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rels" ContentType="application/vnd.openxmlformats-package.relationships+xml"/>
  <Default Extension="xml" ContentType="application/xml"/>
  <Default Extension="wdp" ContentType="image/vnd.ms-photo"/>
  <Default Extension="tiff" ContentType="image/tiff"/>
  <Default Extension="vml" ContentType="application/vnd.openxmlformats-officedocument.vmlDrawing"/>
  <Default Extension="gif" ContentType="image/gif"/>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3.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4.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5.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6.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7.xml" ContentType="application/vnd.openxmlformats-officedocument.theme+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theme/theme8.xml" ContentType="application/vnd.openxmlformats-officedocument.theme+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theme/theme9.xml" ContentType="application/vnd.openxmlformats-officedocument.theme+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10.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11.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2.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3.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14.xml" ContentType="application/vnd.openxmlformats-officedocument.theme+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theme/theme15.xml" ContentType="application/vnd.openxmlformats-officedocument.theme+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theme/theme16.xml" ContentType="application/vnd.openxmlformats-officedocument.theme+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theme/theme17.xml" ContentType="application/vnd.openxmlformats-officedocument.theme+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18.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theme/theme19.xml" ContentType="application/vnd.openxmlformats-officedocument.theme+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theme/theme20.xml" ContentType="application/vnd.openxmlformats-officedocument.theme+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theme/theme21.xml" ContentType="application/vnd.openxmlformats-officedocument.theme+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theme/theme22.xml" ContentType="application/vnd.openxmlformats-officedocument.theme+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theme/theme23.xml" ContentType="application/vnd.openxmlformats-officedocument.theme+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theme/theme24.xml" ContentType="application/vnd.openxmlformats-officedocument.theme+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theme/theme25.xml" ContentType="application/vnd.openxmlformats-officedocument.theme+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theme/theme26.xml" ContentType="application/vnd.openxmlformats-officedocument.theme+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theme/theme27.xml" ContentType="application/vnd.openxmlformats-officedocument.theme+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theme/theme28.xml" ContentType="application/vnd.openxmlformats-officedocument.theme+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theme/theme29.xml" ContentType="application/vnd.openxmlformats-officedocument.theme+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30.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theme/theme31.xml" ContentType="application/vnd.openxmlformats-officedocument.theme+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theme/theme32.xml" ContentType="application/vnd.openxmlformats-officedocument.theme+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33.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theme/theme34.xml" ContentType="application/vnd.openxmlformats-officedocument.theme+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theme/theme35.xml" ContentType="application/vnd.openxmlformats-officedocument.theme+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theme/theme36.xml" ContentType="application/vnd.openxmlformats-officedocument.theme+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theme/theme37.xml" ContentType="application/vnd.openxmlformats-officedocument.theme+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38.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theme/theme39.xml" ContentType="application/vnd.openxmlformats-officedocument.theme+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theme/theme40.xml" ContentType="application/vnd.openxmlformats-officedocument.theme+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theme/theme41.xml" ContentType="application/vnd.openxmlformats-officedocument.theme+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theme/theme42.xml" ContentType="application/vnd.openxmlformats-officedocument.theme+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theme/theme43.xml" ContentType="application/vnd.openxmlformats-officedocument.theme+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theme/theme44.xml" ContentType="application/vnd.openxmlformats-officedocument.theme+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theme/theme45.xml" ContentType="application/vnd.openxmlformats-officedocument.theme+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theme/theme46.xml" ContentType="application/vnd.openxmlformats-officedocument.theme+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theme/theme47.xml" ContentType="application/vnd.openxmlformats-officedocument.theme+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theme/theme48.xml" ContentType="application/vnd.openxmlformats-officedocument.theme+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theme/theme49.xml" ContentType="application/vnd.openxmlformats-officedocument.theme+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theme/theme50.xml" ContentType="application/vnd.openxmlformats-officedocument.theme+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theme/theme51.xml" ContentType="application/vnd.openxmlformats-officedocument.theme+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theme/theme52.xml" ContentType="application/vnd.openxmlformats-officedocument.theme+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theme/theme53.xml" ContentType="application/vnd.openxmlformats-officedocument.theme+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theme/theme54.xml" ContentType="application/vnd.openxmlformats-officedocument.theme+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theme/theme55.xml" ContentType="application/vnd.openxmlformats-officedocument.theme+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theme/theme56.xml" ContentType="application/vnd.openxmlformats-officedocument.theme+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theme/theme57.xml" ContentType="application/vnd.openxmlformats-officedocument.theme+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theme/theme58.xml" ContentType="application/vnd.openxmlformats-officedocument.theme+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theme/theme59.xml" ContentType="application/vnd.openxmlformats-officedocument.theme+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theme/theme60.xml" ContentType="application/vnd.openxmlformats-officedocument.theme+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theme/theme61.xml" ContentType="application/vnd.openxmlformats-officedocument.theme+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theme/theme62.xml" ContentType="application/vnd.openxmlformats-officedocument.theme+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theme/theme63.xml" ContentType="application/vnd.openxmlformats-officedocument.theme+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theme/theme64.xml" ContentType="application/vnd.openxmlformats-officedocument.theme+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theme/theme65.xml" ContentType="application/vnd.openxmlformats-officedocument.theme+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theme/theme66.xml" ContentType="application/vnd.openxmlformats-officedocument.theme+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theme/theme67.xml" ContentType="application/vnd.openxmlformats-officedocument.theme+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theme/theme68.xml" ContentType="application/vnd.openxmlformats-officedocument.theme+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theme/theme69.xml" ContentType="application/vnd.openxmlformats-officedocument.theme+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theme/theme70.xml" ContentType="application/vnd.openxmlformats-officedocument.theme+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theme/theme71.xml" ContentType="application/vnd.openxmlformats-officedocument.theme+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theme/theme72.xml" ContentType="application/vnd.openxmlformats-officedocument.theme+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theme/theme73.xml" ContentType="application/vnd.openxmlformats-officedocument.theme+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theme/theme74.xml" ContentType="application/vnd.openxmlformats-officedocument.theme+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theme/theme75.xml" ContentType="application/vnd.openxmlformats-officedocument.theme+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theme/theme76.xml" ContentType="application/vnd.openxmlformats-officedocument.theme+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theme/theme77.xml" ContentType="application/vnd.openxmlformats-officedocument.theme+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theme/theme78.xml" ContentType="application/vnd.openxmlformats-officedocument.theme+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theme/theme79.xml" ContentType="application/vnd.openxmlformats-officedocument.theme+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theme/theme80.xml" ContentType="application/vnd.openxmlformats-officedocument.theme+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theme/theme81.xml" ContentType="application/vnd.openxmlformats-officedocument.theme+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theme/theme82.xml" ContentType="application/vnd.openxmlformats-officedocument.theme+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theme/theme83.xml" ContentType="application/vnd.openxmlformats-officedocument.theme+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theme/theme84.xml" ContentType="application/vnd.openxmlformats-officedocument.theme+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theme/theme85.xml" ContentType="application/vnd.openxmlformats-officedocument.theme+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theme/theme86.xml" ContentType="application/vnd.openxmlformats-officedocument.theme+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theme/theme87.xml" ContentType="application/vnd.openxmlformats-officedocument.theme+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theme/theme88.xml" ContentType="application/vnd.openxmlformats-officedocument.theme+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theme/theme89.xml" ContentType="application/vnd.openxmlformats-officedocument.theme+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theme/theme90.xml" ContentType="application/vnd.openxmlformats-officedocument.theme+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theme/theme91.xml" ContentType="application/vnd.openxmlformats-officedocument.theme+xml"/>
  <Override PartName="/ppt/theme/theme92.xml" ContentType="application/vnd.openxmlformats-officedocument.theme+xml"/>
  <Override PartName="/ppt/theme/theme9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2.xml" ContentType="application/vnd.openxmlformats-officedocument.drawingml.chart+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media/image128.jpg" ContentType="image/png"/>
  <Override PartName="/ppt/notesSlides/notesSlide40.xml" ContentType="application/vnd.openxmlformats-officedocument.presentationml.notesSlide+xml"/>
  <Override PartName="/ppt/notesSlides/notesSlide41.xml" ContentType="application/vnd.openxmlformats-officedocument.presentationml.notesSlide+xml"/>
  <Override PartName="/ppt/charts/chart3.xml" ContentType="application/vnd.openxmlformats-officedocument.drawingml.chart+xml"/>
  <Override PartName="/ppt/theme/themeOverride1.xml" ContentType="application/vnd.openxmlformats-officedocument.themeOverr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charts/chart4.xml" ContentType="application/vnd.openxmlformats-officedocument.drawingml.chart+xml"/>
  <Override PartName="/ppt/charts/chart5.xml" ContentType="application/vnd.openxmlformats-officedocument.drawingml.chart+xml"/>
  <Override PartName="/ppt/charts/style2.xml" ContentType="application/vnd.ms-office.chartstyle+xml"/>
  <Override PartName="/ppt/charts/colors2.xml" ContentType="application/vnd.ms-office.chartcolorstyle+xml"/>
  <Override PartName="/ppt/charts/chart6.xml" ContentType="application/vnd.openxmlformats-officedocument.drawingml.chart+xml"/>
  <Override PartName="/ppt/charts/chart7.xml" ContentType="application/vnd.openxmlformats-officedocument.drawingml.chart+xml"/>
  <Override PartName="/ppt/theme/themeOverride2.xml" ContentType="application/vnd.openxmlformats-officedocument.themeOverride+xml"/>
  <Override PartName="/ppt/charts/chart8.xml" ContentType="application/vnd.openxmlformats-officedocument.drawingml.chart+xml"/>
  <Override PartName="/ppt/theme/themeOverride3.xml" ContentType="application/vnd.openxmlformats-officedocument.themeOverride+xml"/>
  <Override PartName="/ppt/charts/chart9.xml" ContentType="application/vnd.openxmlformats-officedocument.drawingml.chart+xml"/>
  <Override PartName="/ppt/theme/themeOverride4.xml" ContentType="application/vnd.openxmlformats-officedocument.themeOverride+xml"/>
  <Override PartName="/ppt/charts/chart10.xml" ContentType="application/vnd.openxmlformats-officedocument.drawingml.chart+xml"/>
  <Override PartName="/ppt/theme/themeOverride5.xml" ContentType="application/vnd.openxmlformats-officedocument.themeOverride+xml"/>
  <Override PartName="/ppt/charts/chart11.xml" ContentType="application/vnd.openxmlformats-officedocument.drawingml.chart+xml"/>
  <Override PartName="/ppt/theme/themeOverride6.xml" ContentType="application/vnd.openxmlformats-officedocument.themeOverr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charts/chart12.xml" ContentType="application/vnd.openxmlformats-officedocument.drawingml.chart+xml"/>
  <Override PartName="/ppt/notesSlides/notesSlide58.xml" ContentType="application/vnd.openxmlformats-officedocument.presentationml.notesSlide+xml"/>
  <Override PartName="/ppt/charts/chart13.xml" ContentType="application/vnd.openxmlformats-officedocument.drawingml.chart+xml"/>
  <Override PartName="/ppt/theme/themeOverride7.xml" ContentType="application/vnd.openxmlformats-officedocument.themeOverride+xml"/>
  <Override PartName="/ppt/notesSlides/notesSlide59.xml" ContentType="application/vnd.openxmlformats-officedocument.presentationml.notesSlide+xml"/>
  <Override PartName="/ppt/charts/chart14.xml" ContentType="application/vnd.openxmlformats-officedocument.drawingml.chart+xml"/>
  <Override PartName="/ppt/theme/themeOverride8.xml" ContentType="application/vnd.openxmlformats-officedocument.themeOverride+xml"/>
  <Override PartName="/ppt/charts/chart15.xml" ContentType="application/vnd.openxmlformats-officedocument.drawingml.chart+xml"/>
  <Override PartName="/ppt/theme/themeOverride9.xml" ContentType="application/vnd.openxmlformats-officedocument.themeOverride+xml"/>
  <Override PartName="/ppt/charts/chart16.xml" ContentType="application/vnd.openxmlformats-officedocument.drawingml.chart+xml"/>
  <Override PartName="/ppt/theme/themeOverride10.xml" ContentType="application/vnd.openxmlformats-officedocument.themeOverride+xml"/>
  <Override PartName="/ppt/charts/chart17.xml" ContentType="application/vnd.openxmlformats-officedocument.drawingml.chart+xml"/>
  <Override PartName="/ppt/theme/themeOverride11.xml" ContentType="application/vnd.openxmlformats-officedocument.themeOverride+xml"/>
  <Override PartName="/ppt/charts/chart18.xml" ContentType="application/vnd.openxmlformats-officedocument.drawingml.chart+xml"/>
  <Override PartName="/ppt/theme/themeOverride12.xml" ContentType="application/vnd.openxmlformats-officedocument.themeOverride+xml"/>
  <Override PartName="/ppt/charts/chart19.xml" ContentType="application/vnd.openxmlformats-officedocument.drawingml.chart+xml"/>
  <Override PartName="/ppt/theme/themeOverride13.xml" ContentType="application/vnd.openxmlformats-officedocument.themeOverride+xml"/>
  <Override PartName="/ppt/charts/chart20.xml" ContentType="application/vnd.openxmlformats-officedocument.drawingml.chart+xml"/>
  <Override PartName="/ppt/theme/themeOverride14.xml" ContentType="application/vnd.openxmlformats-officedocument.themeOverride+xml"/>
  <Override PartName="/ppt/charts/chart21.xml" ContentType="application/vnd.openxmlformats-officedocument.drawingml.chart+xml"/>
  <Override PartName="/ppt/theme/themeOverride15.xml" ContentType="application/vnd.openxmlformats-officedocument.themeOverride+xml"/>
  <Override PartName="/ppt/charts/chart22.xml" ContentType="application/vnd.openxmlformats-officedocument.drawingml.chart+xml"/>
  <Override PartName="/ppt/theme/themeOverride16.xml" ContentType="application/vnd.openxmlformats-officedocument.themeOverr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charts/chart23.xml" ContentType="application/vnd.openxmlformats-officedocument.drawingml.chart+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charts/chart24.xml" ContentType="application/vnd.openxmlformats-officedocument.drawingml.chart+xml"/>
  <Override PartName="/ppt/theme/themeOverride17.xml" ContentType="application/vnd.openxmlformats-officedocument.themeOverride+xml"/>
  <Override PartName="/ppt/charts/chart25.xml" ContentType="application/vnd.openxmlformats-officedocument.drawingml.chart+xml"/>
  <Override PartName="/ppt/theme/themeOverride18.xml" ContentType="application/vnd.openxmlformats-officedocument.themeOverride+xml"/>
  <Override PartName="/ppt/drawings/drawing1.xml" ContentType="application/vnd.openxmlformats-officedocument.drawingml.chartshapes+xml"/>
  <Override PartName="/ppt/charts/chart26.xml" ContentType="application/vnd.openxmlformats-officedocument.drawingml.chart+xml"/>
  <Override PartName="/ppt/theme/themeOverride19.xml" ContentType="application/vnd.openxmlformats-officedocument.themeOverride+xml"/>
  <Override PartName="/ppt/drawings/drawing2.xml" ContentType="application/vnd.openxmlformats-officedocument.drawingml.chartshapes+xml"/>
  <Override PartName="/ppt/notesSlides/notesSlide69.xml" ContentType="application/vnd.openxmlformats-officedocument.presentationml.notesSlide+xml"/>
  <Override PartName="/ppt/charts/chart27.xml" ContentType="application/vnd.openxmlformats-officedocument.drawingml.chart+xml"/>
  <Override PartName="/ppt/theme/themeOverride20.xml" ContentType="application/vnd.openxmlformats-officedocument.themeOverride+xml"/>
  <Override PartName="/ppt/drawings/drawing3.xml" ContentType="application/vnd.openxmlformats-officedocument.drawingml.chartshapes+xml"/>
  <Override PartName="/ppt/charts/chart28.xml" ContentType="application/vnd.openxmlformats-officedocument.drawingml.chart+xml"/>
  <Override PartName="/ppt/theme/themeOverride21.xml" ContentType="application/vnd.openxmlformats-officedocument.themeOverride+xml"/>
  <Override PartName="/ppt/charts/chart29.xml" ContentType="application/vnd.openxmlformats-officedocument.drawingml.chart+xml"/>
  <Override PartName="/ppt/theme/themeOverride22.xml" ContentType="application/vnd.openxmlformats-officedocument.themeOverride+xml"/>
  <Override PartName="/ppt/charts/chart30.xml" ContentType="application/vnd.openxmlformats-officedocument.drawingml.chart+xml"/>
  <Override PartName="/ppt/theme/themeOverride23.xml" ContentType="application/vnd.openxmlformats-officedocument.themeOverr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charts/chart31.xml" ContentType="application/vnd.openxmlformats-officedocument.drawingml.chart+xml"/>
  <Override PartName="/ppt/charts/style3.xml" ContentType="application/vnd.ms-office.chartstyle+xml"/>
  <Override PartName="/ppt/charts/colors3.xml" ContentType="application/vnd.ms-office.chartcolorstyle+xml"/>
  <Override PartName="/ppt/charts/chart32.xml" ContentType="application/vnd.openxmlformats-officedocument.drawingml.chart+xml"/>
  <Override PartName="/ppt/charts/style4.xml" ContentType="application/vnd.ms-office.chartstyle+xml"/>
  <Override PartName="/ppt/charts/colors4.xml" ContentType="application/vnd.ms-office.chartcolorstyle+xml"/>
  <Override PartName="/ppt/charts/chart33.xml" ContentType="application/vnd.openxmlformats-officedocument.drawingml.chart+xml"/>
  <Override PartName="/ppt/theme/themeOverride24.xml" ContentType="application/vnd.openxmlformats-officedocument.themeOverr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charts/chart34.xml" ContentType="application/vnd.openxmlformats-officedocument.drawingml.chart+xml"/>
  <Override PartName="/ppt/charts/chart35.xml" ContentType="application/vnd.openxmlformats-officedocument.drawingml.chart+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charts/chart36.xml" ContentType="application/vnd.openxmlformats-officedocument.drawingml.chart+xml"/>
  <Override PartName="/ppt/theme/themeOverride25.xml" ContentType="application/vnd.openxmlformats-officedocument.themeOverr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media/image220.bin" ContentType="image/unknown"/>
  <Override PartName="/ppt/media/image221.bin" ContentType="image/unknown"/>
  <Override PartName="/ppt/media/image222.bin" ContentType="image/unknown"/>
  <Override PartName="/ppt/notesSlides/notesSlide85.xml" ContentType="application/vnd.openxmlformats-officedocument.presentationml.notesSlide+xml"/>
  <Override PartName="/ppt/notesSlides/notesSlide86.xml" ContentType="application/vnd.openxmlformats-officedocument.presentationml.notesSlide+xml"/>
  <Override PartName="/ppt/charts/chart37.xml" ContentType="application/vnd.openxmlformats-officedocument.drawingml.chart+xml"/>
  <Override PartName="/ppt/charts/chart38.xml" ContentType="application/vnd.openxmlformats-officedocument.drawingml.chart+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charts/chart39.xml" ContentType="application/vnd.openxmlformats-officedocument.drawingml.chart+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charts/chart40.xml" ContentType="application/vnd.openxmlformats-officedocument.drawingml.chart+xml"/>
  <Override PartName="/ppt/charts/chart41.xml" ContentType="application/vnd.openxmlformats-officedocument.drawingml.chart+xml"/>
  <Override PartName="/ppt/notesSlides/notesSlide109.xml" ContentType="application/vnd.openxmlformats-officedocument.presentationml.notesSlide+xml"/>
  <Override PartName="/ppt/charts/chart42.xml" ContentType="application/vnd.openxmlformats-officedocument.drawingml.chart+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charts/chart43.xml" ContentType="application/vnd.openxmlformats-officedocument.drawingml.chart+xml"/>
  <Override PartName="/ppt/charts/chart44.xml" ContentType="application/vnd.openxmlformats-officedocument.drawingml.chart+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charts/chart45.xml" ContentType="application/vnd.openxmlformats-officedocument.drawingml.chart+xml"/>
  <Override PartName="/ppt/charts/chart46.xml" ContentType="application/vnd.openxmlformats-officedocument.drawingml.chart+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48" r:id="rId5"/>
    <p:sldMasterId id="2147483872" r:id="rId6"/>
    <p:sldMasterId id="2147483909" r:id="rId7"/>
    <p:sldMasterId id="2147483936" r:id="rId8"/>
    <p:sldMasterId id="2147484074" r:id="rId9"/>
    <p:sldMasterId id="2147484087" r:id="rId10"/>
    <p:sldMasterId id="2147484099" r:id="rId11"/>
    <p:sldMasterId id="2147484281" r:id="rId12"/>
    <p:sldMasterId id="2147484522" r:id="rId13"/>
    <p:sldMasterId id="2147484534" r:id="rId14"/>
    <p:sldMasterId id="2147484571" r:id="rId15"/>
    <p:sldMasterId id="2147484777" r:id="rId16"/>
    <p:sldMasterId id="2147484837" r:id="rId17"/>
    <p:sldMasterId id="2147484849" r:id="rId18"/>
    <p:sldMasterId id="2147484861" r:id="rId19"/>
    <p:sldMasterId id="2147484873" r:id="rId20"/>
    <p:sldMasterId id="2147484969" r:id="rId21"/>
    <p:sldMasterId id="2147485410" r:id="rId22"/>
    <p:sldMasterId id="2147485520" r:id="rId23"/>
    <p:sldMasterId id="2147485532" r:id="rId24"/>
    <p:sldMasterId id="2147485652" r:id="rId25"/>
    <p:sldMasterId id="2147485665" r:id="rId26"/>
    <p:sldMasterId id="2147485714" r:id="rId27"/>
    <p:sldMasterId id="2147486472" r:id="rId28"/>
    <p:sldMasterId id="2147486594" r:id="rId29"/>
    <p:sldMasterId id="2147486847" r:id="rId30"/>
    <p:sldMasterId id="2147486871" r:id="rId31"/>
    <p:sldMasterId id="2147486966" r:id="rId32"/>
    <p:sldMasterId id="2147487084" r:id="rId33"/>
    <p:sldMasterId id="2147487120" r:id="rId34"/>
    <p:sldMasterId id="2147487144" r:id="rId35"/>
    <p:sldMasterId id="2147487194" r:id="rId36"/>
    <p:sldMasterId id="2147487206" r:id="rId37"/>
    <p:sldMasterId id="2147487258" r:id="rId38"/>
    <p:sldMasterId id="2147487459" r:id="rId39"/>
    <p:sldMasterId id="2147487471" r:id="rId40"/>
    <p:sldMasterId id="2147487483" r:id="rId41"/>
    <p:sldMasterId id="2147487574" r:id="rId42"/>
    <p:sldMasterId id="2147487610" r:id="rId43"/>
    <p:sldMasterId id="2147487623" r:id="rId44"/>
    <p:sldMasterId id="2147487743" r:id="rId45"/>
    <p:sldMasterId id="2147487755" r:id="rId46"/>
    <p:sldMasterId id="2147487767" r:id="rId47"/>
    <p:sldMasterId id="2147487791" r:id="rId48"/>
    <p:sldMasterId id="2147488050" r:id="rId49"/>
    <p:sldMasterId id="2147488076" r:id="rId50"/>
    <p:sldMasterId id="2147488088" r:id="rId51"/>
    <p:sldMasterId id="2147488101" r:id="rId52"/>
    <p:sldMasterId id="2147488114" r:id="rId53"/>
    <p:sldMasterId id="2147488127" r:id="rId54"/>
    <p:sldMasterId id="2147488152" r:id="rId55"/>
    <p:sldMasterId id="2147488164" r:id="rId56"/>
    <p:sldMasterId id="2147488189" r:id="rId57"/>
    <p:sldMasterId id="2147488241" r:id="rId58"/>
    <p:sldMasterId id="2147488253" r:id="rId59"/>
    <p:sldMasterId id="2147488265" r:id="rId60"/>
    <p:sldMasterId id="2147488277" r:id="rId61"/>
    <p:sldMasterId id="2147488289" r:id="rId62"/>
    <p:sldMasterId id="2147488329" r:id="rId63"/>
    <p:sldMasterId id="2147488379" r:id="rId64"/>
    <p:sldMasterId id="2147488486" r:id="rId65"/>
    <p:sldMasterId id="2147488499" r:id="rId66"/>
    <p:sldMasterId id="2147488512" r:id="rId67"/>
    <p:sldMasterId id="2147488524" r:id="rId68"/>
    <p:sldMasterId id="2147488560" r:id="rId69"/>
    <p:sldMasterId id="2147488573" r:id="rId70"/>
    <p:sldMasterId id="2147488580" r:id="rId71"/>
    <p:sldMasterId id="2147488592" r:id="rId72"/>
    <p:sldMasterId id="2147488600" r:id="rId73"/>
    <p:sldMasterId id="2147488612" r:id="rId74"/>
    <p:sldMasterId id="2147488624" r:id="rId75"/>
    <p:sldMasterId id="2147488627" r:id="rId76"/>
    <p:sldMasterId id="2147488653" r:id="rId77"/>
    <p:sldMasterId id="2147488667" r:id="rId78"/>
    <p:sldMasterId id="2147488680" r:id="rId79"/>
    <p:sldMasterId id="2147488693" r:id="rId80"/>
    <p:sldMasterId id="2147488706" r:id="rId81"/>
    <p:sldMasterId id="2147488718" r:id="rId82"/>
    <p:sldMasterId id="2147488730" r:id="rId83"/>
    <p:sldMasterId id="2147488743" r:id="rId84"/>
    <p:sldMasterId id="2147488756" r:id="rId85"/>
    <p:sldMasterId id="2147488768" r:id="rId86"/>
    <p:sldMasterId id="2147488780" r:id="rId87"/>
    <p:sldMasterId id="2147488792" r:id="rId88"/>
    <p:sldMasterId id="2147488804" r:id="rId89"/>
    <p:sldMasterId id="2147488816" r:id="rId90"/>
    <p:sldMasterId id="2147488829" r:id="rId91"/>
  </p:sldMasterIdLst>
  <p:notesMasterIdLst>
    <p:notesMasterId r:id="rId624"/>
  </p:notesMasterIdLst>
  <p:handoutMasterIdLst>
    <p:handoutMasterId r:id="rId625"/>
  </p:handoutMasterIdLst>
  <p:sldIdLst>
    <p:sldId id="3122" r:id="rId92"/>
    <p:sldId id="4917" r:id="rId93"/>
    <p:sldId id="5156" r:id="rId94"/>
    <p:sldId id="5162" r:id="rId95"/>
    <p:sldId id="4918" r:id="rId96"/>
    <p:sldId id="4915" r:id="rId97"/>
    <p:sldId id="4441" r:id="rId98"/>
    <p:sldId id="4438" r:id="rId99"/>
    <p:sldId id="4443" r:id="rId100"/>
    <p:sldId id="4839" r:id="rId101"/>
    <p:sldId id="4840" r:id="rId102"/>
    <p:sldId id="4436" r:id="rId103"/>
    <p:sldId id="2616" r:id="rId104"/>
    <p:sldId id="4919" r:id="rId105"/>
    <p:sldId id="4843" r:id="rId106"/>
    <p:sldId id="4844" r:id="rId107"/>
    <p:sldId id="4692" r:id="rId108"/>
    <p:sldId id="4845" r:id="rId109"/>
    <p:sldId id="5108" r:id="rId110"/>
    <p:sldId id="4847" r:id="rId111"/>
    <p:sldId id="4848" r:id="rId112"/>
    <p:sldId id="4607" r:id="rId113"/>
    <p:sldId id="4619" r:id="rId114"/>
    <p:sldId id="2687" r:id="rId115"/>
    <p:sldId id="4696" r:id="rId116"/>
    <p:sldId id="4850" r:id="rId117"/>
    <p:sldId id="4851" r:id="rId118"/>
    <p:sldId id="4920" r:id="rId119"/>
    <p:sldId id="4697" r:id="rId120"/>
    <p:sldId id="4142" r:id="rId121"/>
    <p:sldId id="3295" r:id="rId122"/>
    <p:sldId id="3296" r:id="rId123"/>
    <p:sldId id="3297" r:id="rId124"/>
    <p:sldId id="2886" r:id="rId125"/>
    <p:sldId id="2887" r:id="rId126"/>
    <p:sldId id="5053" r:id="rId127"/>
    <p:sldId id="2889" r:id="rId128"/>
    <p:sldId id="2890" r:id="rId129"/>
    <p:sldId id="2891" r:id="rId130"/>
    <p:sldId id="3845" r:id="rId131"/>
    <p:sldId id="5110" r:id="rId132"/>
    <p:sldId id="5123" r:id="rId133"/>
    <p:sldId id="5125" r:id="rId134"/>
    <p:sldId id="5126" r:id="rId135"/>
    <p:sldId id="3264" r:id="rId136"/>
    <p:sldId id="5138" r:id="rId137"/>
    <p:sldId id="2893" r:id="rId138"/>
    <p:sldId id="3660" r:id="rId139"/>
    <p:sldId id="3707" r:id="rId140"/>
    <p:sldId id="3853" r:id="rId141"/>
    <p:sldId id="3856" r:id="rId142"/>
    <p:sldId id="4143" r:id="rId143"/>
    <p:sldId id="4144" r:id="rId144"/>
    <p:sldId id="4852" r:id="rId145"/>
    <p:sldId id="4681" r:id="rId146"/>
    <p:sldId id="4932" r:id="rId147"/>
    <p:sldId id="4698" r:id="rId148"/>
    <p:sldId id="3929" r:id="rId149"/>
    <p:sldId id="4854" r:id="rId150"/>
    <p:sldId id="3581" r:id="rId151"/>
    <p:sldId id="3582" r:id="rId152"/>
    <p:sldId id="3609" r:id="rId153"/>
    <p:sldId id="4145" r:id="rId154"/>
    <p:sldId id="3583" r:id="rId155"/>
    <p:sldId id="3614" r:id="rId156"/>
    <p:sldId id="3615" r:id="rId157"/>
    <p:sldId id="4146" r:id="rId158"/>
    <p:sldId id="5136" r:id="rId159"/>
    <p:sldId id="3584" r:id="rId160"/>
    <p:sldId id="3585" r:id="rId161"/>
    <p:sldId id="3586" r:id="rId162"/>
    <p:sldId id="3848" r:id="rId163"/>
    <p:sldId id="3710" r:id="rId164"/>
    <p:sldId id="3711" r:id="rId165"/>
    <p:sldId id="3712" r:id="rId166"/>
    <p:sldId id="4855" r:id="rId167"/>
    <p:sldId id="4856" r:id="rId168"/>
    <p:sldId id="4857" r:id="rId169"/>
    <p:sldId id="4858" r:id="rId170"/>
    <p:sldId id="4859" r:id="rId171"/>
    <p:sldId id="4860" r:id="rId172"/>
    <p:sldId id="3719" r:id="rId173"/>
    <p:sldId id="4861" r:id="rId174"/>
    <p:sldId id="3720" r:id="rId175"/>
    <p:sldId id="4862" r:id="rId176"/>
    <p:sldId id="2489" r:id="rId177"/>
    <p:sldId id="2490" r:id="rId178"/>
    <p:sldId id="2644" r:id="rId179"/>
    <p:sldId id="2491" r:id="rId180"/>
    <p:sldId id="4863" r:id="rId181"/>
    <p:sldId id="4893" r:id="rId182"/>
    <p:sldId id="3721" r:id="rId183"/>
    <p:sldId id="3722" r:id="rId184"/>
    <p:sldId id="1513" r:id="rId185"/>
    <p:sldId id="1512" r:id="rId186"/>
    <p:sldId id="4699" r:id="rId187"/>
    <p:sldId id="3723" r:id="rId188"/>
    <p:sldId id="2356" r:id="rId189"/>
    <p:sldId id="3958" r:id="rId190"/>
    <p:sldId id="3978" r:id="rId191"/>
    <p:sldId id="2054" r:id="rId192"/>
    <p:sldId id="2379" r:id="rId193"/>
    <p:sldId id="5029" r:id="rId194"/>
    <p:sldId id="5028" r:id="rId195"/>
    <p:sldId id="3981" r:id="rId196"/>
    <p:sldId id="3982" r:id="rId197"/>
    <p:sldId id="2465" r:id="rId198"/>
    <p:sldId id="3984" r:id="rId199"/>
    <p:sldId id="3726" r:id="rId200"/>
    <p:sldId id="3728" r:id="rId201"/>
    <p:sldId id="3855" r:id="rId202"/>
    <p:sldId id="5139" r:id="rId203"/>
    <p:sldId id="4879" r:id="rId204"/>
    <p:sldId id="2350" r:id="rId205"/>
    <p:sldId id="2369" r:id="rId206"/>
    <p:sldId id="2370" r:id="rId207"/>
    <p:sldId id="4869" r:id="rId208"/>
    <p:sldId id="2371" r:id="rId209"/>
    <p:sldId id="2366" r:id="rId210"/>
    <p:sldId id="2476" r:id="rId211"/>
    <p:sldId id="2362" r:id="rId212"/>
    <p:sldId id="2493" r:id="rId213"/>
    <p:sldId id="2494" r:id="rId214"/>
    <p:sldId id="2495" r:id="rId215"/>
    <p:sldId id="2496" r:id="rId216"/>
    <p:sldId id="2372" r:id="rId217"/>
    <p:sldId id="2497" r:id="rId218"/>
    <p:sldId id="2498" r:id="rId219"/>
    <p:sldId id="4882" r:id="rId220"/>
    <p:sldId id="4959" r:id="rId221"/>
    <p:sldId id="4960" r:id="rId222"/>
    <p:sldId id="4961" r:id="rId223"/>
    <p:sldId id="4962" r:id="rId224"/>
    <p:sldId id="4963" r:id="rId225"/>
    <p:sldId id="4964" r:id="rId226"/>
    <p:sldId id="4965" r:id="rId227"/>
    <p:sldId id="4966" r:id="rId228"/>
    <p:sldId id="4967" r:id="rId229"/>
    <p:sldId id="4982" r:id="rId230"/>
    <p:sldId id="5141" r:id="rId231"/>
    <p:sldId id="4983" r:id="rId232"/>
    <p:sldId id="3959" r:id="rId233"/>
    <p:sldId id="5026" r:id="rId234"/>
    <p:sldId id="5030" r:id="rId235"/>
    <p:sldId id="5055" r:id="rId236"/>
    <p:sldId id="5031" r:id="rId237"/>
    <p:sldId id="3294" r:id="rId238"/>
    <p:sldId id="3961" r:id="rId239"/>
    <p:sldId id="3985" r:id="rId240"/>
    <p:sldId id="4826" r:id="rId241"/>
    <p:sldId id="4835" r:id="rId242"/>
    <p:sldId id="2473" r:id="rId243"/>
    <p:sldId id="4868" r:id="rId244"/>
    <p:sldId id="4874" r:id="rId245"/>
    <p:sldId id="4871" r:id="rId246"/>
    <p:sldId id="4989" r:id="rId247"/>
    <p:sldId id="4875" r:id="rId248"/>
    <p:sldId id="4876" r:id="rId249"/>
    <p:sldId id="5027" r:id="rId250"/>
    <p:sldId id="4870" r:id="rId251"/>
    <p:sldId id="3972" r:id="rId252"/>
    <p:sldId id="3989" r:id="rId253"/>
    <p:sldId id="5109" r:id="rId254"/>
    <p:sldId id="5140" r:id="rId255"/>
    <p:sldId id="5032" r:id="rId256"/>
    <p:sldId id="3918" r:id="rId257"/>
    <p:sldId id="3923" r:id="rId258"/>
    <p:sldId id="5206" r:id="rId259"/>
    <p:sldId id="4682" r:id="rId260"/>
    <p:sldId id="4155" r:id="rId261"/>
    <p:sldId id="2637" r:id="rId262"/>
    <p:sldId id="4690" r:id="rId263"/>
    <p:sldId id="3997" r:id="rId264"/>
    <p:sldId id="4409" r:id="rId265"/>
    <p:sldId id="4410" r:id="rId266"/>
    <p:sldId id="4411" r:id="rId267"/>
    <p:sldId id="4412" r:id="rId268"/>
    <p:sldId id="4413" r:id="rId269"/>
    <p:sldId id="4414" r:id="rId270"/>
    <p:sldId id="4419" r:id="rId271"/>
    <p:sldId id="4417" r:id="rId272"/>
    <p:sldId id="4418" r:id="rId273"/>
    <p:sldId id="4415" r:id="rId274"/>
    <p:sldId id="4416" r:id="rId275"/>
    <p:sldId id="3859" r:id="rId276"/>
    <p:sldId id="3860" r:id="rId277"/>
    <p:sldId id="4081" r:id="rId278"/>
    <p:sldId id="4695" r:id="rId279"/>
    <p:sldId id="3741" r:id="rId280"/>
    <p:sldId id="3742" r:id="rId281"/>
    <p:sldId id="5039" r:id="rId282"/>
    <p:sldId id="3869" r:id="rId283"/>
    <p:sldId id="3919" r:id="rId284"/>
    <p:sldId id="3998" r:id="rId285"/>
    <p:sldId id="3872" r:id="rId286"/>
    <p:sldId id="1311" r:id="rId287"/>
    <p:sldId id="3744" r:id="rId288"/>
    <p:sldId id="3745" r:id="rId289"/>
    <p:sldId id="3746" r:id="rId290"/>
    <p:sldId id="3747" r:id="rId291"/>
    <p:sldId id="1319" r:id="rId292"/>
    <p:sldId id="1320" r:id="rId293"/>
    <p:sldId id="3748" r:id="rId294"/>
    <p:sldId id="3749" r:id="rId295"/>
    <p:sldId id="3874" r:id="rId296"/>
    <p:sldId id="3751" r:id="rId297"/>
    <p:sldId id="1331" r:id="rId298"/>
    <p:sldId id="4265" r:id="rId299"/>
    <p:sldId id="4431" r:id="rId300"/>
    <p:sldId id="4432" r:id="rId301"/>
    <p:sldId id="4430" r:id="rId302"/>
    <p:sldId id="4686" r:id="rId303"/>
    <p:sldId id="3875" r:id="rId304"/>
    <p:sldId id="3758" r:id="rId305"/>
    <p:sldId id="3759" r:id="rId306"/>
    <p:sldId id="4167" r:id="rId307"/>
    <p:sldId id="4272" r:id="rId308"/>
    <p:sldId id="3761" r:id="rId309"/>
    <p:sldId id="3792" r:id="rId310"/>
    <p:sldId id="3920" r:id="rId311"/>
    <p:sldId id="3999" r:id="rId312"/>
    <p:sldId id="4273" r:id="rId313"/>
    <p:sldId id="3763" r:id="rId314"/>
    <p:sldId id="5203" r:id="rId315"/>
    <p:sldId id="4420" r:id="rId316"/>
    <p:sldId id="3765" r:id="rId317"/>
    <p:sldId id="3766" r:id="rId318"/>
    <p:sldId id="3767" r:id="rId319"/>
    <p:sldId id="5142" r:id="rId320"/>
    <p:sldId id="5143" r:id="rId321"/>
    <p:sldId id="4841" r:id="rId322"/>
    <p:sldId id="4842" r:id="rId323"/>
    <p:sldId id="3768" r:id="rId324"/>
    <p:sldId id="3769" r:id="rId325"/>
    <p:sldId id="3770" r:id="rId326"/>
    <p:sldId id="3771" r:id="rId327"/>
    <p:sldId id="3882" r:id="rId328"/>
    <p:sldId id="3772" r:id="rId329"/>
    <p:sldId id="3773" r:id="rId330"/>
    <p:sldId id="5204" r:id="rId331"/>
    <p:sldId id="4901" r:id="rId332"/>
    <p:sldId id="4894" r:id="rId333"/>
    <p:sldId id="4895" r:id="rId334"/>
    <p:sldId id="4896" r:id="rId335"/>
    <p:sldId id="4897" r:id="rId336"/>
    <p:sldId id="4898" r:id="rId337"/>
    <p:sldId id="5043" r:id="rId338"/>
    <p:sldId id="5071" r:id="rId339"/>
    <p:sldId id="5064" r:id="rId340"/>
    <p:sldId id="5065" r:id="rId341"/>
    <p:sldId id="5066" r:id="rId342"/>
    <p:sldId id="5067" r:id="rId343"/>
    <p:sldId id="5068" r:id="rId344"/>
    <p:sldId id="5069" r:id="rId345"/>
    <p:sldId id="5070" r:id="rId346"/>
    <p:sldId id="4899" r:id="rId347"/>
    <p:sldId id="4900" r:id="rId348"/>
    <p:sldId id="4274" r:id="rId349"/>
    <p:sldId id="4275" r:id="rId350"/>
    <p:sldId id="4276" r:id="rId351"/>
    <p:sldId id="4279" r:id="rId352"/>
    <p:sldId id="3372" r:id="rId353"/>
    <p:sldId id="5205" r:id="rId354"/>
    <p:sldId id="4278" r:id="rId355"/>
    <p:sldId id="3378" r:id="rId356"/>
    <p:sldId id="1416" r:id="rId357"/>
    <p:sldId id="1417" r:id="rId358"/>
    <p:sldId id="1418" r:id="rId359"/>
    <p:sldId id="3379" r:id="rId360"/>
    <p:sldId id="1420" r:id="rId361"/>
    <p:sldId id="3381" r:id="rId362"/>
    <p:sldId id="1421" r:id="rId363"/>
    <p:sldId id="1422" r:id="rId364"/>
    <p:sldId id="1423" r:id="rId365"/>
    <p:sldId id="1424" r:id="rId366"/>
    <p:sldId id="1425" r:id="rId367"/>
    <p:sldId id="1426" r:id="rId368"/>
    <p:sldId id="1427" r:id="rId369"/>
    <p:sldId id="1428" r:id="rId370"/>
    <p:sldId id="5144" r:id="rId371"/>
    <p:sldId id="4291" r:id="rId372"/>
    <p:sldId id="1368" r:id="rId373"/>
    <p:sldId id="4902" r:id="rId374"/>
    <p:sldId id="3374" r:id="rId375"/>
    <p:sldId id="4421" r:id="rId376"/>
    <p:sldId id="4174" r:id="rId377"/>
    <p:sldId id="3324" r:id="rId378"/>
    <p:sldId id="3905" r:id="rId379"/>
    <p:sldId id="3325" r:id="rId380"/>
    <p:sldId id="5044" r:id="rId381"/>
    <p:sldId id="4215" r:id="rId382"/>
    <p:sldId id="5145" r:id="rId383"/>
    <p:sldId id="3781" r:id="rId384"/>
    <p:sldId id="3782" r:id="rId385"/>
    <p:sldId id="3908" r:id="rId386"/>
    <p:sldId id="3909" r:id="rId387"/>
    <p:sldId id="3926" r:id="rId388"/>
    <p:sldId id="3786" r:id="rId389"/>
    <p:sldId id="3910" r:id="rId390"/>
    <p:sldId id="3796" r:id="rId391"/>
    <p:sldId id="3795" r:id="rId392"/>
    <p:sldId id="3906" r:id="rId393"/>
    <p:sldId id="4830" r:id="rId394"/>
    <p:sldId id="5040" r:id="rId395"/>
    <p:sldId id="2775" r:id="rId396"/>
    <p:sldId id="2776" r:id="rId397"/>
    <p:sldId id="5041" r:id="rId398"/>
    <p:sldId id="5042" r:id="rId399"/>
    <p:sldId id="5036" r:id="rId400"/>
    <p:sldId id="5038" r:id="rId401"/>
    <p:sldId id="5037" r:id="rId402"/>
    <p:sldId id="5035" r:id="rId403"/>
    <p:sldId id="3911" r:id="rId404"/>
    <p:sldId id="3800" r:id="rId405"/>
    <p:sldId id="3695" r:id="rId406"/>
    <p:sldId id="3696" r:id="rId407"/>
    <p:sldId id="5149" r:id="rId408"/>
    <p:sldId id="5146" r:id="rId409"/>
    <p:sldId id="5150" r:id="rId410"/>
    <p:sldId id="5033" r:id="rId411"/>
    <p:sldId id="4683" r:id="rId412"/>
    <p:sldId id="4015" r:id="rId413"/>
    <p:sldId id="4016" r:id="rId414"/>
    <p:sldId id="5046" r:id="rId415"/>
    <p:sldId id="3812" r:id="rId416"/>
    <p:sldId id="3813" r:id="rId417"/>
    <p:sldId id="3814" r:id="rId418"/>
    <p:sldId id="3815" r:id="rId419"/>
    <p:sldId id="2535" r:id="rId420"/>
    <p:sldId id="2532" r:id="rId421"/>
    <p:sldId id="3841" r:id="rId422"/>
    <p:sldId id="2533" r:id="rId423"/>
    <p:sldId id="5047" r:id="rId424"/>
    <p:sldId id="3821" r:id="rId425"/>
    <p:sldId id="3817" r:id="rId426"/>
    <p:sldId id="1254" r:id="rId427"/>
    <p:sldId id="1223" r:id="rId428"/>
    <p:sldId id="1206" r:id="rId429"/>
    <p:sldId id="3818" r:id="rId430"/>
    <p:sldId id="3819" r:id="rId431"/>
    <p:sldId id="3820" r:id="rId432"/>
    <p:sldId id="3822" r:id="rId433"/>
    <p:sldId id="3823" r:id="rId434"/>
    <p:sldId id="3824" r:id="rId435"/>
    <p:sldId id="3825" r:id="rId436"/>
    <p:sldId id="3826" r:id="rId437"/>
    <p:sldId id="3827" r:id="rId438"/>
    <p:sldId id="1287" r:id="rId439"/>
    <p:sldId id="3828" r:id="rId440"/>
    <p:sldId id="1260" r:id="rId441"/>
    <p:sldId id="1256" r:id="rId442"/>
    <p:sldId id="1257" r:id="rId443"/>
    <p:sldId id="1258" r:id="rId444"/>
    <p:sldId id="3829" r:id="rId445"/>
    <p:sldId id="1288" r:id="rId446"/>
    <p:sldId id="3830" r:id="rId447"/>
    <p:sldId id="1262" r:id="rId448"/>
    <p:sldId id="3831" r:id="rId449"/>
    <p:sldId id="3832" r:id="rId450"/>
    <p:sldId id="3833" r:id="rId451"/>
    <p:sldId id="3834" r:id="rId452"/>
    <p:sldId id="1289" r:id="rId453"/>
    <p:sldId id="3835" r:id="rId454"/>
    <p:sldId id="1240" r:id="rId455"/>
    <p:sldId id="1263" r:id="rId456"/>
    <p:sldId id="3837" r:id="rId457"/>
    <p:sldId id="1267" r:id="rId458"/>
    <p:sldId id="1273" r:id="rId459"/>
    <p:sldId id="1274" r:id="rId460"/>
    <p:sldId id="1275" r:id="rId461"/>
    <p:sldId id="1276" r:id="rId462"/>
    <p:sldId id="1280" r:id="rId463"/>
    <p:sldId id="1281" r:id="rId464"/>
    <p:sldId id="1286" r:id="rId465"/>
    <p:sldId id="1290" r:id="rId466"/>
    <p:sldId id="3838" r:id="rId467"/>
    <p:sldId id="3839" r:id="rId468"/>
    <p:sldId id="257" r:id="rId469"/>
    <p:sldId id="352" r:id="rId470"/>
    <p:sldId id="382" r:id="rId471"/>
    <p:sldId id="359" r:id="rId472"/>
    <p:sldId id="358" r:id="rId473"/>
    <p:sldId id="367" r:id="rId474"/>
    <p:sldId id="380" r:id="rId475"/>
    <p:sldId id="381" r:id="rId476"/>
    <p:sldId id="346" r:id="rId477"/>
    <p:sldId id="4827" r:id="rId478"/>
    <p:sldId id="5207" r:id="rId479"/>
    <p:sldId id="5208" r:id="rId480"/>
    <p:sldId id="461" r:id="rId481"/>
    <p:sldId id="464" r:id="rId482"/>
    <p:sldId id="5209" r:id="rId483"/>
    <p:sldId id="5210" r:id="rId484"/>
    <p:sldId id="3602" r:id="rId485"/>
    <p:sldId id="4232" r:id="rId486"/>
    <p:sldId id="1413" r:id="rId487"/>
    <p:sldId id="5049" r:id="rId488"/>
    <p:sldId id="5048" r:id="rId489"/>
    <p:sldId id="5157" r:id="rId490"/>
    <p:sldId id="1201" r:id="rId491"/>
    <p:sldId id="3156" r:id="rId492"/>
    <p:sldId id="5158" r:id="rId493"/>
    <p:sldId id="4233" r:id="rId494"/>
    <p:sldId id="4234" r:id="rId495"/>
    <p:sldId id="4235" r:id="rId496"/>
    <p:sldId id="4236" r:id="rId497"/>
    <p:sldId id="4237" r:id="rId498"/>
    <p:sldId id="4238" r:id="rId499"/>
    <p:sldId id="4239" r:id="rId500"/>
    <p:sldId id="4240" r:id="rId501"/>
    <p:sldId id="4241" r:id="rId502"/>
    <p:sldId id="1198" r:id="rId503"/>
    <p:sldId id="4242" r:id="rId504"/>
    <p:sldId id="5159" r:id="rId505"/>
    <p:sldId id="3152" r:id="rId506"/>
    <p:sldId id="3153" r:id="rId507"/>
    <p:sldId id="3154" r:id="rId508"/>
    <p:sldId id="3155" r:id="rId509"/>
    <p:sldId id="3162" r:id="rId510"/>
    <p:sldId id="5160" r:id="rId511"/>
    <p:sldId id="4911" r:id="rId512"/>
    <p:sldId id="5161" r:id="rId513"/>
    <p:sldId id="3916" r:id="rId514"/>
    <p:sldId id="4914" r:id="rId515"/>
    <p:sldId id="4905" r:id="rId516"/>
    <p:sldId id="4906" r:id="rId517"/>
    <p:sldId id="5151" r:id="rId518"/>
    <p:sldId id="5152" r:id="rId519"/>
    <p:sldId id="5051" r:id="rId520"/>
    <p:sldId id="5056" r:id="rId521"/>
    <p:sldId id="5057" r:id="rId522"/>
    <p:sldId id="1431" r:id="rId523"/>
    <p:sldId id="1432" r:id="rId524"/>
    <p:sldId id="1546" r:id="rId525"/>
    <p:sldId id="1436" r:id="rId526"/>
    <p:sldId id="1437" r:id="rId527"/>
    <p:sldId id="1440" r:id="rId528"/>
    <p:sldId id="1441" r:id="rId529"/>
    <p:sldId id="1442" r:id="rId530"/>
    <p:sldId id="1443" r:id="rId531"/>
    <p:sldId id="1453" r:id="rId532"/>
    <p:sldId id="1454" r:id="rId533"/>
    <p:sldId id="1455" r:id="rId534"/>
    <p:sldId id="1456" r:id="rId535"/>
    <p:sldId id="1457" r:id="rId536"/>
    <p:sldId id="1458" r:id="rId537"/>
    <p:sldId id="1459" r:id="rId538"/>
    <p:sldId id="1460" r:id="rId539"/>
    <p:sldId id="1461" r:id="rId540"/>
    <p:sldId id="2264" r:id="rId541"/>
    <p:sldId id="1462" r:id="rId542"/>
    <p:sldId id="1463" r:id="rId543"/>
    <p:sldId id="1464" r:id="rId544"/>
    <p:sldId id="1465" r:id="rId545"/>
    <p:sldId id="1466" r:id="rId546"/>
    <p:sldId id="1467" r:id="rId547"/>
    <p:sldId id="1468" r:id="rId548"/>
    <p:sldId id="1469" r:id="rId549"/>
    <p:sldId id="1556" r:id="rId550"/>
    <p:sldId id="1470" r:id="rId551"/>
    <p:sldId id="1471" r:id="rId552"/>
    <p:sldId id="1473" r:id="rId553"/>
    <p:sldId id="1481" r:id="rId554"/>
    <p:sldId id="1490" r:id="rId555"/>
    <p:sldId id="1493" r:id="rId556"/>
    <p:sldId id="1494" r:id="rId557"/>
    <p:sldId id="1495" r:id="rId558"/>
    <p:sldId id="1496" r:id="rId559"/>
    <p:sldId id="1497" r:id="rId560"/>
    <p:sldId id="1498" r:id="rId561"/>
    <p:sldId id="1514" r:id="rId562"/>
    <p:sldId id="1516" r:id="rId563"/>
    <p:sldId id="1515" r:id="rId564"/>
    <p:sldId id="1500" r:id="rId565"/>
    <p:sldId id="1501" r:id="rId566"/>
    <p:sldId id="1502" r:id="rId567"/>
    <p:sldId id="1503" r:id="rId568"/>
    <p:sldId id="1504" r:id="rId569"/>
    <p:sldId id="5059" r:id="rId570"/>
    <p:sldId id="1511" r:id="rId571"/>
    <p:sldId id="2267" r:id="rId572"/>
    <p:sldId id="5060" r:id="rId573"/>
    <p:sldId id="2265" r:id="rId574"/>
    <p:sldId id="1544" r:id="rId575"/>
    <p:sldId id="5061" r:id="rId576"/>
    <p:sldId id="5153" r:id="rId577"/>
    <p:sldId id="5155" r:id="rId578"/>
    <p:sldId id="5058" r:id="rId579"/>
    <p:sldId id="2056" r:id="rId580"/>
    <p:sldId id="5054" r:id="rId581"/>
    <p:sldId id="5052" r:id="rId582"/>
    <p:sldId id="5147" r:id="rId583"/>
    <p:sldId id="3802" r:id="rId584"/>
    <p:sldId id="3803" r:id="rId585"/>
    <p:sldId id="3804" r:id="rId586"/>
    <p:sldId id="4206" r:id="rId587"/>
    <p:sldId id="4210" r:id="rId588"/>
    <p:sldId id="3805" r:id="rId589"/>
    <p:sldId id="3806" r:id="rId590"/>
    <p:sldId id="4212" r:id="rId591"/>
    <p:sldId id="587" r:id="rId592"/>
    <p:sldId id="3807" r:id="rId593"/>
    <p:sldId id="4213" r:id="rId594"/>
    <p:sldId id="4214" r:id="rId595"/>
    <p:sldId id="4093" r:id="rId596"/>
    <p:sldId id="4422" r:id="rId597"/>
    <p:sldId id="4367" r:id="rId598"/>
    <p:sldId id="5211" r:id="rId599"/>
    <p:sldId id="5154" r:id="rId600"/>
    <p:sldId id="4424" r:id="rId601"/>
    <p:sldId id="4425" r:id="rId602"/>
    <p:sldId id="4429" r:id="rId603"/>
    <p:sldId id="1863" r:id="rId604"/>
    <p:sldId id="1534" r:id="rId605"/>
    <p:sldId id="4921" r:id="rId606"/>
    <p:sldId id="4922" r:id="rId607"/>
    <p:sldId id="4923" r:id="rId608"/>
    <p:sldId id="4924" r:id="rId609"/>
    <p:sldId id="4925" r:id="rId610"/>
    <p:sldId id="4926" r:id="rId611"/>
    <p:sldId id="4927" r:id="rId612"/>
    <p:sldId id="4928" r:id="rId613"/>
    <p:sldId id="4929" r:id="rId614"/>
    <p:sldId id="4930" r:id="rId615"/>
    <p:sldId id="4931" r:id="rId616"/>
    <p:sldId id="3143" r:id="rId617"/>
    <p:sldId id="3144" r:id="rId618"/>
    <p:sldId id="3145" r:id="rId619"/>
    <p:sldId id="3146" r:id="rId620"/>
    <p:sldId id="3147" r:id="rId621"/>
    <p:sldId id="4405" r:id="rId622"/>
    <p:sldId id="4680" r:id="rId623"/>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useTimings="0">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0000FF"/>
    <a:srgbClr val="66FFFF"/>
    <a:srgbClr val="0432FF"/>
    <a:srgbClr val="FF00C4"/>
    <a:srgbClr val="1A5712"/>
    <a:srgbClr val="948A54"/>
    <a:srgbClr val="2A55D6"/>
    <a:srgbClr val="8C0000"/>
    <a:srgbClr val="663D6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5903" autoAdjust="0"/>
    <p:restoredTop sz="99433" autoAdjust="0"/>
  </p:normalViewPr>
  <p:slideViewPr>
    <p:cSldViewPr>
      <p:cViewPr varScale="1">
        <p:scale>
          <a:sx n="83" d="100"/>
          <a:sy n="83" d="100"/>
        </p:scale>
        <p:origin x="216" y="744"/>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26.xml"/><Relationship Id="rId21" Type="http://schemas.openxmlformats.org/officeDocument/2006/relationships/slideMaster" Target="slideMasters/slideMaster21.xml"/><Relationship Id="rId324" Type="http://schemas.openxmlformats.org/officeDocument/2006/relationships/slide" Target="slides/slide233.xml"/><Relationship Id="rId531" Type="http://schemas.openxmlformats.org/officeDocument/2006/relationships/slide" Target="slides/slide440.xml"/><Relationship Id="rId629" Type="http://schemas.openxmlformats.org/officeDocument/2006/relationships/tableStyles" Target="tableStyles.xml"/><Relationship Id="rId170" Type="http://schemas.openxmlformats.org/officeDocument/2006/relationships/slide" Target="slides/slide79.xml"/><Relationship Id="rId268" Type="http://schemas.openxmlformats.org/officeDocument/2006/relationships/slide" Target="slides/slide177.xml"/><Relationship Id="rId475" Type="http://schemas.openxmlformats.org/officeDocument/2006/relationships/slide" Target="slides/slide384.xml"/><Relationship Id="rId32" Type="http://schemas.openxmlformats.org/officeDocument/2006/relationships/slideMaster" Target="slideMasters/slideMaster32.xml"/><Relationship Id="rId128" Type="http://schemas.openxmlformats.org/officeDocument/2006/relationships/slide" Target="slides/slide37.xml"/><Relationship Id="rId335" Type="http://schemas.openxmlformats.org/officeDocument/2006/relationships/slide" Target="slides/slide244.xml"/><Relationship Id="rId542" Type="http://schemas.openxmlformats.org/officeDocument/2006/relationships/slide" Target="slides/slide451.xml"/><Relationship Id="rId181" Type="http://schemas.openxmlformats.org/officeDocument/2006/relationships/slide" Target="slides/slide90.xml"/><Relationship Id="rId402" Type="http://schemas.openxmlformats.org/officeDocument/2006/relationships/slide" Target="slides/slide311.xml"/><Relationship Id="rId279" Type="http://schemas.openxmlformats.org/officeDocument/2006/relationships/slide" Target="slides/slide188.xml"/><Relationship Id="rId486" Type="http://schemas.openxmlformats.org/officeDocument/2006/relationships/slide" Target="slides/slide395.xml"/><Relationship Id="rId43" Type="http://schemas.openxmlformats.org/officeDocument/2006/relationships/slideMaster" Target="slideMasters/slideMaster43.xml"/><Relationship Id="rId139" Type="http://schemas.openxmlformats.org/officeDocument/2006/relationships/slide" Target="slides/slide48.xml"/><Relationship Id="rId346" Type="http://schemas.openxmlformats.org/officeDocument/2006/relationships/slide" Target="slides/slide255.xml"/><Relationship Id="rId553" Type="http://schemas.openxmlformats.org/officeDocument/2006/relationships/slide" Target="slides/slide462.xml"/><Relationship Id="rId192" Type="http://schemas.openxmlformats.org/officeDocument/2006/relationships/slide" Target="slides/slide101.xml"/><Relationship Id="rId206" Type="http://schemas.openxmlformats.org/officeDocument/2006/relationships/slide" Target="slides/slide115.xml"/><Relationship Id="rId413" Type="http://schemas.openxmlformats.org/officeDocument/2006/relationships/slide" Target="slides/slide322.xml"/><Relationship Id="rId497" Type="http://schemas.openxmlformats.org/officeDocument/2006/relationships/slide" Target="slides/slide406.xml"/><Relationship Id="rId620" Type="http://schemas.openxmlformats.org/officeDocument/2006/relationships/slide" Target="slides/slide529.xml"/><Relationship Id="rId357" Type="http://schemas.openxmlformats.org/officeDocument/2006/relationships/slide" Target="slides/slide266.xml"/><Relationship Id="rId54" Type="http://schemas.openxmlformats.org/officeDocument/2006/relationships/slideMaster" Target="slideMasters/slideMaster54.xml"/><Relationship Id="rId217" Type="http://schemas.openxmlformats.org/officeDocument/2006/relationships/slide" Target="slides/slide126.xml"/><Relationship Id="rId564" Type="http://schemas.openxmlformats.org/officeDocument/2006/relationships/slide" Target="slides/slide473.xml"/><Relationship Id="rId424" Type="http://schemas.openxmlformats.org/officeDocument/2006/relationships/slide" Target="slides/slide333.xml"/><Relationship Id="rId270" Type="http://schemas.openxmlformats.org/officeDocument/2006/relationships/slide" Target="slides/slide179.xml"/><Relationship Id="rId65" Type="http://schemas.openxmlformats.org/officeDocument/2006/relationships/slideMaster" Target="slideMasters/slideMaster65.xml"/><Relationship Id="rId130" Type="http://schemas.openxmlformats.org/officeDocument/2006/relationships/slide" Target="slides/slide39.xml"/><Relationship Id="rId368" Type="http://schemas.openxmlformats.org/officeDocument/2006/relationships/slide" Target="slides/slide277.xml"/><Relationship Id="rId575" Type="http://schemas.openxmlformats.org/officeDocument/2006/relationships/slide" Target="slides/slide484.xml"/><Relationship Id="rId228" Type="http://schemas.openxmlformats.org/officeDocument/2006/relationships/slide" Target="slides/slide137.xml"/><Relationship Id="rId435" Type="http://schemas.openxmlformats.org/officeDocument/2006/relationships/slide" Target="slides/slide344.xml"/><Relationship Id="rId281" Type="http://schemas.openxmlformats.org/officeDocument/2006/relationships/slide" Target="slides/slide190.xml"/><Relationship Id="rId502" Type="http://schemas.openxmlformats.org/officeDocument/2006/relationships/slide" Target="slides/slide411.xml"/><Relationship Id="rId76" Type="http://schemas.openxmlformats.org/officeDocument/2006/relationships/slideMaster" Target="slideMasters/slideMaster76.xml"/><Relationship Id="rId141" Type="http://schemas.openxmlformats.org/officeDocument/2006/relationships/slide" Target="slides/slide50.xml"/><Relationship Id="rId379" Type="http://schemas.openxmlformats.org/officeDocument/2006/relationships/slide" Target="slides/slide288.xml"/><Relationship Id="rId586" Type="http://schemas.openxmlformats.org/officeDocument/2006/relationships/slide" Target="slides/slide495.xml"/><Relationship Id="rId7" Type="http://schemas.openxmlformats.org/officeDocument/2006/relationships/slideMaster" Target="slideMasters/slideMaster7.xml"/><Relationship Id="rId239" Type="http://schemas.openxmlformats.org/officeDocument/2006/relationships/slide" Target="slides/slide148.xml"/><Relationship Id="rId446" Type="http://schemas.openxmlformats.org/officeDocument/2006/relationships/slide" Target="slides/slide355.xml"/><Relationship Id="rId292" Type="http://schemas.openxmlformats.org/officeDocument/2006/relationships/slide" Target="slides/slide201.xml"/><Relationship Id="rId306" Type="http://schemas.openxmlformats.org/officeDocument/2006/relationships/slide" Target="slides/slide215.xml"/><Relationship Id="rId87" Type="http://schemas.openxmlformats.org/officeDocument/2006/relationships/slideMaster" Target="slideMasters/slideMaster87.xml"/><Relationship Id="rId513" Type="http://schemas.openxmlformats.org/officeDocument/2006/relationships/slide" Target="slides/slide422.xml"/><Relationship Id="rId597" Type="http://schemas.openxmlformats.org/officeDocument/2006/relationships/slide" Target="slides/slide506.xml"/><Relationship Id="rId152" Type="http://schemas.openxmlformats.org/officeDocument/2006/relationships/slide" Target="slides/slide61.xml"/><Relationship Id="rId457" Type="http://schemas.openxmlformats.org/officeDocument/2006/relationships/slide" Target="slides/slide366.xml"/><Relationship Id="rId14" Type="http://schemas.openxmlformats.org/officeDocument/2006/relationships/slideMaster" Target="slideMasters/slideMaster14.xml"/><Relationship Id="rId317" Type="http://schemas.openxmlformats.org/officeDocument/2006/relationships/slide" Target="slides/slide226.xml"/><Relationship Id="rId524" Type="http://schemas.openxmlformats.org/officeDocument/2006/relationships/slide" Target="slides/slide433.xml"/><Relationship Id="rId98" Type="http://schemas.openxmlformats.org/officeDocument/2006/relationships/slide" Target="slides/slide7.xml"/><Relationship Id="rId163" Type="http://schemas.openxmlformats.org/officeDocument/2006/relationships/slide" Target="slides/slide72.xml"/><Relationship Id="rId370" Type="http://schemas.openxmlformats.org/officeDocument/2006/relationships/slide" Target="slides/slide279.xml"/><Relationship Id="rId230" Type="http://schemas.openxmlformats.org/officeDocument/2006/relationships/slide" Target="slides/slide139.xml"/><Relationship Id="rId468" Type="http://schemas.openxmlformats.org/officeDocument/2006/relationships/slide" Target="slides/slide377.xml"/><Relationship Id="rId25" Type="http://schemas.openxmlformats.org/officeDocument/2006/relationships/slideMaster" Target="slideMasters/slideMaster25.xml"/><Relationship Id="rId328" Type="http://schemas.openxmlformats.org/officeDocument/2006/relationships/slide" Target="slides/slide237.xml"/><Relationship Id="rId535" Type="http://schemas.openxmlformats.org/officeDocument/2006/relationships/slide" Target="slides/slide444.xml"/><Relationship Id="rId174" Type="http://schemas.openxmlformats.org/officeDocument/2006/relationships/slide" Target="slides/slide83.xml"/><Relationship Id="rId381" Type="http://schemas.openxmlformats.org/officeDocument/2006/relationships/slide" Target="slides/slide290.xml"/><Relationship Id="rId602" Type="http://schemas.openxmlformats.org/officeDocument/2006/relationships/slide" Target="slides/slide511.xml"/><Relationship Id="rId241" Type="http://schemas.openxmlformats.org/officeDocument/2006/relationships/slide" Target="slides/slide150.xml"/><Relationship Id="rId479" Type="http://schemas.openxmlformats.org/officeDocument/2006/relationships/slide" Target="slides/slide388.xml"/><Relationship Id="rId36" Type="http://schemas.openxmlformats.org/officeDocument/2006/relationships/slideMaster" Target="slideMasters/slideMaster36.xml"/><Relationship Id="rId339" Type="http://schemas.openxmlformats.org/officeDocument/2006/relationships/slide" Target="slides/slide248.xml"/><Relationship Id="rId546" Type="http://schemas.openxmlformats.org/officeDocument/2006/relationships/slide" Target="slides/slide455.xml"/><Relationship Id="rId78" Type="http://schemas.openxmlformats.org/officeDocument/2006/relationships/slideMaster" Target="slideMasters/slideMaster78.xml"/><Relationship Id="rId101" Type="http://schemas.openxmlformats.org/officeDocument/2006/relationships/slide" Target="slides/slide10.xml"/><Relationship Id="rId143" Type="http://schemas.openxmlformats.org/officeDocument/2006/relationships/slide" Target="slides/slide52.xml"/><Relationship Id="rId185" Type="http://schemas.openxmlformats.org/officeDocument/2006/relationships/slide" Target="slides/slide94.xml"/><Relationship Id="rId350" Type="http://schemas.openxmlformats.org/officeDocument/2006/relationships/slide" Target="slides/slide259.xml"/><Relationship Id="rId406" Type="http://schemas.openxmlformats.org/officeDocument/2006/relationships/slide" Target="slides/slide315.xml"/><Relationship Id="rId588" Type="http://schemas.openxmlformats.org/officeDocument/2006/relationships/slide" Target="slides/slide497.xml"/><Relationship Id="rId9" Type="http://schemas.openxmlformats.org/officeDocument/2006/relationships/slideMaster" Target="slideMasters/slideMaster9.xml"/><Relationship Id="rId210" Type="http://schemas.openxmlformats.org/officeDocument/2006/relationships/slide" Target="slides/slide119.xml"/><Relationship Id="rId392" Type="http://schemas.openxmlformats.org/officeDocument/2006/relationships/slide" Target="slides/slide301.xml"/><Relationship Id="rId448" Type="http://schemas.openxmlformats.org/officeDocument/2006/relationships/slide" Target="slides/slide357.xml"/><Relationship Id="rId613" Type="http://schemas.openxmlformats.org/officeDocument/2006/relationships/slide" Target="slides/slide522.xml"/><Relationship Id="rId252" Type="http://schemas.openxmlformats.org/officeDocument/2006/relationships/slide" Target="slides/slide161.xml"/><Relationship Id="rId294" Type="http://schemas.openxmlformats.org/officeDocument/2006/relationships/slide" Target="slides/slide203.xml"/><Relationship Id="rId308" Type="http://schemas.openxmlformats.org/officeDocument/2006/relationships/slide" Target="slides/slide217.xml"/><Relationship Id="rId515" Type="http://schemas.openxmlformats.org/officeDocument/2006/relationships/slide" Target="slides/slide424.xml"/><Relationship Id="rId47" Type="http://schemas.openxmlformats.org/officeDocument/2006/relationships/slideMaster" Target="slideMasters/slideMaster47.xml"/><Relationship Id="rId89" Type="http://schemas.openxmlformats.org/officeDocument/2006/relationships/slideMaster" Target="slideMasters/slideMaster89.xml"/><Relationship Id="rId112" Type="http://schemas.openxmlformats.org/officeDocument/2006/relationships/slide" Target="slides/slide21.xml"/><Relationship Id="rId154" Type="http://schemas.openxmlformats.org/officeDocument/2006/relationships/slide" Target="slides/slide63.xml"/><Relationship Id="rId361" Type="http://schemas.openxmlformats.org/officeDocument/2006/relationships/slide" Target="slides/slide270.xml"/><Relationship Id="rId557" Type="http://schemas.openxmlformats.org/officeDocument/2006/relationships/slide" Target="slides/slide466.xml"/><Relationship Id="rId599" Type="http://schemas.openxmlformats.org/officeDocument/2006/relationships/slide" Target="slides/slide508.xml"/><Relationship Id="rId196" Type="http://schemas.openxmlformats.org/officeDocument/2006/relationships/slide" Target="slides/slide105.xml"/><Relationship Id="rId417" Type="http://schemas.openxmlformats.org/officeDocument/2006/relationships/slide" Target="slides/slide326.xml"/><Relationship Id="rId459" Type="http://schemas.openxmlformats.org/officeDocument/2006/relationships/slide" Target="slides/slide368.xml"/><Relationship Id="rId624" Type="http://schemas.openxmlformats.org/officeDocument/2006/relationships/notesMaster" Target="notesMasters/notesMaster1.xml"/><Relationship Id="rId16" Type="http://schemas.openxmlformats.org/officeDocument/2006/relationships/slideMaster" Target="slideMasters/slideMaster16.xml"/><Relationship Id="rId221" Type="http://schemas.openxmlformats.org/officeDocument/2006/relationships/slide" Target="slides/slide130.xml"/><Relationship Id="rId263" Type="http://schemas.openxmlformats.org/officeDocument/2006/relationships/slide" Target="slides/slide172.xml"/><Relationship Id="rId319" Type="http://schemas.openxmlformats.org/officeDocument/2006/relationships/slide" Target="slides/slide228.xml"/><Relationship Id="rId470" Type="http://schemas.openxmlformats.org/officeDocument/2006/relationships/slide" Target="slides/slide379.xml"/><Relationship Id="rId526" Type="http://schemas.openxmlformats.org/officeDocument/2006/relationships/slide" Target="slides/slide435.xml"/><Relationship Id="rId58" Type="http://schemas.openxmlformats.org/officeDocument/2006/relationships/slideMaster" Target="slideMasters/slideMaster58.xml"/><Relationship Id="rId123" Type="http://schemas.openxmlformats.org/officeDocument/2006/relationships/slide" Target="slides/slide32.xml"/><Relationship Id="rId330" Type="http://schemas.openxmlformats.org/officeDocument/2006/relationships/slide" Target="slides/slide239.xml"/><Relationship Id="rId568" Type="http://schemas.openxmlformats.org/officeDocument/2006/relationships/slide" Target="slides/slide477.xml"/><Relationship Id="rId165" Type="http://schemas.openxmlformats.org/officeDocument/2006/relationships/slide" Target="slides/slide74.xml"/><Relationship Id="rId372" Type="http://schemas.openxmlformats.org/officeDocument/2006/relationships/slide" Target="slides/slide281.xml"/><Relationship Id="rId428" Type="http://schemas.openxmlformats.org/officeDocument/2006/relationships/slide" Target="slides/slide337.xml"/><Relationship Id="rId232" Type="http://schemas.openxmlformats.org/officeDocument/2006/relationships/slide" Target="slides/slide141.xml"/><Relationship Id="rId274" Type="http://schemas.openxmlformats.org/officeDocument/2006/relationships/slide" Target="slides/slide183.xml"/><Relationship Id="rId481" Type="http://schemas.openxmlformats.org/officeDocument/2006/relationships/slide" Target="slides/slide390.xml"/><Relationship Id="rId27" Type="http://schemas.openxmlformats.org/officeDocument/2006/relationships/slideMaster" Target="slideMasters/slideMaster27.xml"/><Relationship Id="rId69" Type="http://schemas.openxmlformats.org/officeDocument/2006/relationships/slideMaster" Target="slideMasters/slideMaster69.xml"/><Relationship Id="rId134" Type="http://schemas.openxmlformats.org/officeDocument/2006/relationships/slide" Target="slides/slide43.xml"/><Relationship Id="rId537" Type="http://schemas.openxmlformats.org/officeDocument/2006/relationships/slide" Target="slides/slide446.xml"/><Relationship Id="rId579" Type="http://schemas.openxmlformats.org/officeDocument/2006/relationships/slide" Target="slides/slide488.xml"/><Relationship Id="rId80" Type="http://schemas.openxmlformats.org/officeDocument/2006/relationships/slideMaster" Target="slideMasters/slideMaster80.xml"/><Relationship Id="rId176" Type="http://schemas.openxmlformats.org/officeDocument/2006/relationships/slide" Target="slides/slide85.xml"/><Relationship Id="rId341" Type="http://schemas.openxmlformats.org/officeDocument/2006/relationships/slide" Target="slides/slide250.xml"/><Relationship Id="rId383" Type="http://schemas.openxmlformats.org/officeDocument/2006/relationships/slide" Target="slides/slide292.xml"/><Relationship Id="rId439" Type="http://schemas.openxmlformats.org/officeDocument/2006/relationships/slide" Target="slides/slide348.xml"/><Relationship Id="rId590" Type="http://schemas.openxmlformats.org/officeDocument/2006/relationships/slide" Target="slides/slide499.xml"/><Relationship Id="rId604" Type="http://schemas.openxmlformats.org/officeDocument/2006/relationships/slide" Target="slides/slide513.xml"/><Relationship Id="rId201" Type="http://schemas.openxmlformats.org/officeDocument/2006/relationships/slide" Target="slides/slide110.xml"/><Relationship Id="rId243" Type="http://schemas.openxmlformats.org/officeDocument/2006/relationships/slide" Target="slides/slide152.xml"/><Relationship Id="rId285" Type="http://schemas.openxmlformats.org/officeDocument/2006/relationships/slide" Target="slides/slide194.xml"/><Relationship Id="rId450" Type="http://schemas.openxmlformats.org/officeDocument/2006/relationships/slide" Target="slides/slide359.xml"/><Relationship Id="rId506" Type="http://schemas.openxmlformats.org/officeDocument/2006/relationships/slide" Target="slides/slide415.xml"/><Relationship Id="rId38" Type="http://schemas.openxmlformats.org/officeDocument/2006/relationships/slideMaster" Target="slideMasters/slideMaster38.xml"/><Relationship Id="rId103" Type="http://schemas.openxmlformats.org/officeDocument/2006/relationships/slide" Target="slides/slide12.xml"/><Relationship Id="rId310" Type="http://schemas.openxmlformats.org/officeDocument/2006/relationships/slide" Target="slides/slide219.xml"/><Relationship Id="rId492" Type="http://schemas.openxmlformats.org/officeDocument/2006/relationships/slide" Target="slides/slide401.xml"/><Relationship Id="rId548" Type="http://schemas.openxmlformats.org/officeDocument/2006/relationships/slide" Target="slides/slide457.xml"/><Relationship Id="rId91" Type="http://schemas.openxmlformats.org/officeDocument/2006/relationships/slideMaster" Target="slideMasters/slideMaster91.xml"/><Relationship Id="rId145" Type="http://schemas.openxmlformats.org/officeDocument/2006/relationships/slide" Target="slides/slide54.xml"/><Relationship Id="rId187" Type="http://schemas.openxmlformats.org/officeDocument/2006/relationships/slide" Target="slides/slide96.xml"/><Relationship Id="rId352" Type="http://schemas.openxmlformats.org/officeDocument/2006/relationships/slide" Target="slides/slide261.xml"/><Relationship Id="rId394" Type="http://schemas.openxmlformats.org/officeDocument/2006/relationships/slide" Target="slides/slide303.xml"/><Relationship Id="rId408" Type="http://schemas.openxmlformats.org/officeDocument/2006/relationships/slide" Target="slides/slide317.xml"/><Relationship Id="rId615" Type="http://schemas.openxmlformats.org/officeDocument/2006/relationships/slide" Target="slides/slide524.xml"/><Relationship Id="rId212" Type="http://schemas.openxmlformats.org/officeDocument/2006/relationships/slide" Target="slides/slide121.xml"/><Relationship Id="rId254" Type="http://schemas.openxmlformats.org/officeDocument/2006/relationships/slide" Target="slides/slide163.xml"/><Relationship Id="rId49" Type="http://schemas.openxmlformats.org/officeDocument/2006/relationships/slideMaster" Target="slideMasters/slideMaster49.xml"/><Relationship Id="rId114" Type="http://schemas.openxmlformats.org/officeDocument/2006/relationships/slide" Target="slides/slide23.xml"/><Relationship Id="rId296" Type="http://schemas.openxmlformats.org/officeDocument/2006/relationships/slide" Target="slides/slide205.xml"/><Relationship Id="rId461" Type="http://schemas.openxmlformats.org/officeDocument/2006/relationships/slide" Target="slides/slide370.xml"/><Relationship Id="rId517" Type="http://schemas.openxmlformats.org/officeDocument/2006/relationships/slide" Target="slides/slide426.xml"/><Relationship Id="rId559" Type="http://schemas.openxmlformats.org/officeDocument/2006/relationships/slide" Target="slides/slide468.xml"/><Relationship Id="rId60" Type="http://schemas.openxmlformats.org/officeDocument/2006/relationships/slideMaster" Target="slideMasters/slideMaster60.xml"/><Relationship Id="rId156" Type="http://schemas.openxmlformats.org/officeDocument/2006/relationships/slide" Target="slides/slide65.xml"/><Relationship Id="rId198" Type="http://schemas.openxmlformats.org/officeDocument/2006/relationships/slide" Target="slides/slide107.xml"/><Relationship Id="rId321" Type="http://schemas.openxmlformats.org/officeDocument/2006/relationships/slide" Target="slides/slide230.xml"/><Relationship Id="rId363" Type="http://schemas.openxmlformats.org/officeDocument/2006/relationships/slide" Target="slides/slide272.xml"/><Relationship Id="rId419" Type="http://schemas.openxmlformats.org/officeDocument/2006/relationships/slide" Target="slides/slide328.xml"/><Relationship Id="rId570" Type="http://schemas.openxmlformats.org/officeDocument/2006/relationships/slide" Target="slides/slide479.xml"/><Relationship Id="rId626" Type="http://schemas.openxmlformats.org/officeDocument/2006/relationships/presProps" Target="presProps.xml"/><Relationship Id="rId223" Type="http://schemas.openxmlformats.org/officeDocument/2006/relationships/slide" Target="slides/slide132.xml"/><Relationship Id="rId430" Type="http://schemas.openxmlformats.org/officeDocument/2006/relationships/slide" Target="slides/slide339.xml"/><Relationship Id="rId18" Type="http://schemas.openxmlformats.org/officeDocument/2006/relationships/slideMaster" Target="slideMasters/slideMaster18.xml"/><Relationship Id="rId265" Type="http://schemas.openxmlformats.org/officeDocument/2006/relationships/slide" Target="slides/slide174.xml"/><Relationship Id="rId472" Type="http://schemas.openxmlformats.org/officeDocument/2006/relationships/slide" Target="slides/slide381.xml"/><Relationship Id="rId528" Type="http://schemas.openxmlformats.org/officeDocument/2006/relationships/slide" Target="slides/slide437.xml"/><Relationship Id="rId125" Type="http://schemas.openxmlformats.org/officeDocument/2006/relationships/slide" Target="slides/slide34.xml"/><Relationship Id="rId167" Type="http://schemas.openxmlformats.org/officeDocument/2006/relationships/slide" Target="slides/slide76.xml"/><Relationship Id="rId332" Type="http://schemas.openxmlformats.org/officeDocument/2006/relationships/slide" Target="slides/slide241.xml"/><Relationship Id="rId374" Type="http://schemas.openxmlformats.org/officeDocument/2006/relationships/slide" Target="slides/slide283.xml"/><Relationship Id="rId581" Type="http://schemas.openxmlformats.org/officeDocument/2006/relationships/slide" Target="slides/slide490.xml"/><Relationship Id="rId71" Type="http://schemas.openxmlformats.org/officeDocument/2006/relationships/slideMaster" Target="slideMasters/slideMaster71.xml"/><Relationship Id="rId234" Type="http://schemas.openxmlformats.org/officeDocument/2006/relationships/slide" Target="slides/slide143.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76" Type="http://schemas.openxmlformats.org/officeDocument/2006/relationships/slide" Target="slides/slide185.xml"/><Relationship Id="rId441" Type="http://schemas.openxmlformats.org/officeDocument/2006/relationships/slide" Target="slides/slide350.xml"/><Relationship Id="rId483" Type="http://schemas.openxmlformats.org/officeDocument/2006/relationships/slide" Target="slides/slide392.xml"/><Relationship Id="rId539" Type="http://schemas.openxmlformats.org/officeDocument/2006/relationships/slide" Target="slides/slide448.xml"/><Relationship Id="rId40" Type="http://schemas.openxmlformats.org/officeDocument/2006/relationships/slideMaster" Target="slideMasters/slideMaster40.xml"/><Relationship Id="rId136" Type="http://schemas.openxmlformats.org/officeDocument/2006/relationships/slide" Target="slides/slide45.xml"/><Relationship Id="rId178" Type="http://schemas.openxmlformats.org/officeDocument/2006/relationships/slide" Target="slides/slide87.xml"/><Relationship Id="rId301" Type="http://schemas.openxmlformats.org/officeDocument/2006/relationships/slide" Target="slides/slide210.xml"/><Relationship Id="rId343" Type="http://schemas.openxmlformats.org/officeDocument/2006/relationships/slide" Target="slides/slide252.xml"/><Relationship Id="rId550" Type="http://schemas.openxmlformats.org/officeDocument/2006/relationships/slide" Target="slides/slide459.xml"/><Relationship Id="rId82" Type="http://schemas.openxmlformats.org/officeDocument/2006/relationships/slideMaster" Target="slideMasters/slideMaster82.xml"/><Relationship Id="rId203" Type="http://schemas.openxmlformats.org/officeDocument/2006/relationships/slide" Target="slides/slide112.xml"/><Relationship Id="rId385" Type="http://schemas.openxmlformats.org/officeDocument/2006/relationships/slide" Target="slides/slide294.xml"/><Relationship Id="rId592" Type="http://schemas.openxmlformats.org/officeDocument/2006/relationships/slide" Target="slides/slide501.xml"/><Relationship Id="rId606" Type="http://schemas.openxmlformats.org/officeDocument/2006/relationships/slide" Target="slides/slide515.xml"/><Relationship Id="rId245" Type="http://schemas.openxmlformats.org/officeDocument/2006/relationships/slide" Target="slides/slide154.xml"/><Relationship Id="rId287" Type="http://schemas.openxmlformats.org/officeDocument/2006/relationships/slide" Target="slides/slide196.xml"/><Relationship Id="rId410" Type="http://schemas.openxmlformats.org/officeDocument/2006/relationships/slide" Target="slides/slide319.xml"/><Relationship Id="rId452" Type="http://schemas.openxmlformats.org/officeDocument/2006/relationships/slide" Target="slides/slide361.xml"/><Relationship Id="rId494" Type="http://schemas.openxmlformats.org/officeDocument/2006/relationships/slide" Target="slides/slide403.xml"/><Relationship Id="rId508" Type="http://schemas.openxmlformats.org/officeDocument/2006/relationships/slide" Target="slides/slide417.xml"/><Relationship Id="rId105" Type="http://schemas.openxmlformats.org/officeDocument/2006/relationships/slide" Target="slides/slide14.xml"/><Relationship Id="rId147" Type="http://schemas.openxmlformats.org/officeDocument/2006/relationships/slide" Target="slides/slide56.xml"/><Relationship Id="rId312" Type="http://schemas.openxmlformats.org/officeDocument/2006/relationships/slide" Target="slides/slide221.xml"/><Relationship Id="rId354" Type="http://schemas.openxmlformats.org/officeDocument/2006/relationships/slide" Target="slides/slide263.xml"/><Relationship Id="rId51" Type="http://schemas.openxmlformats.org/officeDocument/2006/relationships/slideMaster" Target="slideMasters/slideMaster51.xml"/><Relationship Id="rId93" Type="http://schemas.openxmlformats.org/officeDocument/2006/relationships/slide" Target="slides/slide2.xml"/><Relationship Id="rId189" Type="http://schemas.openxmlformats.org/officeDocument/2006/relationships/slide" Target="slides/slide98.xml"/><Relationship Id="rId396" Type="http://schemas.openxmlformats.org/officeDocument/2006/relationships/slide" Target="slides/slide305.xml"/><Relationship Id="rId561" Type="http://schemas.openxmlformats.org/officeDocument/2006/relationships/slide" Target="slides/slide470.xml"/><Relationship Id="rId617" Type="http://schemas.openxmlformats.org/officeDocument/2006/relationships/slide" Target="slides/slide526.xml"/><Relationship Id="rId214" Type="http://schemas.openxmlformats.org/officeDocument/2006/relationships/slide" Target="slides/slide123.xml"/><Relationship Id="rId256" Type="http://schemas.openxmlformats.org/officeDocument/2006/relationships/slide" Target="slides/slide165.xml"/><Relationship Id="rId298" Type="http://schemas.openxmlformats.org/officeDocument/2006/relationships/slide" Target="slides/slide207.xml"/><Relationship Id="rId421" Type="http://schemas.openxmlformats.org/officeDocument/2006/relationships/slide" Target="slides/slide330.xml"/><Relationship Id="rId463" Type="http://schemas.openxmlformats.org/officeDocument/2006/relationships/slide" Target="slides/slide372.xml"/><Relationship Id="rId519" Type="http://schemas.openxmlformats.org/officeDocument/2006/relationships/slide" Target="slides/slide428.xml"/><Relationship Id="rId116" Type="http://schemas.openxmlformats.org/officeDocument/2006/relationships/slide" Target="slides/slide25.xml"/><Relationship Id="rId158" Type="http://schemas.openxmlformats.org/officeDocument/2006/relationships/slide" Target="slides/slide67.xml"/><Relationship Id="rId323" Type="http://schemas.openxmlformats.org/officeDocument/2006/relationships/slide" Target="slides/slide232.xml"/><Relationship Id="rId530" Type="http://schemas.openxmlformats.org/officeDocument/2006/relationships/slide" Target="slides/slide439.xml"/><Relationship Id="rId20" Type="http://schemas.openxmlformats.org/officeDocument/2006/relationships/slideMaster" Target="slideMasters/slideMaster20.xml"/><Relationship Id="rId62" Type="http://schemas.openxmlformats.org/officeDocument/2006/relationships/slideMaster" Target="slideMasters/slideMaster62.xml"/><Relationship Id="rId365" Type="http://schemas.openxmlformats.org/officeDocument/2006/relationships/slide" Target="slides/slide274.xml"/><Relationship Id="rId572" Type="http://schemas.openxmlformats.org/officeDocument/2006/relationships/slide" Target="slides/slide481.xml"/><Relationship Id="rId628" Type="http://schemas.openxmlformats.org/officeDocument/2006/relationships/theme" Target="theme/theme1.xml"/><Relationship Id="rId225" Type="http://schemas.openxmlformats.org/officeDocument/2006/relationships/slide" Target="slides/slide134.xml"/><Relationship Id="rId267" Type="http://schemas.openxmlformats.org/officeDocument/2006/relationships/slide" Target="slides/slide176.xml"/><Relationship Id="rId432" Type="http://schemas.openxmlformats.org/officeDocument/2006/relationships/slide" Target="slides/slide341.xml"/><Relationship Id="rId474" Type="http://schemas.openxmlformats.org/officeDocument/2006/relationships/slide" Target="slides/slide383.xml"/><Relationship Id="rId127" Type="http://schemas.openxmlformats.org/officeDocument/2006/relationships/slide" Target="slides/slide36.xml"/><Relationship Id="rId31" Type="http://schemas.openxmlformats.org/officeDocument/2006/relationships/slideMaster" Target="slideMasters/slideMaster31.xml"/><Relationship Id="rId73" Type="http://schemas.openxmlformats.org/officeDocument/2006/relationships/slideMaster" Target="slideMasters/slideMaster73.xml"/><Relationship Id="rId169" Type="http://schemas.openxmlformats.org/officeDocument/2006/relationships/slide" Target="slides/slide78.xml"/><Relationship Id="rId334" Type="http://schemas.openxmlformats.org/officeDocument/2006/relationships/slide" Target="slides/slide243.xml"/><Relationship Id="rId376" Type="http://schemas.openxmlformats.org/officeDocument/2006/relationships/slide" Target="slides/slide285.xml"/><Relationship Id="rId541" Type="http://schemas.openxmlformats.org/officeDocument/2006/relationships/slide" Target="slides/slide450.xml"/><Relationship Id="rId583" Type="http://schemas.openxmlformats.org/officeDocument/2006/relationships/slide" Target="slides/slide492.xml"/><Relationship Id="rId4" Type="http://schemas.openxmlformats.org/officeDocument/2006/relationships/slideMaster" Target="slideMasters/slideMaster4.xml"/><Relationship Id="rId180" Type="http://schemas.openxmlformats.org/officeDocument/2006/relationships/slide" Target="slides/slide89.xml"/><Relationship Id="rId236" Type="http://schemas.openxmlformats.org/officeDocument/2006/relationships/slide" Target="slides/slide145.xml"/><Relationship Id="rId278" Type="http://schemas.openxmlformats.org/officeDocument/2006/relationships/slide" Target="slides/slide187.xml"/><Relationship Id="rId401" Type="http://schemas.openxmlformats.org/officeDocument/2006/relationships/slide" Target="slides/slide310.xml"/><Relationship Id="rId443" Type="http://schemas.openxmlformats.org/officeDocument/2006/relationships/slide" Target="slides/slide352.xml"/><Relationship Id="rId303" Type="http://schemas.openxmlformats.org/officeDocument/2006/relationships/slide" Target="slides/slide212.xml"/><Relationship Id="rId485" Type="http://schemas.openxmlformats.org/officeDocument/2006/relationships/slide" Target="slides/slide394.xml"/><Relationship Id="rId42" Type="http://schemas.openxmlformats.org/officeDocument/2006/relationships/slideMaster" Target="slideMasters/slideMaster42.xml"/><Relationship Id="rId84" Type="http://schemas.openxmlformats.org/officeDocument/2006/relationships/slideMaster" Target="slideMasters/slideMaster84.xml"/><Relationship Id="rId138" Type="http://schemas.openxmlformats.org/officeDocument/2006/relationships/slide" Target="slides/slide47.xml"/><Relationship Id="rId345" Type="http://schemas.openxmlformats.org/officeDocument/2006/relationships/slide" Target="slides/slide254.xml"/><Relationship Id="rId387" Type="http://schemas.openxmlformats.org/officeDocument/2006/relationships/slide" Target="slides/slide296.xml"/><Relationship Id="rId510" Type="http://schemas.openxmlformats.org/officeDocument/2006/relationships/slide" Target="slides/slide419.xml"/><Relationship Id="rId552" Type="http://schemas.openxmlformats.org/officeDocument/2006/relationships/slide" Target="slides/slide461.xml"/><Relationship Id="rId594" Type="http://schemas.openxmlformats.org/officeDocument/2006/relationships/slide" Target="slides/slide503.xml"/><Relationship Id="rId608" Type="http://schemas.openxmlformats.org/officeDocument/2006/relationships/slide" Target="slides/slide517.xml"/><Relationship Id="rId191" Type="http://schemas.openxmlformats.org/officeDocument/2006/relationships/slide" Target="slides/slide100.xml"/><Relationship Id="rId205" Type="http://schemas.openxmlformats.org/officeDocument/2006/relationships/slide" Target="slides/slide114.xml"/><Relationship Id="rId247" Type="http://schemas.openxmlformats.org/officeDocument/2006/relationships/slide" Target="slides/slide156.xml"/><Relationship Id="rId412" Type="http://schemas.openxmlformats.org/officeDocument/2006/relationships/slide" Target="slides/slide321.xml"/><Relationship Id="rId107" Type="http://schemas.openxmlformats.org/officeDocument/2006/relationships/slide" Target="slides/slide16.xml"/><Relationship Id="rId289" Type="http://schemas.openxmlformats.org/officeDocument/2006/relationships/slide" Target="slides/slide198.xml"/><Relationship Id="rId454" Type="http://schemas.openxmlformats.org/officeDocument/2006/relationships/slide" Target="slides/slide363.xml"/><Relationship Id="rId496" Type="http://schemas.openxmlformats.org/officeDocument/2006/relationships/slide" Target="slides/slide405.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58.xml"/><Relationship Id="rId314" Type="http://schemas.openxmlformats.org/officeDocument/2006/relationships/slide" Target="slides/slide223.xml"/><Relationship Id="rId356" Type="http://schemas.openxmlformats.org/officeDocument/2006/relationships/slide" Target="slides/slide265.xml"/><Relationship Id="rId398" Type="http://schemas.openxmlformats.org/officeDocument/2006/relationships/slide" Target="slides/slide307.xml"/><Relationship Id="rId521" Type="http://schemas.openxmlformats.org/officeDocument/2006/relationships/slide" Target="slides/slide430.xml"/><Relationship Id="rId563" Type="http://schemas.openxmlformats.org/officeDocument/2006/relationships/slide" Target="slides/slide472.xml"/><Relationship Id="rId619" Type="http://schemas.openxmlformats.org/officeDocument/2006/relationships/slide" Target="slides/slide528.xml"/><Relationship Id="rId95" Type="http://schemas.openxmlformats.org/officeDocument/2006/relationships/slide" Target="slides/slide4.xml"/><Relationship Id="rId160" Type="http://schemas.openxmlformats.org/officeDocument/2006/relationships/slide" Target="slides/slide69.xml"/><Relationship Id="rId216" Type="http://schemas.openxmlformats.org/officeDocument/2006/relationships/slide" Target="slides/slide125.xml"/><Relationship Id="rId423" Type="http://schemas.openxmlformats.org/officeDocument/2006/relationships/slide" Target="slides/slide332.xml"/><Relationship Id="rId258" Type="http://schemas.openxmlformats.org/officeDocument/2006/relationships/slide" Target="slides/slide167.xml"/><Relationship Id="rId465" Type="http://schemas.openxmlformats.org/officeDocument/2006/relationships/slide" Target="slides/slide374.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 Target="slides/slide27.xml"/><Relationship Id="rId325" Type="http://schemas.openxmlformats.org/officeDocument/2006/relationships/slide" Target="slides/slide234.xml"/><Relationship Id="rId367" Type="http://schemas.openxmlformats.org/officeDocument/2006/relationships/slide" Target="slides/slide276.xml"/><Relationship Id="rId532" Type="http://schemas.openxmlformats.org/officeDocument/2006/relationships/slide" Target="slides/slide441.xml"/><Relationship Id="rId574" Type="http://schemas.openxmlformats.org/officeDocument/2006/relationships/slide" Target="slides/slide483.xml"/><Relationship Id="rId171" Type="http://schemas.openxmlformats.org/officeDocument/2006/relationships/slide" Target="slides/slide80.xml"/><Relationship Id="rId227" Type="http://schemas.openxmlformats.org/officeDocument/2006/relationships/slide" Target="slides/slide136.xml"/><Relationship Id="rId269" Type="http://schemas.openxmlformats.org/officeDocument/2006/relationships/slide" Target="slides/slide178.xml"/><Relationship Id="rId434" Type="http://schemas.openxmlformats.org/officeDocument/2006/relationships/slide" Target="slides/slide343.xml"/><Relationship Id="rId476" Type="http://schemas.openxmlformats.org/officeDocument/2006/relationships/slide" Target="slides/slide385.xml"/><Relationship Id="rId33" Type="http://schemas.openxmlformats.org/officeDocument/2006/relationships/slideMaster" Target="slideMasters/slideMaster33.xml"/><Relationship Id="rId129" Type="http://schemas.openxmlformats.org/officeDocument/2006/relationships/slide" Target="slides/slide38.xml"/><Relationship Id="rId280" Type="http://schemas.openxmlformats.org/officeDocument/2006/relationships/slide" Target="slides/slide189.xml"/><Relationship Id="rId336" Type="http://schemas.openxmlformats.org/officeDocument/2006/relationships/slide" Target="slides/slide245.xml"/><Relationship Id="rId501" Type="http://schemas.openxmlformats.org/officeDocument/2006/relationships/slide" Target="slides/slide410.xml"/><Relationship Id="rId543" Type="http://schemas.openxmlformats.org/officeDocument/2006/relationships/slide" Target="slides/slide452.xml"/><Relationship Id="rId75" Type="http://schemas.openxmlformats.org/officeDocument/2006/relationships/slideMaster" Target="slideMasters/slideMaster75.xml"/><Relationship Id="rId140" Type="http://schemas.openxmlformats.org/officeDocument/2006/relationships/slide" Target="slides/slide49.xml"/><Relationship Id="rId182" Type="http://schemas.openxmlformats.org/officeDocument/2006/relationships/slide" Target="slides/slide91.xml"/><Relationship Id="rId378" Type="http://schemas.openxmlformats.org/officeDocument/2006/relationships/slide" Target="slides/slide287.xml"/><Relationship Id="rId403" Type="http://schemas.openxmlformats.org/officeDocument/2006/relationships/slide" Target="slides/slide312.xml"/><Relationship Id="rId585" Type="http://schemas.openxmlformats.org/officeDocument/2006/relationships/slide" Target="slides/slide494.xml"/><Relationship Id="rId6" Type="http://schemas.openxmlformats.org/officeDocument/2006/relationships/slideMaster" Target="slideMasters/slideMaster6.xml"/><Relationship Id="rId238" Type="http://schemas.openxmlformats.org/officeDocument/2006/relationships/slide" Target="slides/slide147.xml"/><Relationship Id="rId445" Type="http://schemas.openxmlformats.org/officeDocument/2006/relationships/slide" Target="slides/slide354.xml"/><Relationship Id="rId487" Type="http://schemas.openxmlformats.org/officeDocument/2006/relationships/slide" Target="slides/slide396.xml"/><Relationship Id="rId610" Type="http://schemas.openxmlformats.org/officeDocument/2006/relationships/slide" Target="slides/slide519.xml"/><Relationship Id="rId291" Type="http://schemas.openxmlformats.org/officeDocument/2006/relationships/slide" Target="slides/slide200.xml"/><Relationship Id="rId305" Type="http://schemas.openxmlformats.org/officeDocument/2006/relationships/slide" Target="slides/slide214.xml"/><Relationship Id="rId347" Type="http://schemas.openxmlformats.org/officeDocument/2006/relationships/slide" Target="slides/slide256.xml"/><Relationship Id="rId512" Type="http://schemas.openxmlformats.org/officeDocument/2006/relationships/slide" Target="slides/slide421.xml"/><Relationship Id="rId44" Type="http://schemas.openxmlformats.org/officeDocument/2006/relationships/slideMaster" Target="slideMasters/slideMaster44.xml"/><Relationship Id="rId86" Type="http://schemas.openxmlformats.org/officeDocument/2006/relationships/slideMaster" Target="slideMasters/slideMaster86.xml"/><Relationship Id="rId151" Type="http://schemas.openxmlformats.org/officeDocument/2006/relationships/slide" Target="slides/slide60.xml"/><Relationship Id="rId389" Type="http://schemas.openxmlformats.org/officeDocument/2006/relationships/slide" Target="slides/slide298.xml"/><Relationship Id="rId554" Type="http://schemas.openxmlformats.org/officeDocument/2006/relationships/slide" Target="slides/slide463.xml"/><Relationship Id="rId596" Type="http://schemas.openxmlformats.org/officeDocument/2006/relationships/slide" Target="slides/slide505.xml"/><Relationship Id="rId193" Type="http://schemas.openxmlformats.org/officeDocument/2006/relationships/slide" Target="slides/slide102.xml"/><Relationship Id="rId207" Type="http://schemas.openxmlformats.org/officeDocument/2006/relationships/slide" Target="slides/slide116.xml"/><Relationship Id="rId249" Type="http://schemas.openxmlformats.org/officeDocument/2006/relationships/slide" Target="slides/slide158.xml"/><Relationship Id="rId414" Type="http://schemas.openxmlformats.org/officeDocument/2006/relationships/slide" Target="slides/slide323.xml"/><Relationship Id="rId456" Type="http://schemas.openxmlformats.org/officeDocument/2006/relationships/slide" Target="slides/slide365.xml"/><Relationship Id="rId498" Type="http://schemas.openxmlformats.org/officeDocument/2006/relationships/slide" Target="slides/slide407.xml"/><Relationship Id="rId621" Type="http://schemas.openxmlformats.org/officeDocument/2006/relationships/slide" Target="slides/slide530.xml"/><Relationship Id="rId13" Type="http://schemas.openxmlformats.org/officeDocument/2006/relationships/slideMaster" Target="slideMasters/slideMaster13.xml"/><Relationship Id="rId109" Type="http://schemas.openxmlformats.org/officeDocument/2006/relationships/slide" Target="slides/slide18.xml"/><Relationship Id="rId260" Type="http://schemas.openxmlformats.org/officeDocument/2006/relationships/slide" Target="slides/slide169.xml"/><Relationship Id="rId316" Type="http://schemas.openxmlformats.org/officeDocument/2006/relationships/slide" Target="slides/slide225.xml"/><Relationship Id="rId523" Type="http://schemas.openxmlformats.org/officeDocument/2006/relationships/slide" Target="slides/slide432.xml"/><Relationship Id="rId55" Type="http://schemas.openxmlformats.org/officeDocument/2006/relationships/slideMaster" Target="slideMasters/slideMaster55.xml"/><Relationship Id="rId97" Type="http://schemas.openxmlformats.org/officeDocument/2006/relationships/slide" Target="slides/slide6.xml"/><Relationship Id="rId120" Type="http://schemas.openxmlformats.org/officeDocument/2006/relationships/slide" Target="slides/slide29.xml"/><Relationship Id="rId358" Type="http://schemas.openxmlformats.org/officeDocument/2006/relationships/slide" Target="slides/slide267.xml"/><Relationship Id="rId565" Type="http://schemas.openxmlformats.org/officeDocument/2006/relationships/slide" Target="slides/slide474.xml"/><Relationship Id="rId162" Type="http://schemas.openxmlformats.org/officeDocument/2006/relationships/slide" Target="slides/slide71.xml"/><Relationship Id="rId218" Type="http://schemas.openxmlformats.org/officeDocument/2006/relationships/slide" Target="slides/slide127.xml"/><Relationship Id="rId425" Type="http://schemas.openxmlformats.org/officeDocument/2006/relationships/slide" Target="slides/slide334.xml"/><Relationship Id="rId467" Type="http://schemas.openxmlformats.org/officeDocument/2006/relationships/slide" Target="slides/slide376.xml"/><Relationship Id="rId271" Type="http://schemas.openxmlformats.org/officeDocument/2006/relationships/slide" Target="slides/slide180.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 Target="slides/slide40.xml"/><Relationship Id="rId327" Type="http://schemas.openxmlformats.org/officeDocument/2006/relationships/slide" Target="slides/slide236.xml"/><Relationship Id="rId369" Type="http://schemas.openxmlformats.org/officeDocument/2006/relationships/slide" Target="slides/slide278.xml"/><Relationship Id="rId534" Type="http://schemas.openxmlformats.org/officeDocument/2006/relationships/slide" Target="slides/slide443.xml"/><Relationship Id="rId576" Type="http://schemas.openxmlformats.org/officeDocument/2006/relationships/slide" Target="slides/slide485.xml"/><Relationship Id="rId173" Type="http://schemas.openxmlformats.org/officeDocument/2006/relationships/slide" Target="slides/slide82.xml"/><Relationship Id="rId229" Type="http://schemas.openxmlformats.org/officeDocument/2006/relationships/slide" Target="slides/slide138.xml"/><Relationship Id="rId380" Type="http://schemas.openxmlformats.org/officeDocument/2006/relationships/slide" Target="slides/slide289.xml"/><Relationship Id="rId436" Type="http://schemas.openxmlformats.org/officeDocument/2006/relationships/slide" Target="slides/slide345.xml"/><Relationship Id="rId601" Type="http://schemas.openxmlformats.org/officeDocument/2006/relationships/slide" Target="slides/slide510.xml"/><Relationship Id="rId240" Type="http://schemas.openxmlformats.org/officeDocument/2006/relationships/slide" Target="slides/slide149.xml"/><Relationship Id="rId478" Type="http://schemas.openxmlformats.org/officeDocument/2006/relationships/slide" Target="slides/slide387.xml"/><Relationship Id="rId35" Type="http://schemas.openxmlformats.org/officeDocument/2006/relationships/slideMaster" Target="slideMasters/slideMaster35.xml"/><Relationship Id="rId77" Type="http://schemas.openxmlformats.org/officeDocument/2006/relationships/slideMaster" Target="slideMasters/slideMaster77.xml"/><Relationship Id="rId100" Type="http://schemas.openxmlformats.org/officeDocument/2006/relationships/slide" Target="slides/slide9.xml"/><Relationship Id="rId282" Type="http://schemas.openxmlformats.org/officeDocument/2006/relationships/slide" Target="slides/slide191.xml"/><Relationship Id="rId338" Type="http://schemas.openxmlformats.org/officeDocument/2006/relationships/slide" Target="slides/slide247.xml"/><Relationship Id="rId503" Type="http://schemas.openxmlformats.org/officeDocument/2006/relationships/slide" Target="slides/slide412.xml"/><Relationship Id="rId545" Type="http://schemas.openxmlformats.org/officeDocument/2006/relationships/slide" Target="slides/slide454.xml"/><Relationship Id="rId587" Type="http://schemas.openxmlformats.org/officeDocument/2006/relationships/slide" Target="slides/slide496.xml"/><Relationship Id="rId8" Type="http://schemas.openxmlformats.org/officeDocument/2006/relationships/slideMaster" Target="slideMasters/slideMaster8.xml"/><Relationship Id="rId142" Type="http://schemas.openxmlformats.org/officeDocument/2006/relationships/slide" Target="slides/slide51.xml"/><Relationship Id="rId184" Type="http://schemas.openxmlformats.org/officeDocument/2006/relationships/slide" Target="slides/slide93.xml"/><Relationship Id="rId391" Type="http://schemas.openxmlformats.org/officeDocument/2006/relationships/slide" Target="slides/slide300.xml"/><Relationship Id="rId405" Type="http://schemas.openxmlformats.org/officeDocument/2006/relationships/slide" Target="slides/slide314.xml"/><Relationship Id="rId447" Type="http://schemas.openxmlformats.org/officeDocument/2006/relationships/slide" Target="slides/slide356.xml"/><Relationship Id="rId612" Type="http://schemas.openxmlformats.org/officeDocument/2006/relationships/slide" Target="slides/slide521.xml"/><Relationship Id="rId251" Type="http://schemas.openxmlformats.org/officeDocument/2006/relationships/slide" Target="slides/slide160.xml"/><Relationship Id="rId489" Type="http://schemas.openxmlformats.org/officeDocument/2006/relationships/slide" Target="slides/slide398.xml"/><Relationship Id="rId46" Type="http://schemas.openxmlformats.org/officeDocument/2006/relationships/slideMaster" Target="slideMasters/slideMaster46.xml"/><Relationship Id="rId293" Type="http://schemas.openxmlformats.org/officeDocument/2006/relationships/slide" Target="slides/slide202.xml"/><Relationship Id="rId307" Type="http://schemas.openxmlformats.org/officeDocument/2006/relationships/slide" Target="slides/slide216.xml"/><Relationship Id="rId349" Type="http://schemas.openxmlformats.org/officeDocument/2006/relationships/slide" Target="slides/slide258.xml"/><Relationship Id="rId514" Type="http://schemas.openxmlformats.org/officeDocument/2006/relationships/slide" Target="slides/slide423.xml"/><Relationship Id="rId556" Type="http://schemas.openxmlformats.org/officeDocument/2006/relationships/slide" Target="slides/slide465.xml"/><Relationship Id="rId88" Type="http://schemas.openxmlformats.org/officeDocument/2006/relationships/slideMaster" Target="slideMasters/slideMaster88.xml"/><Relationship Id="rId111" Type="http://schemas.openxmlformats.org/officeDocument/2006/relationships/slide" Target="slides/slide20.xml"/><Relationship Id="rId153" Type="http://schemas.openxmlformats.org/officeDocument/2006/relationships/slide" Target="slides/slide62.xml"/><Relationship Id="rId195" Type="http://schemas.openxmlformats.org/officeDocument/2006/relationships/slide" Target="slides/slide104.xml"/><Relationship Id="rId209" Type="http://schemas.openxmlformats.org/officeDocument/2006/relationships/slide" Target="slides/slide118.xml"/><Relationship Id="rId360" Type="http://schemas.openxmlformats.org/officeDocument/2006/relationships/slide" Target="slides/slide269.xml"/><Relationship Id="rId416" Type="http://schemas.openxmlformats.org/officeDocument/2006/relationships/slide" Target="slides/slide325.xml"/><Relationship Id="rId598" Type="http://schemas.openxmlformats.org/officeDocument/2006/relationships/slide" Target="slides/slide507.xml"/><Relationship Id="rId220" Type="http://schemas.openxmlformats.org/officeDocument/2006/relationships/slide" Target="slides/slide129.xml"/><Relationship Id="rId458" Type="http://schemas.openxmlformats.org/officeDocument/2006/relationships/slide" Target="slides/slide367.xml"/><Relationship Id="rId623" Type="http://schemas.openxmlformats.org/officeDocument/2006/relationships/slide" Target="slides/slide532.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71.xml"/><Relationship Id="rId318" Type="http://schemas.openxmlformats.org/officeDocument/2006/relationships/slide" Target="slides/slide227.xml"/><Relationship Id="rId525" Type="http://schemas.openxmlformats.org/officeDocument/2006/relationships/slide" Target="slides/slide434.xml"/><Relationship Id="rId567" Type="http://schemas.openxmlformats.org/officeDocument/2006/relationships/slide" Target="slides/slide476.xml"/><Relationship Id="rId99" Type="http://schemas.openxmlformats.org/officeDocument/2006/relationships/slide" Target="slides/slide8.xml"/><Relationship Id="rId122" Type="http://schemas.openxmlformats.org/officeDocument/2006/relationships/slide" Target="slides/slide31.xml"/><Relationship Id="rId164" Type="http://schemas.openxmlformats.org/officeDocument/2006/relationships/slide" Target="slides/slide73.xml"/><Relationship Id="rId371" Type="http://schemas.openxmlformats.org/officeDocument/2006/relationships/slide" Target="slides/slide280.xml"/><Relationship Id="rId427" Type="http://schemas.openxmlformats.org/officeDocument/2006/relationships/slide" Target="slides/slide336.xml"/><Relationship Id="rId469" Type="http://schemas.openxmlformats.org/officeDocument/2006/relationships/slide" Target="slides/slide378.xml"/><Relationship Id="rId26" Type="http://schemas.openxmlformats.org/officeDocument/2006/relationships/slideMaster" Target="slideMasters/slideMaster26.xml"/><Relationship Id="rId231" Type="http://schemas.openxmlformats.org/officeDocument/2006/relationships/slide" Target="slides/slide140.xml"/><Relationship Id="rId273" Type="http://schemas.openxmlformats.org/officeDocument/2006/relationships/slide" Target="slides/slide182.xml"/><Relationship Id="rId329" Type="http://schemas.openxmlformats.org/officeDocument/2006/relationships/slide" Target="slides/slide238.xml"/><Relationship Id="rId480" Type="http://schemas.openxmlformats.org/officeDocument/2006/relationships/slide" Target="slides/slide389.xml"/><Relationship Id="rId536" Type="http://schemas.openxmlformats.org/officeDocument/2006/relationships/slide" Target="slides/slide445.xml"/><Relationship Id="rId68" Type="http://schemas.openxmlformats.org/officeDocument/2006/relationships/slideMaster" Target="slideMasters/slideMaster68.xml"/><Relationship Id="rId133" Type="http://schemas.openxmlformats.org/officeDocument/2006/relationships/slide" Target="slides/slide42.xml"/><Relationship Id="rId175" Type="http://schemas.openxmlformats.org/officeDocument/2006/relationships/slide" Target="slides/slide84.xml"/><Relationship Id="rId340" Type="http://schemas.openxmlformats.org/officeDocument/2006/relationships/slide" Target="slides/slide249.xml"/><Relationship Id="rId578" Type="http://schemas.openxmlformats.org/officeDocument/2006/relationships/slide" Target="slides/slide487.xml"/><Relationship Id="rId200" Type="http://schemas.openxmlformats.org/officeDocument/2006/relationships/slide" Target="slides/slide109.xml"/><Relationship Id="rId382" Type="http://schemas.openxmlformats.org/officeDocument/2006/relationships/slide" Target="slides/slide291.xml"/><Relationship Id="rId438" Type="http://schemas.openxmlformats.org/officeDocument/2006/relationships/slide" Target="slides/slide347.xml"/><Relationship Id="rId603" Type="http://schemas.openxmlformats.org/officeDocument/2006/relationships/slide" Target="slides/slide512.xml"/><Relationship Id="rId242" Type="http://schemas.openxmlformats.org/officeDocument/2006/relationships/slide" Target="slides/slide151.xml"/><Relationship Id="rId284" Type="http://schemas.openxmlformats.org/officeDocument/2006/relationships/slide" Target="slides/slide193.xml"/><Relationship Id="rId491" Type="http://schemas.openxmlformats.org/officeDocument/2006/relationships/slide" Target="slides/slide400.xml"/><Relationship Id="rId505" Type="http://schemas.openxmlformats.org/officeDocument/2006/relationships/slide" Target="slides/slide414.xml"/><Relationship Id="rId37" Type="http://schemas.openxmlformats.org/officeDocument/2006/relationships/slideMaster" Target="slideMasters/slideMaster37.xml"/><Relationship Id="rId79" Type="http://schemas.openxmlformats.org/officeDocument/2006/relationships/slideMaster" Target="slideMasters/slideMaster79.xml"/><Relationship Id="rId102" Type="http://schemas.openxmlformats.org/officeDocument/2006/relationships/slide" Target="slides/slide11.xml"/><Relationship Id="rId144" Type="http://schemas.openxmlformats.org/officeDocument/2006/relationships/slide" Target="slides/slide53.xml"/><Relationship Id="rId547" Type="http://schemas.openxmlformats.org/officeDocument/2006/relationships/slide" Target="slides/slide456.xml"/><Relationship Id="rId589" Type="http://schemas.openxmlformats.org/officeDocument/2006/relationships/slide" Target="slides/slide498.xml"/><Relationship Id="rId90" Type="http://schemas.openxmlformats.org/officeDocument/2006/relationships/slideMaster" Target="slideMasters/slideMaster90.xml"/><Relationship Id="rId186" Type="http://schemas.openxmlformats.org/officeDocument/2006/relationships/slide" Target="slides/slide95.xml"/><Relationship Id="rId351" Type="http://schemas.openxmlformats.org/officeDocument/2006/relationships/slide" Target="slides/slide260.xml"/><Relationship Id="rId393" Type="http://schemas.openxmlformats.org/officeDocument/2006/relationships/slide" Target="slides/slide302.xml"/><Relationship Id="rId407" Type="http://schemas.openxmlformats.org/officeDocument/2006/relationships/slide" Target="slides/slide316.xml"/><Relationship Id="rId449" Type="http://schemas.openxmlformats.org/officeDocument/2006/relationships/slide" Target="slides/slide358.xml"/><Relationship Id="rId614" Type="http://schemas.openxmlformats.org/officeDocument/2006/relationships/slide" Target="slides/slide523.xml"/><Relationship Id="rId211" Type="http://schemas.openxmlformats.org/officeDocument/2006/relationships/slide" Target="slides/slide120.xml"/><Relationship Id="rId253" Type="http://schemas.openxmlformats.org/officeDocument/2006/relationships/slide" Target="slides/slide162.xml"/><Relationship Id="rId295" Type="http://schemas.openxmlformats.org/officeDocument/2006/relationships/slide" Target="slides/slide204.xml"/><Relationship Id="rId309" Type="http://schemas.openxmlformats.org/officeDocument/2006/relationships/slide" Target="slides/slide218.xml"/><Relationship Id="rId460" Type="http://schemas.openxmlformats.org/officeDocument/2006/relationships/slide" Target="slides/slide369.xml"/><Relationship Id="rId516" Type="http://schemas.openxmlformats.org/officeDocument/2006/relationships/slide" Target="slides/slide425.xml"/><Relationship Id="rId48" Type="http://schemas.openxmlformats.org/officeDocument/2006/relationships/slideMaster" Target="slideMasters/slideMaster48.xml"/><Relationship Id="rId113" Type="http://schemas.openxmlformats.org/officeDocument/2006/relationships/slide" Target="slides/slide22.xml"/><Relationship Id="rId320" Type="http://schemas.openxmlformats.org/officeDocument/2006/relationships/slide" Target="slides/slide229.xml"/><Relationship Id="rId558" Type="http://schemas.openxmlformats.org/officeDocument/2006/relationships/slide" Target="slides/slide467.xml"/><Relationship Id="rId155" Type="http://schemas.openxmlformats.org/officeDocument/2006/relationships/slide" Target="slides/slide64.xml"/><Relationship Id="rId197" Type="http://schemas.openxmlformats.org/officeDocument/2006/relationships/slide" Target="slides/slide106.xml"/><Relationship Id="rId362" Type="http://schemas.openxmlformats.org/officeDocument/2006/relationships/slide" Target="slides/slide271.xml"/><Relationship Id="rId418" Type="http://schemas.openxmlformats.org/officeDocument/2006/relationships/slide" Target="slides/slide327.xml"/><Relationship Id="rId625" Type="http://schemas.openxmlformats.org/officeDocument/2006/relationships/handoutMaster" Target="handoutMasters/handoutMaster1.xml"/><Relationship Id="rId222" Type="http://schemas.openxmlformats.org/officeDocument/2006/relationships/slide" Target="slides/slide131.xml"/><Relationship Id="rId264" Type="http://schemas.openxmlformats.org/officeDocument/2006/relationships/slide" Target="slides/slide173.xml"/><Relationship Id="rId471" Type="http://schemas.openxmlformats.org/officeDocument/2006/relationships/slide" Target="slides/slide380.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 Target="slides/slide33.xml"/><Relationship Id="rId527" Type="http://schemas.openxmlformats.org/officeDocument/2006/relationships/slide" Target="slides/slide436.xml"/><Relationship Id="rId569" Type="http://schemas.openxmlformats.org/officeDocument/2006/relationships/slide" Target="slides/slide478.xml"/><Relationship Id="rId70" Type="http://schemas.openxmlformats.org/officeDocument/2006/relationships/slideMaster" Target="slideMasters/slideMaster70.xml"/><Relationship Id="rId166" Type="http://schemas.openxmlformats.org/officeDocument/2006/relationships/slide" Target="slides/slide75.xml"/><Relationship Id="rId331" Type="http://schemas.openxmlformats.org/officeDocument/2006/relationships/slide" Target="slides/slide240.xml"/><Relationship Id="rId373" Type="http://schemas.openxmlformats.org/officeDocument/2006/relationships/slide" Target="slides/slide282.xml"/><Relationship Id="rId429" Type="http://schemas.openxmlformats.org/officeDocument/2006/relationships/slide" Target="slides/slide338.xml"/><Relationship Id="rId580" Type="http://schemas.openxmlformats.org/officeDocument/2006/relationships/slide" Target="slides/slide489.xml"/><Relationship Id="rId1" Type="http://schemas.openxmlformats.org/officeDocument/2006/relationships/slideMaster" Target="slideMasters/slideMaster1.xml"/><Relationship Id="rId233" Type="http://schemas.openxmlformats.org/officeDocument/2006/relationships/slide" Target="slides/slide142.xml"/><Relationship Id="rId440" Type="http://schemas.openxmlformats.org/officeDocument/2006/relationships/slide" Target="slides/slide349.xml"/><Relationship Id="rId28" Type="http://schemas.openxmlformats.org/officeDocument/2006/relationships/slideMaster" Target="slideMasters/slideMaster28.xml"/><Relationship Id="rId275" Type="http://schemas.openxmlformats.org/officeDocument/2006/relationships/slide" Target="slides/slide184.xml"/><Relationship Id="rId300" Type="http://schemas.openxmlformats.org/officeDocument/2006/relationships/slide" Target="slides/slide209.xml"/><Relationship Id="rId482" Type="http://schemas.openxmlformats.org/officeDocument/2006/relationships/slide" Target="slides/slide391.xml"/><Relationship Id="rId538" Type="http://schemas.openxmlformats.org/officeDocument/2006/relationships/slide" Target="slides/slide447.xml"/><Relationship Id="rId81" Type="http://schemas.openxmlformats.org/officeDocument/2006/relationships/slideMaster" Target="slideMasters/slideMaster81.xml"/><Relationship Id="rId135" Type="http://schemas.openxmlformats.org/officeDocument/2006/relationships/slide" Target="slides/slide44.xml"/><Relationship Id="rId177" Type="http://schemas.openxmlformats.org/officeDocument/2006/relationships/slide" Target="slides/slide86.xml"/><Relationship Id="rId342" Type="http://schemas.openxmlformats.org/officeDocument/2006/relationships/slide" Target="slides/slide251.xml"/><Relationship Id="rId384" Type="http://schemas.openxmlformats.org/officeDocument/2006/relationships/slide" Target="slides/slide293.xml"/><Relationship Id="rId591" Type="http://schemas.openxmlformats.org/officeDocument/2006/relationships/slide" Target="slides/slide500.xml"/><Relationship Id="rId605" Type="http://schemas.openxmlformats.org/officeDocument/2006/relationships/slide" Target="slides/slide514.xml"/><Relationship Id="rId202" Type="http://schemas.openxmlformats.org/officeDocument/2006/relationships/slide" Target="slides/slide111.xml"/><Relationship Id="rId244" Type="http://schemas.openxmlformats.org/officeDocument/2006/relationships/slide" Target="slides/slide153.xml"/><Relationship Id="rId39" Type="http://schemas.openxmlformats.org/officeDocument/2006/relationships/slideMaster" Target="slideMasters/slideMaster39.xml"/><Relationship Id="rId286" Type="http://schemas.openxmlformats.org/officeDocument/2006/relationships/slide" Target="slides/slide195.xml"/><Relationship Id="rId451" Type="http://schemas.openxmlformats.org/officeDocument/2006/relationships/slide" Target="slides/slide360.xml"/><Relationship Id="rId493" Type="http://schemas.openxmlformats.org/officeDocument/2006/relationships/slide" Target="slides/slide402.xml"/><Relationship Id="rId507" Type="http://schemas.openxmlformats.org/officeDocument/2006/relationships/slide" Target="slides/slide416.xml"/><Relationship Id="rId549" Type="http://schemas.openxmlformats.org/officeDocument/2006/relationships/slide" Target="slides/slide458.xml"/><Relationship Id="rId50" Type="http://schemas.openxmlformats.org/officeDocument/2006/relationships/slideMaster" Target="slideMasters/slideMaster50.xml"/><Relationship Id="rId104" Type="http://schemas.openxmlformats.org/officeDocument/2006/relationships/slide" Target="slides/slide13.xml"/><Relationship Id="rId146" Type="http://schemas.openxmlformats.org/officeDocument/2006/relationships/slide" Target="slides/slide55.xml"/><Relationship Id="rId188" Type="http://schemas.openxmlformats.org/officeDocument/2006/relationships/slide" Target="slides/slide97.xml"/><Relationship Id="rId311" Type="http://schemas.openxmlformats.org/officeDocument/2006/relationships/slide" Target="slides/slide220.xml"/><Relationship Id="rId353" Type="http://schemas.openxmlformats.org/officeDocument/2006/relationships/slide" Target="slides/slide262.xml"/><Relationship Id="rId395" Type="http://schemas.openxmlformats.org/officeDocument/2006/relationships/slide" Target="slides/slide304.xml"/><Relationship Id="rId409" Type="http://schemas.openxmlformats.org/officeDocument/2006/relationships/slide" Target="slides/slide318.xml"/><Relationship Id="rId560" Type="http://schemas.openxmlformats.org/officeDocument/2006/relationships/slide" Target="slides/slide469.xml"/><Relationship Id="rId92" Type="http://schemas.openxmlformats.org/officeDocument/2006/relationships/slide" Target="slides/slide1.xml"/><Relationship Id="rId213" Type="http://schemas.openxmlformats.org/officeDocument/2006/relationships/slide" Target="slides/slide122.xml"/><Relationship Id="rId420" Type="http://schemas.openxmlformats.org/officeDocument/2006/relationships/slide" Target="slides/slide329.xml"/><Relationship Id="rId616" Type="http://schemas.openxmlformats.org/officeDocument/2006/relationships/slide" Target="slides/slide525.xml"/><Relationship Id="rId255" Type="http://schemas.openxmlformats.org/officeDocument/2006/relationships/slide" Target="slides/slide164.xml"/><Relationship Id="rId297" Type="http://schemas.openxmlformats.org/officeDocument/2006/relationships/slide" Target="slides/slide206.xml"/><Relationship Id="rId462" Type="http://schemas.openxmlformats.org/officeDocument/2006/relationships/slide" Target="slides/slide371.xml"/><Relationship Id="rId518" Type="http://schemas.openxmlformats.org/officeDocument/2006/relationships/slide" Target="slides/slide427.xml"/><Relationship Id="rId115" Type="http://schemas.openxmlformats.org/officeDocument/2006/relationships/slide" Target="slides/slide24.xml"/><Relationship Id="rId157" Type="http://schemas.openxmlformats.org/officeDocument/2006/relationships/slide" Target="slides/slide66.xml"/><Relationship Id="rId322" Type="http://schemas.openxmlformats.org/officeDocument/2006/relationships/slide" Target="slides/slide231.xml"/><Relationship Id="rId364" Type="http://schemas.openxmlformats.org/officeDocument/2006/relationships/slide" Target="slides/slide273.xml"/><Relationship Id="rId61" Type="http://schemas.openxmlformats.org/officeDocument/2006/relationships/slideMaster" Target="slideMasters/slideMaster61.xml"/><Relationship Id="rId199" Type="http://schemas.openxmlformats.org/officeDocument/2006/relationships/slide" Target="slides/slide108.xml"/><Relationship Id="rId571" Type="http://schemas.openxmlformats.org/officeDocument/2006/relationships/slide" Target="slides/slide480.xml"/><Relationship Id="rId627" Type="http://schemas.openxmlformats.org/officeDocument/2006/relationships/viewProps" Target="viewProps.xml"/><Relationship Id="rId19" Type="http://schemas.openxmlformats.org/officeDocument/2006/relationships/slideMaster" Target="slideMasters/slideMaster19.xml"/><Relationship Id="rId224" Type="http://schemas.openxmlformats.org/officeDocument/2006/relationships/slide" Target="slides/slide133.xml"/><Relationship Id="rId266" Type="http://schemas.openxmlformats.org/officeDocument/2006/relationships/slide" Target="slides/slide175.xml"/><Relationship Id="rId431" Type="http://schemas.openxmlformats.org/officeDocument/2006/relationships/slide" Target="slides/slide340.xml"/><Relationship Id="rId473" Type="http://schemas.openxmlformats.org/officeDocument/2006/relationships/slide" Target="slides/slide382.xml"/><Relationship Id="rId529" Type="http://schemas.openxmlformats.org/officeDocument/2006/relationships/slide" Target="slides/slide438.xml"/><Relationship Id="rId30" Type="http://schemas.openxmlformats.org/officeDocument/2006/relationships/slideMaster" Target="slideMasters/slideMaster30.xml"/><Relationship Id="rId126" Type="http://schemas.openxmlformats.org/officeDocument/2006/relationships/slide" Target="slides/slide35.xml"/><Relationship Id="rId168" Type="http://schemas.openxmlformats.org/officeDocument/2006/relationships/slide" Target="slides/slide77.xml"/><Relationship Id="rId333" Type="http://schemas.openxmlformats.org/officeDocument/2006/relationships/slide" Target="slides/slide242.xml"/><Relationship Id="rId540" Type="http://schemas.openxmlformats.org/officeDocument/2006/relationships/slide" Target="slides/slide449.xml"/><Relationship Id="rId72" Type="http://schemas.openxmlformats.org/officeDocument/2006/relationships/slideMaster" Target="slideMasters/slideMaster72.xml"/><Relationship Id="rId375" Type="http://schemas.openxmlformats.org/officeDocument/2006/relationships/slide" Target="slides/slide284.xml"/><Relationship Id="rId582" Type="http://schemas.openxmlformats.org/officeDocument/2006/relationships/slide" Target="slides/slide491.xml"/><Relationship Id="rId3" Type="http://schemas.openxmlformats.org/officeDocument/2006/relationships/slideMaster" Target="slideMasters/slideMaster3.xml"/><Relationship Id="rId235" Type="http://schemas.openxmlformats.org/officeDocument/2006/relationships/slide" Target="slides/slide144.xml"/><Relationship Id="rId277" Type="http://schemas.openxmlformats.org/officeDocument/2006/relationships/slide" Target="slides/slide186.xml"/><Relationship Id="rId400" Type="http://schemas.openxmlformats.org/officeDocument/2006/relationships/slide" Target="slides/slide309.xml"/><Relationship Id="rId442" Type="http://schemas.openxmlformats.org/officeDocument/2006/relationships/slide" Target="slides/slide351.xml"/><Relationship Id="rId484" Type="http://schemas.openxmlformats.org/officeDocument/2006/relationships/slide" Target="slides/slide393.xml"/><Relationship Id="rId137" Type="http://schemas.openxmlformats.org/officeDocument/2006/relationships/slide" Target="slides/slide46.xml"/><Relationship Id="rId302" Type="http://schemas.openxmlformats.org/officeDocument/2006/relationships/slide" Target="slides/slide211.xml"/><Relationship Id="rId344" Type="http://schemas.openxmlformats.org/officeDocument/2006/relationships/slide" Target="slides/slide253.xml"/><Relationship Id="rId41" Type="http://schemas.openxmlformats.org/officeDocument/2006/relationships/slideMaster" Target="slideMasters/slideMaster41.xml"/><Relationship Id="rId83" Type="http://schemas.openxmlformats.org/officeDocument/2006/relationships/slideMaster" Target="slideMasters/slideMaster83.xml"/><Relationship Id="rId179" Type="http://schemas.openxmlformats.org/officeDocument/2006/relationships/slide" Target="slides/slide88.xml"/><Relationship Id="rId386" Type="http://schemas.openxmlformats.org/officeDocument/2006/relationships/slide" Target="slides/slide295.xml"/><Relationship Id="rId551" Type="http://schemas.openxmlformats.org/officeDocument/2006/relationships/slide" Target="slides/slide460.xml"/><Relationship Id="rId593" Type="http://schemas.openxmlformats.org/officeDocument/2006/relationships/slide" Target="slides/slide502.xml"/><Relationship Id="rId607" Type="http://schemas.openxmlformats.org/officeDocument/2006/relationships/slide" Target="slides/slide516.xml"/><Relationship Id="rId190" Type="http://schemas.openxmlformats.org/officeDocument/2006/relationships/slide" Target="slides/slide99.xml"/><Relationship Id="rId204" Type="http://schemas.openxmlformats.org/officeDocument/2006/relationships/slide" Target="slides/slide113.xml"/><Relationship Id="rId246" Type="http://schemas.openxmlformats.org/officeDocument/2006/relationships/slide" Target="slides/slide155.xml"/><Relationship Id="rId288" Type="http://schemas.openxmlformats.org/officeDocument/2006/relationships/slide" Target="slides/slide197.xml"/><Relationship Id="rId411" Type="http://schemas.openxmlformats.org/officeDocument/2006/relationships/slide" Target="slides/slide320.xml"/><Relationship Id="rId453" Type="http://schemas.openxmlformats.org/officeDocument/2006/relationships/slide" Target="slides/slide362.xml"/><Relationship Id="rId509" Type="http://schemas.openxmlformats.org/officeDocument/2006/relationships/slide" Target="slides/slide418.xml"/><Relationship Id="rId106" Type="http://schemas.openxmlformats.org/officeDocument/2006/relationships/slide" Target="slides/slide15.xml"/><Relationship Id="rId313" Type="http://schemas.openxmlformats.org/officeDocument/2006/relationships/slide" Target="slides/slide222.xml"/><Relationship Id="rId495" Type="http://schemas.openxmlformats.org/officeDocument/2006/relationships/slide" Target="slides/slide404.xml"/><Relationship Id="rId10" Type="http://schemas.openxmlformats.org/officeDocument/2006/relationships/slideMaster" Target="slideMasters/slideMaster10.xml"/><Relationship Id="rId52" Type="http://schemas.openxmlformats.org/officeDocument/2006/relationships/slideMaster" Target="slideMasters/slideMaster52.xml"/><Relationship Id="rId94" Type="http://schemas.openxmlformats.org/officeDocument/2006/relationships/slide" Target="slides/slide3.xml"/><Relationship Id="rId148" Type="http://schemas.openxmlformats.org/officeDocument/2006/relationships/slide" Target="slides/slide57.xml"/><Relationship Id="rId355" Type="http://schemas.openxmlformats.org/officeDocument/2006/relationships/slide" Target="slides/slide264.xml"/><Relationship Id="rId397" Type="http://schemas.openxmlformats.org/officeDocument/2006/relationships/slide" Target="slides/slide306.xml"/><Relationship Id="rId520" Type="http://schemas.openxmlformats.org/officeDocument/2006/relationships/slide" Target="slides/slide429.xml"/><Relationship Id="rId562" Type="http://schemas.openxmlformats.org/officeDocument/2006/relationships/slide" Target="slides/slide471.xml"/><Relationship Id="rId618" Type="http://schemas.openxmlformats.org/officeDocument/2006/relationships/slide" Target="slides/slide527.xml"/><Relationship Id="rId215" Type="http://schemas.openxmlformats.org/officeDocument/2006/relationships/slide" Target="slides/slide124.xml"/><Relationship Id="rId257" Type="http://schemas.openxmlformats.org/officeDocument/2006/relationships/slide" Target="slides/slide166.xml"/><Relationship Id="rId422" Type="http://schemas.openxmlformats.org/officeDocument/2006/relationships/slide" Target="slides/slide331.xml"/><Relationship Id="rId464" Type="http://schemas.openxmlformats.org/officeDocument/2006/relationships/slide" Target="slides/slide373.xml"/><Relationship Id="rId299" Type="http://schemas.openxmlformats.org/officeDocument/2006/relationships/slide" Target="slides/slide208.xml"/><Relationship Id="rId63" Type="http://schemas.openxmlformats.org/officeDocument/2006/relationships/slideMaster" Target="slideMasters/slideMaster63.xml"/><Relationship Id="rId159" Type="http://schemas.openxmlformats.org/officeDocument/2006/relationships/slide" Target="slides/slide68.xml"/><Relationship Id="rId366" Type="http://schemas.openxmlformats.org/officeDocument/2006/relationships/slide" Target="slides/slide275.xml"/><Relationship Id="rId573" Type="http://schemas.openxmlformats.org/officeDocument/2006/relationships/slide" Target="slides/slide482.xml"/><Relationship Id="rId226" Type="http://schemas.openxmlformats.org/officeDocument/2006/relationships/slide" Target="slides/slide135.xml"/><Relationship Id="rId433" Type="http://schemas.openxmlformats.org/officeDocument/2006/relationships/slide" Target="slides/slide342.xml"/><Relationship Id="rId74" Type="http://schemas.openxmlformats.org/officeDocument/2006/relationships/slideMaster" Target="slideMasters/slideMaster74.xml"/><Relationship Id="rId377" Type="http://schemas.openxmlformats.org/officeDocument/2006/relationships/slide" Target="slides/slide286.xml"/><Relationship Id="rId500" Type="http://schemas.openxmlformats.org/officeDocument/2006/relationships/slide" Target="slides/slide409.xml"/><Relationship Id="rId584" Type="http://schemas.openxmlformats.org/officeDocument/2006/relationships/slide" Target="slides/slide493.xml"/><Relationship Id="rId5" Type="http://schemas.openxmlformats.org/officeDocument/2006/relationships/slideMaster" Target="slideMasters/slideMaster5.xml"/><Relationship Id="rId237" Type="http://schemas.openxmlformats.org/officeDocument/2006/relationships/slide" Target="slides/slide146.xml"/><Relationship Id="rId444" Type="http://schemas.openxmlformats.org/officeDocument/2006/relationships/slide" Target="slides/slide353.xml"/><Relationship Id="rId290" Type="http://schemas.openxmlformats.org/officeDocument/2006/relationships/slide" Target="slides/slide199.xml"/><Relationship Id="rId304" Type="http://schemas.openxmlformats.org/officeDocument/2006/relationships/slide" Target="slides/slide213.xml"/><Relationship Id="rId388" Type="http://schemas.openxmlformats.org/officeDocument/2006/relationships/slide" Target="slides/slide297.xml"/><Relationship Id="rId511" Type="http://schemas.openxmlformats.org/officeDocument/2006/relationships/slide" Target="slides/slide420.xml"/><Relationship Id="rId609" Type="http://schemas.openxmlformats.org/officeDocument/2006/relationships/slide" Target="slides/slide518.xml"/><Relationship Id="rId85" Type="http://schemas.openxmlformats.org/officeDocument/2006/relationships/slideMaster" Target="slideMasters/slideMaster85.xml"/><Relationship Id="rId150" Type="http://schemas.openxmlformats.org/officeDocument/2006/relationships/slide" Target="slides/slide59.xml"/><Relationship Id="rId595" Type="http://schemas.openxmlformats.org/officeDocument/2006/relationships/slide" Target="slides/slide504.xml"/><Relationship Id="rId248" Type="http://schemas.openxmlformats.org/officeDocument/2006/relationships/slide" Target="slides/slide157.xml"/><Relationship Id="rId455" Type="http://schemas.openxmlformats.org/officeDocument/2006/relationships/slide" Target="slides/slide364.xml"/><Relationship Id="rId12" Type="http://schemas.openxmlformats.org/officeDocument/2006/relationships/slideMaster" Target="slideMasters/slideMaster12.xml"/><Relationship Id="rId108" Type="http://schemas.openxmlformats.org/officeDocument/2006/relationships/slide" Target="slides/slide17.xml"/><Relationship Id="rId315" Type="http://schemas.openxmlformats.org/officeDocument/2006/relationships/slide" Target="slides/slide224.xml"/><Relationship Id="rId522" Type="http://schemas.openxmlformats.org/officeDocument/2006/relationships/slide" Target="slides/slide431.xml"/><Relationship Id="rId96" Type="http://schemas.openxmlformats.org/officeDocument/2006/relationships/slide" Target="slides/slide5.xml"/><Relationship Id="rId161" Type="http://schemas.openxmlformats.org/officeDocument/2006/relationships/slide" Target="slides/slide70.xml"/><Relationship Id="rId399" Type="http://schemas.openxmlformats.org/officeDocument/2006/relationships/slide" Target="slides/slide308.xml"/><Relationship Id="rId259" Type="http://schemas.openxmlformats.org/officeDocument/2006/relationships/slide" Target="slides/slide168.xml"/><Relationship Id="rId466" Type="http://schemas.openxmlformats.org/officeDocument/2006/relationships/slide" Target="slides/slide375.xml"/><Relationship Id="rId23" Type="http://schemas.openxmlformats.org/officeDocument/2006/relationships/slideMaster" Target="slideMasters/slideMaster23.xml"/><Relationship Id="rId119" Type="http://schemas.openxmlformats.org/officeDocument/2006/relationships/slide" Target="slides/slide28.xml"/><Relationship Id="rId326" Type="http://schemas.openxmlformats.org/officeDocument/2006/relationships/slide" Target="slides/slide235.xml"/><Relationship Id="rId533" Type="http://schemas.openxmlformats.org/officeDocument/2006/relationships/slide" Target="slides/slide442.xml"/><Relationship Id="rId172" Type="http://schemas.openxmlformats.org/officeDocument/2006/relationships/slide" Target="slides/slide81.xml"/><Relationship Id="rId477" Type="http://schemas.openxmlformats.org/officeDocument/2006/relationships/slide" Target="slides/slide386.xml"/><Relationship Id="rId600" Type="http://schemas.openxmlformats.org/officeDocument/2006/relationships/slide" Target="slides/slide509.xml"/><Relationship Id="rId337" Type="http://schemas.openxmlformats.org/officeDocument/2006/relationships/slide" Target="slides/slide246.xml"/><Relationship Id="rId34" Type="http://schemas.openxmlformats.org/officeDocument/2006/relationships/slideMaster" Target="slideMasters/slideMaster34.xml"/><Relationship Id="rId544" Type="http://schemas.openxmlformats.org/officeDocument/2006/relationships/slide" Target="slides/slide453.xml"/><Relationship Id="rId183" Type="http://schemas.openxmlformats.org/officeDocument/2006/relationships/slide" Target="slides/slide92.xml"/><Relationship Id="rId390" Type="http://schemas.openxmlformats.org/officeDocument/2006/relationships/slide" Target="slides/slide299.xml"/><Relationship Id="rId404" Type="http://schemas.openxmlformats.org/officeDocument/2006/relationships/slide" Target="slides/slide313.xml"/><Relationship Id="rId611" Type="http://schemas.openxmlformats.org/officeDocument/2006/relationships/slide" Target="slides/slide520.xml"/><Relationship Id="rId250" Type="http://schemas.openxmlformats.org/officeDocument/2006/relationships/slide" Target="slides/slide159.xml"/><Relationship Id="rId488" Type="http://schemas.openxmlformats.org/officeDocument/2006/relationships/slide" Target="slides/slide397.xml"/><Relationship Id="rId45" Type="http://schemas.openxmlformats.org/officeDocument/2006/relationships/slideMaster" Target="slideMasters/slideMaster45.xml"/><Relationship Id="rId110" Type="http://schemas.openxmlformats.org/officeDocument/2006/relationships/slide" Target="slides/slide19.xml"/><Relationship Id="rId348" Type="http://schemas.openxmlformats.org/officeDocument/2006/relationships/slide" Target="slides/slide257.xml"/><Relationship Id="rId555" Type="http://schemas.openxmlformats.org/officeDocument/2006/relationships/slide" Target="slides/slide464.xml"/><Relationship Id="rId194" Type="http://schemas.openxmlformats.org/officeDocument/2006/relationships/slide" Target="slides/slide103.xml"/><Relationship Id="rId208" Type="http://schemas.openxmlformats.org/officeDocument/2006/relationships/slide" Target="slides/slide117.xml"/><Relationship Id="rId415" Type="http://schemas.openxmlformats.org/officeDocument/2006/relationships/slide" Target="slides/slide324.xml"/><Relationship Id="rId622" Type="http://schemas.openxmlformats.org/officeDocument/2006/relationships/slide" Target="slides/slide531.xml"/><Relationship Id="rId261" Type="http://schemas.openxmlformats.org/officeDocument/2006/relationships/slide" Target="slides/slide170.xml"/><Relationship Id="rId499" Type="http://schemas.openxmlformats.org/officeDocument/2006/relationships/slide" Target="slides/slide408.xml"/><Relationship Id="rId56" Type="http://schemas.openxmlformats.org/officeDocument/2006/relationships/slideMaster" Target="slideMasters/slideMaster56.xml"/><Relationship Id="rId359" Type="http://schemas.openxmlformats.org/officeDocument/2006/relationships/slide" Target="slides/slide268.xml"/><Relationship Id="rId566" Type="http://schemas.openxmlformats.org/officeDocument/2006/relationships/slide" Target="slides/slide475.xml"/><Relationship Id="rId121" Type="http://schemas.openxmlformats.org/officeDocument/2006/relationships/slide" Target="slides/slide30.xml"/><Relationship Id="rId219" Type="http://schemas.openxmlformats.org/officeDocument/2006/relationships/slide" Target="slides/slide128.xml"/><Relationship Id="rId426" Type="http://schemas.openxmlformats.org/officeDocument/2006/relationships/slide" Target="slides/slide335.xml"/><Relationship Id="rId67" Type="http://schemas.openxmlformats.org/officeDocument/2006/relationships/slideMaster" Target="slideMasters/slideMaster67.xml"/><Relationship Id="rId272" Type="http://schemas.openxmlformats.org/officeDocument/2006/relationships/slide" Target="slides/slide181.xml"/><Relationship Id="rId577" Type="http://schemas.openxmlformats.org/officeDocument/2006/relationships/slide" Target="slides/slide486.xml"/><Relationship Id="rId132" Type="http://schemas.openxmlformats.org/officeDocument/2006/relationships/slide" Target="slides/slide41.xml"/><Relationship Id="rId437" Type="http://schemas.openxmlformats.org/officeDocument/2006/relationships/slide" Target="slides/slide346.xml"/><Relationship Id="rId283" Type="http://schemas.openxmlformats.org/officeDocument/2006/relationships/slide" Target="slides/slide192.xml"/><Relationship Id="rId490" Type="http://schemas.openxmlformats.org/officeDocument/2006/relationships/slide" Target="slides/slide399.xml"/><Relationship Id="rId504" Type="http://schemas.openxmlformats.org/officeDocument/2006/relationships/slide" Target="slides/slide413.xml"/></Relationships>
</file>

<file path=ppt/charts/_rels/chart1.xml.rels><?xml version="1.0" encoding="UTF-8" standalone="yes"?>
<Relationships xmlns="http://schemas.openxmlformats.org/package/2006/relationships"><Relationship Id="rId3" Type="http://schemas.openxmlformats.org/officeDocument/2006/relationships/oleObject" Target="file:////C:\Users\ALSERCS\Desktop\GateKeeper%2029-9-2015\Second_Submission_to_Bioinformatics_Jan2017\mrfast_with_GateKeeper.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3.xml.rels><?xml version="1.0" encoding="UTF-8" standalone="yes"?>
<Relationships xmlns="http://schemas.openxmlformats.org/package/2006/relationships"><Relationship Id="rId2" Type="http://schemas.openxmlformats.org/officeDocument/2006/relationships/package" Target="../embeddings/Microsoft_Excel_Worksheet.xlsx"/><Relationship Id="rId1" Type="http://schemas.openxmlformats.org/officeDocument/2006/relationships/themeOverride" Target="../theme/themeOverride1.xml"/></Relationships>
</file>

<file path=ppt/charts/_rels/chart4.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5.xml.rels><?xml version="1.0" encoding="UTF-8" standalone="yes"?>
<Relationships xmlns="http://schemas.openxmlformats.org/package/2006/relationships"><Relationship Id="rId3" Type="http://schemas.openxmlformats.org/officeDocument/2006/relationships/oleObject" Target="https://microsoft-my.sharepoint.com/personal/visesha_microsoft_com/Documents/PPTs/Conferences/MICRO%202017/cgma-throughput-log.xlsx" TargetMode="External"/><Relationship Id="rId2" Type="http://schemas.microsoft.com/office/2011/relationships/chartColorStyle" Target="colors2.xml"/><Relationship Id="rId1" Type="http://schemas.microsoft.com/office/2011/relationships/chartStyle" Target="style2.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Worksheet2.xlsx"/><Relationship Id="rId1" Type="http://schemas.openxmlformats.org/officeDocument/2006/relationships/themeOverride" Target="../theme/themeOverride2.xml"/></Relationships>
</file>

<file path=ppt/charts/_rels/chart8.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3.xml"/></Relationships>
</file>

<file path=ppt/charts/_rels/chart9.xml.rels><?xml version="1.0" encoding="UTF-8" standalone="yes"?>
<Relationships xmlns="http://schemas.openxmlformats.org/package/2006/relationships"><Relationship Id="rId2" Type="http://schemas.openxmlformats.org/officeDocument/2006/relationships/package" Target="../embeddings/Microsoft_Excel_Worksheet4.xlsx"/><Relationship Id="rId1" Type="http://schemas.openxmlformats.org/officeDocument/2006/relationships/themeOverride" Target="../theme/themeOverride4.xml"/></Relationships>
</file>

<file path=ppt/charts/_rels/chart10.xml.rels><?xml version="1.0" encoding="UTF-8" standalone="yes"?>
<Relationships xmlns="http://schemas.openxmlformats.org/package/2006/relationships"><Relationship Id="rId2" Type="http://schemas.openxmlformats.org/officeDocument/2006/relationships/package" Target="../embeddings/Microsoft_Excel_Worksheet5.xlsx"/><Relationship Id="rId1" Type="http://schemas.openxmlformats.org/officeDocument/2006/relationships/themeOverride" Target="../theme/themeOverride5.xml"/></Relationships>
</file>

<file path=ppt/charts/_rels/chart11.xml.rels><?xml version="1.0" encoding="UTF-8" standalone="yes"?>
<Relationships xmlns="http://schemas.openxmlformats.org/package/2006/relationships"><Relationship Id="rId2" Type="http://schemas.openxmlformats.org/officeDocument/2006/relationships/package" Target="../embeddings/Microsoft_Excel_Worksheet6.xlsx"/><Relationship Id="rId1" Type="http://schemas.openxmlformats.org/officeDocument/2006/relationships/themeOverride" Target="../theme/themeOverride6.xml"/></Relationships>
</file>

<file path=ppt/charts/_rels/chart12.xml.rels><?xml version="1.0" encoding="UTF-8" standalone="yes"?>
<Relationships xmlns="http://schemas.openxmlformats.org/package/2006/relationships"><Relationship Id="rId1" Type="http://schemas.openxmlformats.org/officeDocument/2006/relationships/oleObject" Target="Macintosh%20HD:Users:amiraliboroumand:cmu:Google-internship:Amirali-Internship-data:all-data-final.xls" TargetMode="External"/></Relationships>
</file>

<file path=ppt/charts/_rels/chart13.xml.rels><?xml version="1.0" encoding="UTF-8" standalone="yes"?>
<Relationships xmlns="http://schemas.openxmlformats.org/package/2006/relationships"><Relationship Id="rId2" Type="http://schemas.openxmlformats.org/officeDocument/2006/relationships/package" Target="../embeddings/Microsoft_Excel_Worksheet7.xlsx"/><Relationship Id="rId1" Type="http://schemas.openxmlformats.org/officeDocument/2006/relationships/themeOverride" Target="../theme/themeOverride7.xml"/></Relationships>
</file>

<file path=ppt/charts/_rels/chart14.xml.rels><?xml version="1.0" encoding="UTF-8" standalone="yes"?>
<Relationships xmlns="http://schemas.openxmlformats.org/package/2006/relationships"><Relationship Id="rId2" Type="http://schemas.openxmlformats.org/officeDocument/2006/relationships/package" Target="../embeddings/Microsoft_Excel_Worksheet8.xlsx"/><Relationship Id="rId1" Type="http://schemas.openxmlformats.org/officeDocument/2006/relationships/themeOverride" Target="../theme/themeOverride8.xml"/></Relationships>
</file>

<file path=ppt/charts/_rels/chart15.xml.rels><?xml version="1.0" encoding="UTF-8" standalone="yes"?>
<Relationships xmlns="http://schemas.openxmlformats.org/package/2006/relationships"><Relationship Id="rId2" Type="http://schemas.openxmlformats.org/officeDocument/2006/relationships/package" Target="../embeddings/Microsoft_Excel_Worksheet9.xlsx"/><Relationship Id="rId1" Type="http://schemas.openxmlformats.org/officeDocument/2006/relationships/themeOverride" Target="../theme/themeOverride9.xml"/></Relationships>
</file>

<file path=ppt/charts/_rels/chart16.xml.rels><?xml version="1.0" encoding="UTF-8" standalone="yes"?>
<Relationships xmlns="http://schemas.openxmlformats.org/package/2006/relationships"><Relationship Id="rId2" Type="http://schemas.openxmlformats.org/officeDocument/2006/relationships/package" Target="../embeddings/Microsoft_Excel_Worksheet10.xlsx"/><Relationship Id="rId1" Type="http://schemas.openxmlformats.org/officeDocument/2006/relationships/themeOverride" Target="../theme/themeOverride10.xml"/></Relationships>
</file>

<file path=ppt/charts/_rels/chart17.xml.rels><?xml version="1.0" encoding="UTF-8" standalone="yes"?>
<Relationships xmlns="http://schemas.openxmlformats.org/package/2006/relationships"><Relationship Id="rId2" Type="http://schemas.openxmlformats.org/officeDocument/2006/relationships/package" Target="../embeddings/Microsoft_Excel_Worksheet11.xlsx"/><Relationship Id="rId1" Type="http://schemas.openxmlformats.org/officeDocument/2006/relationships/themeOverride" Target="../theme/themeOverride11.xml"/></Relationships>
</file>

<file path=ppt/charts/_rels/chart18.xml.rels><?xml version="1.0" encoding="UTF-8" standalone="yes"?>
<Relationships xmlns="http://schemas.openxmlformats.org/package/2006/relationships"><Relationship Id="rId2" Type="http://schemas.openxmlformats.org/officeDocument/2006/relationships/package" Target="../embeddings/Microsoft_Excel_Worksheet12.xlsx"/><Relationship Id="rId1" Type="http://schemas.openxmlformats.org/officeDocument/2006/relationships/themeOverride" Target="../theme/themeOverride12.xml"/></Relationships>
</file>

<file path=ppt/charts/_rels/chart19.xml.rels><?xml version="1.0" encoding="UTF-8" standalone="yes"?>
<Relationships xmlns="http://schemas.openxmlformats.org/package/2006/relationships"><Relationship Id="rId2" Type="http://schemas.openxmlformats.org/officeDocument/2006/relationships/package" Target="../embeddings/Microsoft_Excel_Worksheet13.xlsx"/><Relationship Id="rId1" Type="http://schemas.openxmlformats.org/officeDocument/2006/relationships/themeOverride" Target="../theme/themeOverride13.xml"/></Relationships>
</file>

<file path=ppt/charts/_rels/chart20.xml.rels><?xml version="1.0" encoding="UTF-8" standalone="yes"?>
<Relationships xmlns="http://schemas.openxmlformats.org/package/2006/relationships"><Relationship Id="rId2" Type="http://schemas.openxmlformats.org/officeDocument/2006/relationships/package" Target="../embeddings/Microsoft_Excel_Worksheet14.xlsx"/><Relationship Id="rId1" Type="http://schemas.openxmlformats.org/officeDocument/2006/relationships/themeOverride" Target="../theme/themeOverride14.xml"/></Relationships>
</file>

<file path=ppt/charts/_rels/chart21.xml.rels><?xml version="1.0" encoding="UTF-8" standalone="yes"?>
<Relationships xmlns="http://schemas.openxmlformats.org/package/2006/relationships"><Relationship Id="rId2" Type="http://schemas.openxmlformats.org/officeDocument/2006/relationships/package" Target="../embeddings/Microsoft_Excel_Worksheet15.xlsx"/><Relationship Id="rId1" Type="http://schemas.openxmlformats.org/officeDocument/2006/relationships/themeOverride" Target="../theme/themeOverride15.xml"/></Relationships>
</file>

<file path=ppt/charts/_rels/chart22.xml.rels><?xml version="1.0" encoding="UTF-8" standalone="yes"?>
<Relationships xmlns="http://schemas.openxmlformats.org/package/2006/relationships"><Relationship Id="rId2" Type="http://schemas.openxmlformats.org/officeDocument/2006/relationships/package" Target="../embeddings/Microsoft_Excel_Worksheet16.xlsx"/><Relationship Id="rId1" Type="http://schemas.openxmlformats.org/officeDocument/2006/relationships/themeOverride" Target="../theme/themeOverride16.xml"/></Relationships>
</file>

<file path=ppt/charts/_rels/chart23.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24.xml.rels><?xml version="1.0" encoding="UTF-8" standalone="yes"?>
<Relationships xmlns="http://schemas.openxmlformats.org/package/2006/relationships"><Relationship Id="rId2" Type="http://schemas.openxmlformats.org/officeDocument/2006/relationships/package" Target="../embeddings/Microsoft_Excel_Worksheet17.xlsx"/><Relationship Id="rId1" Type="http://schemas.openxmlformats.org/officeDocument/2006/relationships/themeOverride" Target="../theme/themeOverride17.xml"/></Relationships>
</file>

<file path=ppt/charts/_rels/chart25.xml.rels><?xml version="1.0" encoding="UTF-8" standalone="yes"?>
<Relationships xmlns="http://schemas.openxmlformats.org/package/2006/relationships"><Relationship Id="rId3" Type="http://schemas.openxmlformats.org/officeDocument/2006/relationships/chartUserShapes" Target="../drawings/drawing1.xml"/><Relationship Id="rId2" Type="http://schemas.openxmlformats.org/officeDocument/2006/relationships/package" Target="../embeddings/Microsoft_Excel_Worksheet18.xlsx"/><Relationship Id="rId1" Type="http://schemas.openxmlformats.org/officeDocument/2006/relationships/themeOverride" Target="../theme/themeOverride18.xml"/></Relationships>
</file>

<file path=ppt/charts/_rels/chart26.xml.rels><?xml version="1.0" encoding="UTF-8" standalone="yes"?>
<Relationships xmlns="http://schemas.openxmlformats.org/package/2006/relationships"><Relationship Id="rId3" Type="http://schemas.openxmlformats.org/officeDocument/2006/relationships/chartUserShapes" Target="../drawings/drawing2.xml"/><Relationship Id="rId2" Type="http://schemas.openxmlformats.org/officeDocument/2006/relationships/package" Target="../embeddings/Microsoft_Excel_Worksheet19.xlsx"/><Relationship Id="rId1" Type="http://schemas.openxmlformats.org/officeDocument/2006/relationships/themeOverride" Target="../theme/themeOverride19.xml"/></Relationships>
</file>

<file path=ppt/charts/_rels/chart27.xml.rels><?xml version="1.0" encoding="UTF-8" standalone="yes"?>
<Relationships xmlns="http://schemas.openxmlformats.org/package/2006/relationships"><Relationship Id="rId3" Type="http://schemas.openxmlformats.org/officeDocument/2006/relationships/chartUserShapes" Target="../drawings/drawing3.xml"/><Relationship Id="rId2" Type="http://schemas.openxmlformats.org/officeDocument/2006/relationships/package" Target="../embeddings/Microsoft_Excel_Worksheet20.xlsx"/><Relationship Id="rId1" Type="http://schemas.openxmlformats.org/officeDocument/2006/relationships/themeOverride" Target="../theme/themeOverride20.xml"/></Relationships>
</file>

<file path=ppt/charts/_rels/chart28.xml.rels><?xml version="1.0" encoding="UTF-8" standalone="yes"?>
<Relationships xmlns="http://schemas.openxmlformats.org/package/2006/relationships"><Relationship Id="rId2" Type="http://schemas.openxmlformats.org/officeDocument/2006/relationships/package" Target="../embeddings/Microsoft_Excel_Worksheet21.xlsx"/><Relationship Id="rId1" Type="http://schemas.openxmlformats.org/officeDocument/2006/relationships/themeOverride" Target="../theme/themeOverride21.xml"/></Relationships>
</file>

<file path=ppt/charts/_rels/chart29.xml.rels><?xml version="1.0" encoding="UTF-8" standalone="yes"?>
<Relationships xmlns="http://schemas.openxmlformats.org/package/2006/relationships"><Relationship Id="rId2" Type="http://schemas.openxmlformats.org/officeDocument/2006/relationships/package" Target="../embeddings/Microsoft_Excel_Worksheet22.xlsx"/><Relationship Id="rId1" Type="http://schemas.openxmlformats.org/officeDocument/2006/relationships/themeOverride" Target="../theme/themeOverride22.xml"/></Relationships>
</file>

<file path=ppt/charts/_rels/chart30.xml.rels><?xml version="1.0" encoding="UTF-8" standalone="yes"?>
<Relationships xmlns="http://schemas.openxmlformats.org/package/2006/relationships"><Relationship Id="rId2" Type="http://schemas.openxmlformats.org/officeDocument/2006/relationships/package" Target="../embeddings/Microsoft_Excel_Worksheet23.xlsx"/><Relationship Id="rId1" Type="http://schemas.openxmlformats.org/officeDocument/2006/relationships/themeOverride" Target="../theme/themeOverride23.xml"/></Relationships>
</file>

<file path=ppt/charts/_rels/chart31.xml.rels><?xml version="1.0" encoding="UTF-8" standalone="yes"?>
<Relationships xmlns="http://schemas.openxmlformats.org/package/2006/relationships"><Relationship Id="rId3" Type="http://schemas.openxmlformats.org/officeDocument/2006/relationships/oleObject" Target="file:////Users\kevincha\Downloads\talk_stacked_bar.xlsx" TargetMode="External"/><Relationship Id="rId2" Type="http://schemas.microsoft.com/office/2011/relationships/chartColorStyle" Target="colors3.xml"/><Relationship Id="rId1" Type="http://schemas.microsoft.com/office/2011/relationships/chartStyle" Target="style3.xml"/></Relationships>
</file>

<file path=ppt/charts/_rels/chart32.xml.rels><?xml version="1.0" encoding="UTF-8" standalone="yes"?>
<Relationships xmlns="http://schemas.openxmlformats.org/package/2006/relationships"><Relationship Id="rId3" Type="http://schemas.openxmlformats.org/officeDocument/2006/relationships/oleObject" Target="file:////Users\kevincha\Downloads\talk_stacked_bar.xlsx" TargetMode="External"/><Relationship Id="rId2" Type="http://schemas.microsoft.com/office/2011/relationships/chartColorStyle" Target="colors4.xml"/><Relationship Id="rId1" Type="http://schemas.microsoft.com/office/2011/relationships/chartStyle" Target="style4.xml"/></Relationships>
</file>

<file path=ppt/charts/_rels/chart33.xml.rels><?xml version="1.0" encoding="UTF-8" standalone="yes"?>
<Relationships xmlns="http://schemas.openxmlformats.org/package/2006/relationships"><Relationship Id="rId2" Type="http://schemas.openxmlformats.org/officeDocument/2006/relationships/package" Target="../embeddings/Microsoft_Excel_Worksheet24.xlsx"/><Relationship Id="rId1" Type="http://schemas.openxmlformats.org/officeDocument/2006/relationships/themeOverride" Target="../theme/themeOverride24.xml"/></Relationships>
</file>

<file path=ppt/charts/_rels/chart34.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35.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36.xml.rels><?xml version="1.0" encoding="UTF-8" standalone="yes"?>
<Relationships xmlns="http://schemas.openxmlformats.org/package/2006/relationships"><Relationship Id="rId2" Type="http://schemas.openxmlformats.org/officeDocument/2006/relationships/oleObject" Target="file:////Users/kevincha/Dropbox/volt_scaling/paper_figs/kevin_spice_plots_10_29_16.xlsx" TargetMode="External"/><Relationship Id="rId1" Type="http://schemas.openxmlformats.org/officeDocument/2006/relationships/themeOverride" Target="../theme/themeOverride25.xml"/></Relationships>
</file>

<file path=ppt/charts/_rels/chart37.xml.rels><?xml version="1.0" encoding="UTF-8" standalone="yes"?>
<Relationships xmlns="http://schemas.openxmlformats.org/package/2006/relationships"><Relationship Id="rId1" Type="http://schemas.openxmlformats.org/officeDocument/2006/relationships/oleObject" Target="file:////Users/kevincha/Dropbox/volt_scaling/paper_figs/kevin_spice_plots_10_29_16.xlsx" TargetMode="External"/></Relationships>
</file>

<file path=ppt/charts/_rels/chart38.xml.rels><?xml version="1.0" encoding="UTF-8" standalone="yes"?>
<Relationships xmlns="http://schemas.openxmlformats.org/package/2006/relationships"><Relationship Id="rId1" Type="http://schemas.openxmlformats.org/officeDocument/2006/relationships/oleObject" Target="file:////Users/kevincha/Dropbox/volt_scaling/paper_figs/kevin_spice_plots_10_29_16.xlsx" TargetMode="External"/></Relationships>
</file>

<file path=ppt/charts/_rels/chart39.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40.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41.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42.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43.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44.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45.xml.rels><?xml version="1.0" encoding="UTF-8" standalone="yes"?>
<Relationships xmlns="http://schemas.openxmlformats.org/package/2006/relationships"><Relationship Id="rId1" Type="http://schemas.openxmlformats.org/officeDocument/2006/relationships/oleObject" Target="file:////AION\MDL\euk139\PAPERS\Published\STTRAM_and_Hybrid_Memory\sttdram\4ISPASS\results4ispass.xlsx" TargetMode="External"/></Relationships>
</file>

<file path=ppt/charts/_rels/chart46.xml.rels><?xml version="1.0" encoding="UTF-8" standalone="yes"?>
<Relationships xmlns="http://schemas.openxmlformats.org/package/2006/relationships"><Relationship Id="rId1" Type="http://schemas.openxmlformats.org/officeDocument/2006/relationships/oleObject" Target="file:////AION\MDL\euk139\PAPERS\Published\STTRAM_and_Hybrid_Memory\sttdram\4ISPASS\results4ispass.xlsx"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Sheet1!$G$10</c:f>
              <c:strCache>
                <c:ptCount val="1"/>
                <c:pt idx="0">
                  <c:v>Time (sec)</c:v>
                </c:pt>
              </c:strCache>
            </c:strRef>
          </c:tx>
          <c:explosion val="9"/>
          <c:dPt>
            <c:idx val="0"/>
            <c:bubble3D val="0"/>
            <c:explosion val="18"/>
            <c:spPr>
              <a:gradFill rotWithShape="1">
                <a:gsLst>
                  <a:gs pos="0">
                    <a:schemeClr val="accent1">
                      <a:shade val="51000"/>
                      <a:satMod val="130000"/>
                    </a:schemeClr>
                  </a:gs>
                  <a:gs pos="80000">
                    <a:schemeClr val="accent1">
                      <a:shade val="93000"/>
                      <a:satMod val="130000"/>
                    </a:schemeClr>
                  </a:gs>
                  <a:gs pos="100000">
                    <a:schemeClr val="accent1">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1-79D6-8947-9815-7E66E0D801FD}"/>
              </c:ext>
            </c:extLst>
          </c:dPt>
          <c:dPt>
            <c:idx val="1"/>
            <c:bubble3D val="0"/>
            <c:spPr>
              <a:gradFill rotWithShape="1">
                <a:gsLst>
                  <a:gs pos="0">
                    <a:schemeClr val="accent2">
                      <a:shade val="51000"/>
                      <a:satMod val="130000"/>
                    </a:schemeClr>
                  </a:gs>
                  <a:gs pos="80000">
                    <a:schemeClr val="accent2">
                      <a:shade val="93000"/>
                      <a:satMod val="130000"/>
                    </a:schemeClr>
                  </a:gs>
                  <a:gs pos="100000">
                    <a:schemeClr val="accent2">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3-79D6-8947-9815-7E66E0D801FD}"/>
              </c:ext>
            </c:extLst>
          </c:dPt>
          <c:dPt>
            <c:idx val="2"/>
            <c:bubble3D val="0"/>
            <c:spPr>
              <a:gradFill rotWithShape="1">
                <a:gsLst>
                  <a:gs pos="0">
                    <a:schemeClr val="accent3">
                      <a:shade val="51000"/>
                      <a:satMod val="130000"/>
                    </a:schemeClr>
                  </a:gs>
                  <a:gs pos="80000">
                    <a:schemeClr val="accent3">
                      <a:shade val="93000"/>
                      <a:satMod val="130000"/>
                    </a:schemeClr>
                  </a:gs>
                  <a:gs pos="100000">
                    <a:schemeClr val="accent3">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5-79D6-8947-9815-7E66E0D801FD}"/>
              </c:ext>
            </c:extLst>
          </c:dPt>
          <c:dLbls>
            <c:dLbl>
              <c:idx val="0"/>
              <c:layout>
                <c:manualLayout>
                  <c:x val="0.24651926105454391"/>
                  <c:y val="-1.445507159528165E-2"/>
                </c:manualLayout>
              </c:layout>
              <c:showLegendKey val="0"/>
              <c:showVal val="0"/>
              <c:showCatName val="1"/>
              <c:showSerName val="0"/>
              <c:showPercent val="1"/>
              <c:showBubbleSize val="0"/>
              <c:extLst>
                <c:ext xmlns:c15="http://schemas.microsoft.com/office/drawing/2012/chart" uri="{CE6537A1-D6FC-4f65-9D91-7224C49458BB}">
                  <c15:layout>
                    <c:manualLayout>
                      <c:w val="0.33105479002624666"/>
                      <c:h val="0.27180553156225196"/>
                    </c:manualLayout>
                  </c15:layout>
                </c:ext>
                <c:ext xmlns:c16="http://schemas.microsoft.com/office/drawing/2014/chart" uri="{C3380CC4-5D6E-409C-BE32-E72D297353CC}">
                  <c16:uniqueId val="{00000001-79D6-8947-9815-7E66E0D801FD}"/>
                </c:ext>
              </c:extLst>
            </c:dLbl>
            <c:dLbl>
              <c:idx val="1"/>
              <c:layout>
                <c:manualLayout>
                  <c:x val="1.8708704390250682E-2"/>
                  <c:y val="-6.8276437496774343E-3"/>
                </c:manualLayout>
              </c:layout>
              <c:tx>
                <c:rich>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r>
                      <a:rPr lang="en-US" b="1" dirty="0">
                        <a:solidFill>
                          <a:schemeClr val="bg1"/>
                        </a:solidFill>
                        <a:effectLst/>
                      </a:rPr>
                      <a:t>Read Alignment</a:t>
                    </a:r>
                  </a:p>
                  <a:p>
                    <a:pPr>
                      <a:defRPr>
                        <a:solidFill>
                          <a:schemeClr val="bg1"/>
                        </a:solidFill>
                      </a:defRPr>
                    </a:pPr>
                    <a:r>
                      <a:rPr lang="en-US" b="1" dirty="0">
                        <a:solidFill>
                          <a:schemeClr val="bg1"/>
                        </a:solidFill>
                        <a:effectLst/>
                      </a:rPr>
                      <a:t>(Edit-distance</a:t>
                    </a:r>
                    <a:r>
                      <a:rPr lang="en-US" b="1" baseline="0" dirty="0">
                        <a:solidFill>
                          <a:schemeClr val="bg1"/>
                        </a:solidFill>
                        <a:effectLst/>
                      </a:rPr>
                      <a:t> comp)</a:t>
                    </a:r>
                    <a:r>
                      <a:rPr lang="en-US" b="1" dirty="0">
                        <a:solidFill>
                          <a:schemeClr val="bg1"/>
                        </a:solidFill>
                        <a:effectLst/>
                      </a:rPr>
                      <a:t>
</a:t>
                    </a:r>
                    <a:fld id="{ACE13563-F57D-4797-B37A-2A9786FDDB9F}" type="PERCENTAGE">
                      <a:rPr lang="en-US" b="1">
                        <a:solidFill>
                          <a:schemeClr val="bg1"/>
                        </a:solidFill>
                        <a:effectLst/>
                      </a:rPr>
                      <a:pPr>
                        <a:defRPr>
                          <a:solidFill>
                            <a:schemeClr val="bg1"/>
                          </a:solidFill>
                        </a:defRPr>
                      </a:pPr>
                      <a:t>[PERCENTAGE]</a:t>
                    </a:fld>
                    <a:endParaRPr lang="en-US" b="1" dirty="0">
                      <a:solidFill>
                        <a:schemeClr val="bg1"/>
                      </a:solidFill>
                      <a:effectLst/>
                    </a:endParaRPr>
                  </a:p>
                </c:rich>
              </c:tx>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endParaRPr lang="en-US"/>
                </a:p>
              </c:txPr>
              <c:showLegendKey val="0"/>
              <c:showVal val="0"/>
              <c:showCatName val="1"/>
              <c:showSerName val="0"/>
              <c:showPercent val="1"/>
              <c:showBubbleSize val="0"/>
              <c:extLst>
                <c:ext xmlns:c15="http://schemas.microsoft.com/office/drawing/2012/chart" uri="{CE6537A1-D6FC-4f65-9D91-7224C49458BB}">
                  <c15:layout>
                    <c:manualLayout>
                      <c:w val="0.38836459038472998"/>
                      <c:h val="0.22658673723929512"/>
                    </c:manualLayout>
                  </c15:layout>
                  <c15:dlblFieldTable/>
                  <c15:showDataLabelsRange val="0"/>
                </c:ext>
                <c:ext xmlns:c16="http://schemas.microsoft.com/office/drawing/2014/chart" uri="{C3380CC4-5D6E-409C-BE32-E72D297353CC}">
                  <c16:uniqueId val="{00000003-79D6-8947-9815-7E66E0D801FD}"/>
                </c:ext>
              </c:extLst>
            </c:dLbl>
            <c:dLbl>
              <c:idx val="2"/>
              <c:layout>
                <c:manualLayout>
                  <c:x val="-0.18850453686134078"/>
                  <c:y val="-4.8881807572985901E-2"/>
                </c:manualLayout>
              </c:layout>
              <c:showLegendKey val="0"/>
              <c:showVal val="0"/>
              <c:showCatName val="1"/>
              <c:showSerName val="0"/>
              <c:showPercent val="1"/>
              <c:showBubbleSize val="0"/>
              <c:extLst>
                <c:ext xmlns:c15="http://schemas.microsoft.com/office/drawing/2012/chart" uri="{CE6537A1-D6FC-4f65-9D91-7224C49458BB}">
                  <c15:layout>
                    <c:manualLayout>
                      <c:w val="0.2193055555555555"/>
                      <c:h val="0.250508240760909"/>
                    </c:manualLayout>
                  </c15:layout>
                </c:ext>
                <c:ext xmlns:c16="http://schemas.microsoft.com/office/drawing/2014/chart" uri="{C3380CC4-5D6E-409C-BE32-E72D297353CC}">
                  <c16:uniqueId val="{00000005-79D6-8947-9815-7E66E0D801FD}"/>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ysClr val="windowText" lastClr="000000"/>
                    </a:solidFill>
                    <a:latin typeface="+mn-lt"/>
                    <a:ea typeface="+mn-ea"/>
                    <a:cs typeface="+mn-cs"/>
                  </a:defRPr>
                </a:pPr>
                <a:endParaRPr lang="en-US"/>
              </a:p>
            </c:txPr>
            <c:showLegendKey val="0"/>
            <c:showVal val="0"/>
            <c:showCatName val="1"/>
            <c:showSerName val="0"/>
            <c:showPercent val="1"/>
            <c:showBubbleSize val="0"/>
            <c:showLeaderLines val="1"/>
            <c:leaderLines>
              <c:spPr>
                <a:ln w="9525">
                  <a:solidFill>
                    <a:schemeClr val="tx1"/>
                  </a:solidFill>
                </a:ln>
                <a:effectLst/>
              </c:spPr>
            </c:leaderLines>
            <c:extLst>
              <c:ext xmlns:c15="http://schemas.microsoft.com/office/drawing/2012/chart" uri="{CE6537A1-D6FC-4f65-9D91-7224C49458BB}"/>
            </c:extLst>
          </c:dLbls>
          <c:cat>
            <c:strRef>
              <c:f>Sheet1!$F$11:$F$13</c:f>
              <c:strCache>
                <c:ptCount val="3"/>
                <c:pt idx="0">
                  <c:v>candidate alignment locations (CAL)</c:v>
                </c:pt>
                <c:pt idx="1">
                  <c:v>SIMD banded Levenshtein edit distance</c:v>
                </c:pt>
                <c:pt idx="2">
                  <c:v>SAM printing</c:v>
                </c:pt>
              </c:strCache>
            </c:strRef>
          </c:cat>
          <c:val>
            <c:numRef>
              <c:f>Sheet1!$G$11:$G$13</c:f>
              <c:numCache>
                <c:formatCode>_(* #,##0.00_);_(* \(#,##0.00\);_(* "-"??_);_(@_)</c:formatCode>
                <c:ptCount val="3"/>
                <c:pt idx="0">
                  <c:v>3738.88</c:v>
                </c:pt>
                <c:pt idx="1">
                  <c:v>81368.094525727502</c:v>
                </c:pt>
                <c:pt idx="2">
                  <c:v>2269.8754742724996</c:v>
                </c:pt>
              </c:numCache>
            </c:numRef>
          </c:val>
          <c:extLst>
            <c:ext xmlns:c16="http://schemas.microsoft.com/office/drawing/2014/chart" uri="{C3380CC4-5D6E-409C-BE32-E72D297353CC}">
              <c16:uniqueId val="{00000006-79D6-8947-9815-7E66E0D801FD}"/>
            </c:ext>
          </c:extLst>
        </c:ser>
        <c:dLbls>
          <c:showLegendKey val="0"/>
          <c:showVal val="0"/>
          <c:showCatName val="1"/>
          <c:showSerName val="0"/>
          <c:showPercent val="1"/>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sz="2000">
          <a:solidFill>
            <a:sysClr val="windowText" lastClr="000000"/>
          </a:solidFill>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01"/>
          <c:y val="0.16071480580290401"/>
          <c:w val="0.82732323043042"/>
          <c:h val="0.66641303891524295"/>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Trend!$O$56:$X$56</c:f>
              <c:numCache>
                <c:formatCode>General</c:formatCode>
                <c:ptCount val="10"/>
                <c:pt idx="0">
                  <c:v>1</c:v>
                </c:pt>
                <c:pt idx="1">
                  <c:v>2</c:v>
                </c:pt>
                <c:pt idx="2">
                  <c:v>4</c:v>
                </c:pt>
                <c:pt idx="3">
                  <c:v>8</c:v>
                </c:pt>
                <c:pt idx="4">
                  <c:v>16</c:v>
                </c:pt>
                <c:pt idx="5">
                  <c:v>32</c:v>
                </c:pt>
                <c:pt idx="6">
                  <c:v>64</c:v>
                </c:pt>
                <c:pt idx="7">
                  <c:v>64</c:v>
                </c:pt>
                <c:pt idx="8">
                  <c:v>128</c:v>
                </c:pt>
                <c:pt idx="9">
                  <c:v>128</c:v>
                </c:pt>
              </c:numCache>
            </c:numRef>
          </c:val>
          <c:smooth val="0"/>
          <c:extLst>
            <c:ext xmlns:c16="http://schemas.microsoft.com/office/drawing/2014/chart" uri="{C3380CC4-5D6E-409C-BE32-E72D297353CC}">
              <c16:uniqueId val="{00000000-D4AC-9443-ACA1-C35F37B6282E}"/>
            </c:ext>
          </c:extLst>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Trend!$O$55:$X$55</c:f>
              <c:numCache>
                <c:formatCode>General</c:formatCode>
                <c:ptCount val="10"/>
                <c:pt idx="0">
                  <c:v>1</c:v>
                </c:pt>
                <c:pt idx="1">
                  <c:v>3.007518796992481</c:v>
                </c:pt>
                <c:pt idx="2">
                  <c:v>6.0150375939849621</c:v>
                </c:pt>
                <c:pt idx="3">
                  <c:v>8.0150375939849603</c:v>
                </c:pt>
                <c:pt idx="4">
                  <c:v>10.02255639097744</c:v>
                </c:pt>
                <c:pt idx="5">
                  <c:v>12.030075187969921</c:v>
                </c:pt>
                <c:pt idx="6">
                  <c:v>14.030075187969921</c:v>
                </c:pt>
                <c:pt idx="7">
                  <c:v>16.03759398496241</c:v>
                </c:pt>
                <c:pt idx="8">
                  <c:v>18.045112781954881</c:v>
                </c:pt>
                <c:pt idx="9">
                  <c:v>19.548872180451131</c:v>
                </c:pt>
              </c:numCache>
            </c:numRef>
          </c:val>
          <c:smooth val="0"/>
          <c:extLst>
            <c:ext xmlns:c16="http://schemas.microsoft.com/office/drawing/2014/chart" uri="{C3380CC4-5D6E-409C-BE32-E72D297353CC}">
              <c16:uniqueId val="{00000001-D4AC-9443-ACA1-C35F37B6282E}"/>
            </c:ext>
          </c:extLst>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Trend!$O$58:$X$58</c:f>
              <c:numCache>
                <c:formatCode>General</c:formatCode>
                <c:ptCount val="10"/>
                <c:pt idx="0">
                  <c:v>1</c:v>
                </c:pt>
                <c:pt idx="1">
                  <c:v>1</c:v>
                </c:pt>
                <c:pt idx="2">
                  <c:v>1.043478260869565</c:v>
                </c:pt>
                <c:pt idx="3">
                  <c:v>1.142857142857143</c:v>
                </c:pt>
                <c:pt idx="4">
                  <c:v>1.2121212121212119</c:v>
                </c:pt>
                <c:pt idx="5">
                  <c:v>1.263157894736842</c:v>
                </c:pt>
                <c:pt idx="6">
                  <c:v>1.2520868113522541</c:v>
                </c:pt>
                <c:pt idx="7">
                  <c:v>1.274968125796855</c:v>
                </c:pt>
                <c:pt idx="8">
                  <c:v>1.2998266897746971</c:v>
                </c:pt>
                <c:pt idx="9">
                  <c:v>1.31868131868132</c:v>
                </c:pt>
              </c:numCache>
            </c:numRef>
          </c:val>
          <c:smooth val="0"/>
          <c:extLst>
            <c:ext xmlns:c16="http://schemas.microsoft.com/office/drawing/2014/chart" uri="{C3380CC4-5D6E-409C-BE32-E72D297353CC}">
              <c16:uniqueId val="{00000002-D4AC-9443-ACA1-C35F37B6282E}"/>
            </c:ext>
          </c:extLst>
        </c:ser>
        <c:dLbls>
          <c:showLegendKey val="0"/>
          <c:showVal val="0"/>
          <c:showCatName val="0"/>
          <c:showSerName val="0"/>
          <c:showPercent val="0"/>
          <c:showBubbleSize val="0"/>
        </c:dLbls>
        <c:marker val="1"/>
        <c:smooth val="0"/>
        <c:axId val="-1736773904"/>
        <c:axId val="-1736769696"/>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c:ext uri="{02D57815-91ED-43cb-92C2-25804820EDAC}">
                        <c15:formulaRef>
                          <c15:sqref>Trend!$O$52:$V$52</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c:ext xmlns:c16="http://schemas.microsoft.com/office/drawing/2014/chart" uri="{C3380CC4-5D6E-409C-BE32-E72D297353CC}">
                    <c16:uniqueId val="{00000003-D4AC-9443-ACA1-C35F37B6282E}"/>
                  </c:ext>
                </c:extLst>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xmlns:c15="http://schemas.microsoft.com/office/drawing/2012/chart">
                  <c:ext xmlns:c16="http://schemas.microsoft.com/office/drawing/2014/chart" uri="{C3380CC4-5D6E-409C-BE32-E72D297353CC}">
                    <c16:uniqueId val="{00000004-D4AC-9443-ACA1-C35F37B6282E}"/>
                  </c:ext>
                </c:extLst>
              </c15:ser>
            </c15:filteredLineSeries>
          </c:ext>
        </c:extLst>
      </c:lineChart>
      <c:catAx>
        <c:axId val="-1736773904"/>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36769696"/>
        <c:crosses val="autoZero"/>
        <c:auto val="1"/>
        <c:lblAlgn val="ctr"/>
        <c:lblOffset val="100"/>
        <c:noMultiLvlLbl val="0"/>
      </c:catAx>
      <c:valAx>
        <c:axId val="-1736769696"/>
        <c:scaling>
          <c:logBase val="10"/>
          <c:orientation val="minMax"/>
          <c:max val="150"/>
          <c:min val="1"/>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a:t>DRAM Improvement (log)</a:t>
                </a:r>
              </a:p>
            </c:rich>
          </c:tx>
          <c:layout>
            <c:manualLayout>
              <c:xMode val="edge"/>
              <c:yMode val="edge"/>
              <c:x val="3.91802270431953E-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36773904"/>
        <c:crosses val="autoZero"/>
        <c:crossBetween val="between"/>
        <c:majorUnit val="10"/>
      </c:valAx>
      <c:spPr>
        <a:noFill/>
        <a:ln>
          <a:noFill/>
        </a:ln>
        <a:effectLst/>
      </c:spPr>
    </c:plotArea>
    <c:legend>
      <c:legendPos val="b"/>
      <c:layout>
        <c:manualLayout>
          <c:xMode val="edge"/>
          <c:yMode val="edge"/>
          <c:x val="0.129817285683346"/>
          <c:y val="1.4274251973468001E-3"/>
          <c:w val="0.66589575864953399"/>
          <c:h val="9.9282337620760802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3941054243219594E-2"/>
          <c:y val="4.8983281677068301E-2"/>
          <c:w val="0.90133672353455796"/>
          <c:h val="0.79114703361194805"/>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1-30A2-8040-83D1-3CFDD9F44996}"/>
              </c:ext>
            </c:extLst>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3-30A2-8040-83D1-3CFDD9F44996}"/>
              </c:ext>
            </c:extLst>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5-30A2-8040-83D1-3CFDD9F44996}"/>
              </c:ext>
            </c:extLst>
          </c:dPt>
          <c:errBars>
            <c:errBarType val="both"/>
            <c:errValType val="cust"/>
            <c:noEndCap val="0"/>
            <c:plus>
              <c:numRef>
                <c:f>Sheet1!$D$2:$D$4</c:f>
                <c:numCache>
                  <c:formatCode>General</c:formatCode>
                  <c:ptCount val="3"/>
                  <c:pt idx="0">
                    <c:v>0.28470000000000001</c:v>
                  </c:pt>
                  <c:pt idx="1">
                    <c:v>0.14299999999999999</c:v>
                  </c:pt>
                  <c:pt idx="2">
                    <c:v>0.23699999999999999</c:v>
                  </c:pt>
                </c:numCache>
              </c:numRef>
            </c:plus>
            <c:minus>
              <c:numRef>
                <c:f>Sheet1!$D$2:$D$4</c:f>
                <c:numCache>
                  <c:formatCode>General</c:formatCode>
                  <c:ptCount val="3"/>
                  <c:pt idx="0">
                    <c:v>0.28470000000000001</c:v>
                  </c:pt>
                  <c:pt idx="1">
                    <c:v>0.14299999999999999</c:v>
                  </c:pt>
                  <c:pt idx="2">
                    <c:v>0.23699999999999999</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0.63897763578274802</c:v>
                </c:pt>
                <c:pt idx="2">
                  <c:v>0.247729149463254</c:v>
                </c:pt>
              </c:numCache>
            </c:numRef>
          </c:val>
          <c:extLst>
            <c:ext xmlns:c16="http://schemas.microsoft.com/office/drawing/2014/chart" uri="{C3380CC4-5D6E-409C-BE32-E72D297353CC}">
              <c16:uniqueId val="{00000006-30A2-8040-83D1-3CFDD9F44996}"/>
            </c:ext>
          </c:extLst>
        </c:ser>
        <c:dLbls>
          <c:showLegendKey val="0"/>
          <c:showVal val="0"/>
          <c:showCatName val="0"/>
          <c:showSerName val="0"/>
          <c:showPercent val="0"/>
          <c:showBubbleSize val="0"/>
        </c:dLbls>
        <c:gapWidth val="60"/>
        <c:overlap val="-24"/>
        <c:axId val="1272880312"/>
        <c:axId val="1280023800"/>
      </c:barChart>
      <c:catAx>
        <c:axId val="1272880312"/>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280023800"/>
        <c:crosses val="autoZero"/>
        <c:auto val="1"/>
        <c:lblAlgn val="ctr"/>
        <c:lblOffset val="100"/>
        <c:noMultiLvlLbl val="0"/>
      </c:catAx>
      <c:valAx>
        <c:axId val="1280023800"/>
        <c:scaling>
          <c:orientation val="minMax"/>
          <c:min val="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overlay val="0"/>
          <c:spPr>
            <a:noFill/>
            <a:ln>
              <a:noFill/>
            </a:ln>
            <a:effectLst/>
          </c:spPr>
        </c:title>
        <c:numFmt formatCode="General" sourceLinked="1"/>
        <c:majorTickMark val="none"/>
        <c:minorTickMark val="none"/>
        <c:tickLblPos val="nextTo"/>
        <c:crossAx val="1272880312"/>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4.2294921468149803E-2"/>
          <c:w val="0.81248526717179204"/>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c:v>
                </c:pt>
                <c:pt idx="1">
                  <c:v>1</c:v>
                </c:pt>
              </c:numCache>
            </c:numRef>
          </c:val>
          <c:extLst>
            <c:ext xmlns:c16="http://schemas.microsoft.com/office/drawing/2014/chart" uri="{C3380CC4-5D6E-409C-BE32-E72D297353CC}">
              <c16:uniqueId val="{00000000-8813-A849-BA83-E6C83623A0EA}"/>
            </c:ext>
          </c:extLst>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8.8582677165354298E-2</c:v>
                </c:pt>
                <c:pt idx="1">
                  <c:v>1.3448690025594699E-2</c:v>
                </c:pt>
              </c:numCache>
            </c:numRef>
          </c:val>
          <c:extLst>
            <c:ext xmlns:c16="http://schemas.microsoft.com/office/drawing/2014/chart" uri="{C3380CC4-5D6E-409C-BE32-E72D297353CC}">
              <c16:uniqueId val="{00000001-8813-A849-BA83-E6C83623A0EA}"/>
            </c:ext>
          </c:extLst>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0.51673228346456701</c:v>
                </c:pt>
                <c:pt idx="1">
                  <c:v>0.31183065183633102</c:v>
                </c:pt>
              </c:numCache>
            </c:numRef>
          </c:val>
          <c:extLst>
            <c:ext xmlns:c16="http://schemas.microsoft.com/office/drawing/2014/chart" uri="{C3380CC4-5D6E-409C-BE32-E72D297353CC}">
              <c16:uniqueId val="{00000002-8813-A849-BA83-E6C83623A0EA}"/>
            </c:ext>
          </c:extLst>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1.0147637795275599</c:v>
                </c:pt>
                <c:pt idx="1">
                  <c:v>0.67849912393909895</c:v>
                </c:pt>
              </c:numCache>
            </c:numRef>
          </c:val>
          <c:extLst>
            <c:ext xmlns:c16="http://schemas.microsoft.com/office/drawing/2014/chart" uri="{C3380CC4-5D6E-409C-BE32-E72D297353CC}">
              <c16:uniqueId val="{00000003-8813-A849-BA83-E6C83623A0EA}"/>
            </c:ext>
          </c:extLst>
        </c:ser>
        <c:dLbls>
          <c:showLegendKey val="0"/>
          <c:showVal val="0"/>
          <c:showCatName val="0"/>
          <c:showSerName val="0"/>
          <c:showPercent val="0"/>
          <c:showBubbleSize val="0"/>
        </c:dLbls>
        <c:gapWidth val="150"/>
        <c:axId val="-1405469872"/>
        <c:axId val="-1421289472"/>
      </c:barChart>
      <c:catAx>
        <c:axId val="-1405469872"/>
        <c:scaling>
          <c:orientation val="minMax"/>
        </c:scaling>
        <c:delete val="0"/>
        <c:axPos val="b"/>
        <c:numFmt formatCode="General" sourceLinked="0"/>
        <c:majorTickMark val="out"/>
        <c:minorTickMark val="none"/>
        <c:tickLblPos val="nextTo"/>
        <c:txPr>
          <a:bodyPr/>
          <a:lstStyle/>
          <a:p>
            <a:pPr>
              <a:defRPr sz="2400"/>
            </a:pPr>
            <a:endParaRPr lang="en-US"/>
          </a:p>
        </c:txPr>
        <c:crossAx val="-1421289472"/>
        <c:crosses val="autoZero"/>
        <c:auto val="1"/>
        <c:lblAlgn val="ctr"/>
        <c:lblOffset val="100"/>
        <c:noMultiLvlLbl val="0"/>
      </c:catAx>
      <c:valAx>
        <c:axId val="-1421289472"/>
        <c:scaling>
          <c:orientation val="minMax"/>
        </c:scaling>
        <c:delete val="0"/>
        <c:axPos val="l"/>
        <c:majorGridlines/>
        <c:title>
          <c:tx>
            <c:rich>
              <a:bodyPr rot="-5400000" vert="horz"/>
              <a:lstStyle/>
              <a:p>
                <a:pPr>
                  <a:defRPr/>
                </a:pPr>
                <a:r>
                  <a:rPr lang="en-US" sz="2400" dirty="0"/>
                  <a:t>Normalized</a:t>
                </a:r>
                <a:r>
                  <a:rPr lang="en-US" sz="2400" baseline="0" dirty="0"/>
                  <a:t> Savings</a:t>
                </a:r>
                <a:endParaRPr lang="en-US" sz="2400" dirty="0"/>
              </a:p>
            </c:rich>
          </c:tx>
          <c:overlay val="0"/>
        </c:title>
        <c:numFmt formatCode="General" sourceLinked="1"/>
        <c:majorTickMark val="out"/>
        <c:minorTickMark val="none"/>
        <c:tickLblPos val="nextTo"/>
        <c:txPr>
          <a:bodyPr/>
          <a:lstStyle/>
          <a:p>
            <a:pPr>
              <a:defRPr sz="1800"/>
            </a:pPr>
            <a:endParaRPr lang="en-US"/>
          </a:p>
        </c:txPr>
        <c:crossAx val="-1405469872"/>
        <c:crosses val="autoZero"/>
        <c:crossBetween val="between"/>
      </c:valAx>
    </c:plotArea>
    <c:legend>
      <c:legendPos val="r"/>
      <c:layout>
        <c:manualLayout>
          <c:xMode val="edge"/>
          <c:yMode val="edge"/>
          <c:x val="0.28331835289456703"/>
          <c:y val="2.2068074823980298E-3"/>
          <c:w val="0.667939508740653"/>
          <c:h val="0.1410890305378489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Performance Improvement</c:v>
                </c:pt>
              </c:strCache>
            </c:strRef>
          </c:tx>
          <c:spPr>
            <a:solidFill>
              <a:schemeClr val="accent1"/>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Sheet1!$B$2:$B$6</c:f>
              <c:numCache>
                <c:formatCode>0.0</c:formatCode>
                <c:ptCount val="5"/>
                <c:pt idx="0">
                  <c:v>51.625072590216071</c:v>
                </c:pt>
                <c:pt idx="1">
                  <c:v>38.3193185478057</c:v>
                </c:pt>
                <c:pt idx="2">
                  <c:v>30.696451818408459</c:v>
                </c:pt>
                <c:pt idx="3">
                  <c:v>21.856644108070331</c:v>
                </c:pt>
                <c:pt idx="4" formatCode="General">
                  <c:v>32</c:v>
                </c:pt>
              </c:numCache>
            </c:numRef>
          </c:val>
          <c:extLst>
            <c:ext xmlns:c16="http://schemas.microsoft.com/office/drawing/2014/chart" uri="{C3380CC4-5D6E-409C-BE32-E72D297353CC}">
              <c16:uniqueId val="{00000000-EEE6-4FB8-B3DF-268ECDE22FDB}"/>
            </c:ext>
          </c:extLst>
        </c:ser>
        <c:ser>
          <c:idx val="1"/>
          <c:order val="1"/>
          <c:tx>
            <c:strRef>
              <c:f>Sheet1!$C$1</c:f>
              <c:strCache>
                <c:ptCount val="1"/>
                <c:pt idx="0">
                  <c:v>Energy Reduction</c:v>
                </c:pt>
              </c:strCache>
            </c:strRef>
          </c:tx>
          <c:spPr>
            <a:solidFill>
              <a:schemeClr val="accent2"/>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Sheet1!$C$2:$C$6</c:f>
              <c:numCache>
                <c:formatCode>General</c:formatCode>
                <c:ptCount val="5"/>
                <c:pt idx="0">
                  <c:v>59.5</c:v>
                </c:pt>
                <c:pt idx="1">
                  <c:v>43.9</c:v>
                </c:pt>
                <c:pt idx="2">
                  <c:v>35.1</c:v>
                </c:pt>
                <c:pt idx="3">
                  <c:v>25.1</c:v>
                </c:pt>
                <c:pt idx="4">
                  <c:v>35</c:v>
                </c:pt>
              </c:numCache>
            </c:numRef>
          </c:val>
          <c:extLst>
            <c:ext xmlns:c16="http://schemas.microsoft.com/office/drawing/2014/chart" uri="{C3380CC4-5D6E-409C-BE32-E72D297353CC}">
              <c16:uniqueId val="{00000001-EEE6-4FB8-B3DF-268ECDE22FDB}"/>
            </c:ext>
          </c:extLst>
        </c:ser>
        <c:dLbls>
          <c:showLegendKey val="0"/>
          <c:showVal val="0"/>
          <c:showCatName val="0"/>
          <c:showSerName val="0"/>
          <c:showPercent val="0"/>
          <c:showBubbleSize val="0"/>
        </c:dLbls>
        <c:gapWidth val="199"/>
        <c:axId val="-1948594896"/>
        <c:axId val="-1951759872"/>
      </c:barChart>
      <c:catAx>
        <c:axId val="-19485948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cap="none" spc="0" normalizeH="0" baseline="0">
                <a:solidFill>
                  <a:schemeClr val="tx1">
                    <a:lumMod val="65000"/>
                    <a:lumOff val="35000"/>
                  </a:schemeClr>
                </a:solidFill>
                <a:latin typeface="+mn-lt"/>
                <a:ea typeface="+mn-ea"/>
                <a:cs typeface="+mn-cs"/>
              </a:defRPr>
            </a:pPr>
            <a:endParaRPr lang="en-US"/>
          </a:p>
        </c:txPr>
        <c:crossAx val="-1951759872"/>
        <c:crosses val="autoZero"/>
        <c:auto val="1"/>
        <c:lblAlgn val="ctr"/>
        <c:lblOffset val="100"/>
        <c:noMultiLvlLbl val="0"/>
      </c:catAx>
      <c:valAx>
        <c:axId val="-1951759872"/>
        <c:scaling>
          <c:orientation val="minMax"/>
          <c:max val="7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948594896"/>
        <c:crosses val="autoZero"/>
        <c:crossBetween val="between"/>
        <c:majorUnit val="10"/>
      </c:valAx>
      <c:spPr>
        <a:noFill/>
        <a:ln>
          <a:noFill/>
        </a:ln>
        <a:effectLst/>
      </c:spPr>
    </c:plotArea>
    <c:legend>
      <c:legendPos val="t"/>
      <c:overlay val="0"/>
      <c:spPr>
        <a:noFill/>
        <a:ln>
          <a:noFill/>
        </a:ln>
        <a:effectLst/>
      </c:spPr>
      <c:txPr>
        <a:bodyPr rot="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800"/>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7.03358448482896E-2"/>
          <c:w val="0.81172292699523696"/>
          <c:h val="0.5458429099001349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tx>
                <c:rich>
                  <a:bodyPr/>
                  <a:lstStyle/>
                  <a:p>
                    <a:r>
                      <a:rPr lang="en-US" altLang="ko-KR" dirty="0"/>
                      <a:t>+42%</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EF8-504D-9B4D-CE09101666FF}"/>
                </c:ext>
              </c:extLst>
            </c:dLbl>
            <c:dLbl>
              <c:idx val="1"/>
              <c:delete val="1"/>
              <c:extLst>
                <c:ext xmlns:c15="http://schemas.microsoft.com/office/drawing/2012/chart" uri="{CE6537A1-D6FC-4f65-9D91-7224C49458BB}"/>
                <c:ext xmlns:c16="http://schemas.microsoft.com/office/drawing/2014/chart" uri="{C3380CC4-5D6E-409C-BE32-E72D297353CC}">
                  <c16:uniqueId val="{00000001-6EF8-504D-9B4D-CE09101666FF}"/>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c:v>
                </c:pt>
              </c:numCache>
            </c:numRef>
          </c:val>
          <c:extLst>
            <c:ext xmlns:c16="http://schemas.microsoft.com/office/drawing/2014/chart" uri="{C3380CC4-5D6E-409C-BE32-E72D297353CC}">
              <c16:uniqueId val="{00000002-6EF8-504D-9B4D-CE09101666FF}"/>
            </c:ext>
          </c:extLst>
        </c:ser>
        <c:dLbls>
          <c:showLegendKey val="0"/>
          <c:showVal val="0"/>
          <c:showCatName val="0"/>
          <c:showSerName val="0"/>
          <c:showPercent val="0"/>
          <c:showBubbleSize val="0"/>
        </c:dLbls>
        <c:gapWidth val="50"/>
        <c:axId val="-1614558480"/>
        <c:axId val="-1614553984"/>
      </c:barChart>
      <c:catAx>
        <c:axId val="-1614558480"/>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614553984"/>
        <c:crosses val="autoZero"/>
        <c:auto val="1"/>
        <c:lblAlgn val="ctr"/>
        <c:lblOffset val="100"/>
        <c:noMultiLvlLbl val="0"/>
      </c:catAx>
      <c:valAx>
        <c:axId val="-1614553984"/>
        <c:scaling>
          <c:orientation val="minMax"/>
          <c:max val="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endParaRPr lang="ko-KR" altLang="en-US" dirty="0"/>
              </a:p>
            </c:rich>
          </c:tx>
          <c:layout>
            <c:manualLayout>
              <c:xMode val="edge"/>
              <c:yMode val="edge"/>
              <c:x val="0.509829153300282"/>
              <c:y val="0.82470364039603605"/>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614558480"/>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BE9C-9B46-A486-2F04F8C1860A}"/>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BE9C-9B46-A486-2F04F8C1860A}"/>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BE9C-9B46-A486-2F04F8C1860A}"/>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BE9C-9B46-A486-2F04F8C1860A}"/>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BE9C-9B46-A486-2F04F8C1860A}"/>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BE9C-9B46-A486-2F04F8C1860A}"/>
              </c:ext>
            </c:extLst>
          </c:dPt>
          <c:dLbls>
            <c:dLbl>
              <c:idx val="0"/>
              <c:delete val="1"/>
              <c:extLst>
                <c:ext xmlns:c15="http://schemas.microsoft.com/office/drawing/2012/chart" uri="{CE6537A1-D6FC-4f65-9D91-7224C49458BB}"/>
                <c:ext xmlns:c16="http://schemas.microsoft.com/office/drawing/2014/chart" uri="{C3380CC4-5D6E-409C-BE32-E72D297353CC}">
                  <c16:uniqueId val="{00000001-BE9C-9B46-A486-2F04F8C1860A}"/>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E9C-9B46-A486-2F04F8C1860A}"/>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E9C-9B46-A486-2F04F8C1860A}"/>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E9C-9B46-A486-2F04F8C1860A}"/>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E9C-9B46-A486-2F04F8C1860A}"/>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BE9C-9B46-A486-2F04F8C1860A}"/>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BE9C-9B46-A486-2F04F8C1860A}"/>
            </c:ext>
          </c:extLst>
        </c:ser>
        <c:dLbls>
          <c:showLegendKey val="0"/>
          <c:showVal val="0"/>
          <c:showCatName val="0"/>
          <c:showSerName val="0"/>
          <c:showPercent val="0"/>
          <c:showBubbleSize val="0"/>
        </c:dLbls>
        <c:gapWidth val="80"/>
        <c:overlap val="-27"/>
        <c:axId val="-1745965472"/>
        <c:axId val="-1745961200"/>
      </c:barChart>
      <c:catAx>
        <c:axId val="-17459654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45961200"/>
        <c:crosses val="autoZero"/>
        <c:auto val="1"/>
        <c:lblAlgn val="ctr"/>
        <c:lblOffset val="100"/>
        <c:noMultiLvlLbl val="0"/>
      </c:catAx>
      <c:valAx>
        <c:axId val="-17459612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4596547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3FDA-2141-A566-22CFFCBB66D4}"/>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3FDA-2141-A566-22CFFCBB66D4}"/>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3FDA-2141-A566-22CFFCBB66D4}"/>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3FDA-2141-A566-22CFFCBB66D4}"/>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3FDA-2141-A566-22CFFCBB66D4}"/>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3FDA-2141-A566-22CFFCBB66D4}"/>
              </c:ext>
            </c:extLst>
          </c:dPt>
          <c:dLbls>
            <c:dLbl>
              <c:idx val="0"/>
              <c:delete val="1"/>
              <c:extLst>
                <c:ext xmlns:c15="http://schemas.microsoft.com/office/drawing/2012/chart" uri="{CE6537A1-D6FC-4f65-9D91-7224C49458BB}"/>
                <c:ext xmlns:c16="http://schemas.microsoft.com/office/drawing/2014/chart" uri="{C3380CC4-5D6E-409C-BE32-E72D297353CC}">
                  <c16:uniqueId val="{00000001-3FDA-2141-A566-22CFFCBB66D4}"/>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FDA-2141-A566-22CFFCBB66D4}"/>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FDA-2141-A566-22CFFCBB66D4}"/>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FDA-2141-A566-22CFFCBB66D4}"/>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FDA-2141-A566-22CFFCBB66D4}"/>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FDA-2141-A566-22CFFCBB66D4}"/>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3FDA-2141-A566-22CFFCBB66D4}"/>
            </c:ext>
          </c:extLst>
        </c:ser>
        <c:dLbls>
          <c:showLegendKey val="0"/>
          <c:showVal val="0"/>
          <c:showCatName val="0"/>
          <c:showSerName val="0"/>
          <c:showPercent val="0"/>
          <c:showBubbleSize val="0"/>
        </c:dLbls>
        <c:gapWidth val="80"/>
        <c:overlap val="-27"/>
        <c:axId val="-1472848432"/>
        <c:axId val="-1472844352"/>
      </c:barChart>
      <c:catAx>
        <c:axId val="-14728484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472844352"/>
        <c:crosses val="autoZero"/>
        <c:auto val="1"/>
        <c:lblAlgn val="ctr"/>
        <c:lblOffset val="100"/>
        <c:noMultiLvlLbl val="0"/>
      </c:catAx>
      <c:valAx>
        <c:axId val="-147284435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47284843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a:t>Memory </a:t>
            </a:r>
            <a:r>
              <a:rPr lang="en-US" altLang="ko-KR" b="1"/>
              <a:t>Bandwidth Consumption</a:t>
            </a:r>
            <a:endParaRPr lang="en-US" altLang="ko-KR" b="1" dirty="0"/>
          </a:p>
        </c:rich>
      </c:tx>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95FF-7646-B4E8-4E4D426E691D}"/>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95FF-7646-B4E8-4E4D426E691D}"/>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95FF-7646-B4E8-4E4D426E691D}"/>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95FF-7646-B4E8-4E4D426E691D}"/>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95FF-7646-B4E8-4E4D426E691D}"/>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95FF-7646-B4E8-4E4D426E691D}"/>
              </c:ext>
            </c:extLst>
          </c:dPt>
          <c:dLbls>
            <c:dLbl>
              <c:idx val="0"/>
              <c:tx>
                <c:rich>
                  <a:bodyPr/>
                  <a:lstStyle/>
                  <a:p>
                    <a:r>
                      <a:rPr lang="en-US" altLang="ko-KR" sz="1800" dirty="0"/>
                      <a:t>80GB/s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5FF-7646-B4E8-4E4D426E691D}"/>
                </c:ext>
              </c:extLst>
            </c:dLbl>
            <c:dLbl>
              <c:idx val="1"/>
              <c:tx>
                <c:rich>
                  <a:bodyPr/>
                  <a:lstStyle/>
                  <a:p>
                    <a:r>
                      <a:rPr lang="en-US" altLang="ko-KR" sz="1800" dirty="0"/>
                      <a:t>190GB/s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5FF-7646-B4E8-4E4D426E691D}"/>
                </c:ext>
              </c:extLst>
            </c:dLbl>
            <c:dLbl>
              <c:idx val="2"/>
              <c:tx>
                <c:rich>
                  <a:bodyPr/>
                  <a:lstStyle/>
                  <a:p>
                    <a:r>
                      <a:rPr lang="en-US" altLang="ko-KR" sz="1800" dirty="0"/>
                      <a:t>243GB/s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5FF-7646-B4E8-4E4D426E691D}"/>
                </c:ext>
              </c:extLst>
            </c:dLbl>
            <c:dLbl>
              <c:idx val="3"/>
              <c:tx>
                <c:rich>
                  <a:bodyPr/>
                  <a:lstStyle/>
                  <a:p>
                    <a:r>
                      <a:rPr lang="en-US" altLang="ko-KR" b="1" dirty="0"/>
                      <a:t>1.3TB/s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95FF-7646-B4E8-4E4D426E691D}"/>
                </c:ext>
              </c:extLst>
            </c:dLbl>
            <c:dLbl>
              <c:idx val="4"/>
              <c:tx>
                <c:rich>
                  <a:bodyPr/>
                  <a:lstStyle/>
                  <a:p>
                    <a:r>
                      <a:rPr lang="en-US" altLang="ko-KR" b="1" dirty="0"/>
                      <a:t>2.2TB/s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5FF-7646-B4E8-4E4D426E691D}"/>
                </c:ext>
              </c:extLst>
            </c:dLbl>
            <c:dLbl>
              <c:idx val="5"/>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en-US" altLang="ko-KR" b="1" dirty="0"/>
                      <a:t>2.9TB/s</a:t>
                    </a:r>
                  </a:p>
                </c:rich>
              </c:tx>
              <c:spPr>
                <a:noFill/>
                <a:ln>
                  <a:noFill/>
                </a:ln>
                <a:effectLst/>
              </c:sp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95FF-7646-B4E8-4E4D426E691D}"/>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7.9545171498E-2</c:v>
                </c:pt>
                <c:pt idx="1">
                  <c:v>0.19040264943999999</c:v>
                </c:pt>
                <c:pt idx="2">
                  <c:v>0.24288608168</c:v>
                </c:pt>
                <c:pt idx="3">
                  <c:v>1.2943036050600001</c:v>
                </c:pt>
                <c:pt idx="4">
                  <c:v>2.2439987488000002</c:v>
                </c:pt>
                <c:pt idx="5">
                  <c:v>2.9196510961999991</c:v>
                </c:pt>
              </c:numCache>
            </c:numRef>
          </c:val>
          <c:extLst>
            <c:ext xmlns:c16="http://schemas.microsoft.com/office/drawing/2014/chart" uri="{C3380CC4-5D6E-409C-BE32-E72D297353CC}">
              <c16:uniqueId val="{0000000C-95FF-7646-B4E8-4E4D426E691D}"/>
            </c:ext>
          </c:extLst>
        </c:ser>
        <c:dLbls>
          <c:showLegendKey val="0"/>
          <c:showVal val="0"/>
          <c:showCatName val="0"/>
          <c:showSerName val="0"/>
          <c:showPercent val="0"/>
          <c:showBubbleSize val="0"/>
        </c:dLbls>
        <c:gapWidth val="80"/>
        <c:overlap val="-27"/>
        <c:axId val="-1472740656"/>
        <c:axId val="-1472736896"/>
      </c:barChart>
      <c:catAx>
        <c:axId val="-14727406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472736896"/>
        <c:crosses val="autoZero"/>
        <c:auto val="1"/>
        <c:lblAlgn val="ctr"/>
        <c:lblOffset val="100"/>
        <c:noMultiLvlLbl val="0"/>
      </c:catAx>
      <c:valAx>
        <c:axId val="-147273689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a:t>Memory Bandwidth</a:t>
                </a:r>
                <a:r>
                  <a:rPr lang="en-US" altLang="ko-KR" sz="1800" baseline="0" dirty="0"/>
                  <a:t> (TB/s)</a:t>
                </a:r>
              </a:p>
            </c:rich>
          </c:tx>
          <c:layout>
            <c:manualLayout>
              <c:xMode val="edge"/>
              <c:yMode val="edge"/>
              <c:x val="0"/>
              <c:y val="0.14917297913327701"/>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472740656"/>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D682-FE4A-8C64-E2F2783B4298}"/>
              </c:ext>
            </c:extLst>
          </c:dPt>
          <c:dPt>
            <c:idx val="1"/>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3-D682-FE4A-8C64-E2F2783B4298}"/>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D682-FE4A-8C64-E2F2783B4298}"/>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D682-FE4A-8C64-E2F2783B4298}"/>
              </c:ext>
            </c:extLst>
          </c:dPt>
          <c:dLbls>
            <c:dLbl>
              <c:idx val="1"/>
              <c:tx>
                <c:rich>
                  <a:bodyPr/>
                  <a:lstStyle/>
                  <a:p>
                    <a:r>
                      <a:rPr lang="en-US" altLang="ko-KR" dirty="0"/>
                      <a:t>2.3x</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682-FE4A-8C64-E2F2783B4298}"/>
                </c:ext>
              </c:extLst>
            </c:dLbl>
            <c:dLbl>
              <c:idx val="2"/>
              <c:tx>
                <c:rich>
                  <a:bodyPr/>
                  <a:lstStyle/>
                  <a:p>
                    <a:r>
                      <a:rPr lang="en-US" altLang="ko-KR" dirty="0"/>
                      <a:t>3.0x</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682-FE4A-8C64-E2F2783B4298}"/>
                </c:ext>
              </c:extLst>
            </c:dLbl>
            <c:dLbl>
              <c:idx val="3"/>
              <c:tx>
                <c:rich>
                  <a:bodyPr/>
                  <a:lstStyle/>
                  <a:p>
                    <a:r>
                      <a:rPr lang="en-US" altLang="ko-KR" dirty="0"/>
                      <a:t>6.5x</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682-FE4A-8C64-E2F2783B4298}"/>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HMC-MC</c:v>
                </c:pt>
                <c:pt idx="1">
                  <c:v>HMC-MC +
PIM BW</c:v>
                </c:pt>
                <c:pt idx="2">
                  <c:v>Tesseract + Conventional BW</c:v>
                </c:pt>
                <c:pt idx="3">
                  <c:v>Tesseract</c:v>
                </c:pt>
              </c:strCache>
            </c:strRef>
          </c:cat>
          <c:val>
            <c:numRef>
              <c:f>Sheet1!$B$2:$B$5</c:f>
              <c:numCache>
                <c:formatCode>General</c:formatCode>
                <c:ptCount val="4"/>
                <c:pt idx="0">
                  <c:v>1</c:v>
                </c:pt>
                <c:pt idx="1">
                  <c:v>2.3042730158714102</c:v>
                </c:pt>
                <c:pt idx="2">
                  <c:v>3.0223863878163568</c:v>
                </c:pt>
                <c:pt idx="3">
                  <c:v>6.4998907173731304</c:v>
                </c:pt>
              </c:numCache>
            </c:numRef>
          </c:val>
          <c:extLst>
            <c:ext xmlns:c16="http://schemas.microsoft.com/office/drawing/2014/chart" uri="{C3380CC4-5D6E-409C-BE32-E72D297353CC}">
              <c16:uniqueId val="{00000008-D682-FE4A-8C64-E2F2783B4298}"/>
            </c:ext>
          </c:extLst>
        </c:ser>
        <c:dLbls>
          <c:showLegendKey val="0"/>
          <c:showVal val="0"/>
          <c:showCatName val="0"/>
          <c:showSerName val="0"/>
          <c:showPercent val="0"/>
          <c:showBubbleSize val="0"/>
        </c:dLbls>
        <c:gapWidth val="80"/>
        <c:overlap val="-27"/>
        <c:axId val="67795088"/>
        <c:axId val="67800800"/>
      </c:barChart>
      <c:catAx>
        <c:axId val="677950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7800800"/>
        <c:crosses val="autoZero"/>
        <c:auto val="1"/>
        <c:lblAlgn val="ctr"/>
        <c:lblOffset val="100"/>
        <c:noMultiLvlLbl val="0"/>
      </c:catAx>
      <c:valAx>
        <c:axId val="6780080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p>
            </c:rich>
          </c:tx>
          <c:layout>
            <c:manualLayout>
              <c:xMode val="edge"/>
              <c:yMode val="edge"/>
              <c:x val="1.54320987654321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6779508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6.3750664600000007E-2</c:v>
                </c:pt>
                <c:pt idx="1">
                  <c:v>2.4336080491188499E-2</c:v>
                </c:pt>
              </c:numCache>
            </c:numRef>
          </c:val>
          <c:extLst>
            <c:ext xmlns:c16="http://schemas.microsoft.com/office/drawing/2014/chart" uri="{C3380CC4-5D6E-409C-BE32-E72D297353CC}">
              <c16:uniqueId val="{00000000-5DF4-1A4A-A35C-9A3D3795F0E9}"/>
            </c:ext>
          </c:extLst>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0.93624933539999999</c:v>
                </c:pt>
                <c:pt idx="1">
                  <c:v>8.9919873647840196E-2</c:v>
                </c:pt>
              </c:numCache>
            </c:numRef>
          </c:val>
          <c:extLst>
            <c:ext xmlns:c16="http://schemas.microsoft.com/office/drawing/2014/chart" uri="{C3380CC4-5D6E-409C-BE32-E72D297353CC}">
              <c16:uniqueId val="{00000001-5DF4-1A4A-A35C-9A3D3795F0E9}"/>
            </c:ext>
          </c:extLst>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c:v>
                </c:pt>
                <c:pt idx="1">
                  <c:v>2.0218882855307301E-2</c:v>
                </c:pt>
              </c:numCache>
            </c:numRef>
          </c:val>
          <c:extLst>
            <c:ext xmlns:c16="http://schemas.microsoft.com/office/drawing/2014/chart" uri="{C3380CC4-5D6E-409C-BE32-E72D297353CC}">
              <c16:uniqueId val="{00000002-5DF4-1A4A-A35C-9A3D3795F0E9}"/>
            </c:ext>
          </c:extLst>
        </c:ser>
        <c:dLbls>
          <c:showLegendKey val="0"/>
          <c:showVal val="0"/>
          <c:showCatName val="0"/>
          <c:showSerName val="0"/>
          <c:showPercent val="0"/>
          <c:showBubbleSize val="0"/>
        </c:dLbls>
        <c:gapWidth val="80"/>
        <c:overlap val="100"/>
        <c:axId val="-1506018976"/>
        <c:axId val="-1506014208"/>
      </c:barChart>
      <c:catAx>
        <c:axId val="-15060189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506014208"/>
        <c:crosses val="autoZero"/>
        <c:auto val="1"/>
        <c:lblAlgn val="ctr"/>
        <c:lblOffset val="100"/>
        <c:noMultiLvlLbl val="0"/>
      </c:catAx>
      <c:valAx>
        <c:axId val="-150601420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506018976"/>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9.89094488188976E-2"/>
          <c:y val="0.157407518030899"/>
          <c:w val="0.89136832895887996"/>
          <c:h val="0.56280839895013102"/>
        </c:manualLayout>
      </c:layout>
      <c:barChart>
        <c:barDir val="col"/>
        <c:grouping val="clustered"/>
        <c:varyColors val="0"/>
        <c:ser>
          <c:idx val="0"/>
          <c:order val="0"/>
          <c:tx>
            <c:strRef>
              <c:f>Browser!$C$79</c:f>
              <c:strCache>
                <c:ptCount val="1"/>
                <c:pt idx="0">
                  <c:v>CPU-Only</c:v>
                </c:pt>
              </c:strCache>
            </c:strRef>
          </c:tx>
          <c:spPr>
            <a:pattFill prst="wdDnDiag">
              <a:fgClr>
                <a:schemeClr val="tx2">
                  <a:lumMod val="40000"/>
                  <a:lumOff val="60000"/>
                </a:schemeClr>
              </a:fgClr>
              <a:bgClr>
                <a:schemeClr val="tx1"/>
              </a:bgClr>
            </a:pattFill>
            <a:ln>
              <a:solidFill>
                <a:schemeClr val="tx1"/>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Browser!$C$80:$C$88</c:f>
              <c:numCache>
                <c:formatCode>General</c:formatCode>
                <c:ptCount val="9"/>
                <c:pt idx="0">
                  <c:v>1</c:v>
                </c:pt>
                <c:pt idx="1">
                  <c:v>1</c:v>
                </c:pt>
                <c:pt idx="2">
                  <c:v>1</c:v>
                </c:pt>
                <c:pt idx="3">
                  <c:v>1</c:v>
                </c:pt>
                <c:pt idx="4">
                  <c:v>1</c:v>
                </c:pt>
                <c:pt idx="5">
                  <c:v>1</c:v>
                </c:pt>
                <c:pt idx="6">
                  <c:v>1</c:v>
                </c:pt>
                <c:pt idx="7">
                  <c:v>1</c:v>
                </c:pt>
                <c:pt idx="8">
                  <c:v>1</c:v>
                </c:pt>
              </c:numCache>
            </c:numRef>
          </c:val>
          <c:extLst>
            <c:ext xmlns:c16="http://schemas.microsoft.com/office/drawing/2014/chart" uri="{C3380CC4-5D6E-409C-BE32-E72D297353CC}">
              <c16:uniqueId val="{00000000-ABE2-41F6-8046-EDE793FCF2A6}"/>
            </c:ext>
          </c:extLst>
        </c:ser>
        <c:ser>
          <c:idx val="1"/>
          <c:order val="1"/>
          <c:tx>
            <c:strRef>
              <c:f>Browser!$D$79</c:f>
              <c:strCache>
                <c:ptCount val="1"/>
                <c:pt idx="0">
                  <c:v>PIM-Core</c:v>
                </c:pt>
              </c:strCache>
            </c:strRef>
          </c:tx>
          <c:spPr>
            <a:solidFill>
              <a:srgbClr val="4A8861"/>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Browser!$D$80:$D$88</c:f>
              <c:numCache>
                <c:formatCode>General</c:formatCode>
                <c:ptCount val="9"/>
                <c:pt idx="0">
                  <c:v>0.41637715800000002</c:v>
                </c:pt>
                <c:pt idx="1">
                  <c:v>0.531000429</c:v>
                </c:pt>
                <c:pt idx="2">
                  <c:v>0.59396378400000005</c:v>
                </c:pt>
                <c:pt idx="3">
                  <c:v>0.40527101500000001</c:v>
                </c:pt>
                <c:pt idx="4">
                  <c:v>0.50870371400000003</c:v>
                </c:pt>
                <c:pt idx="5">
                  <c:v>0.50461625300000001</c:v>
                </c:pt>
                <c:pt idx="6">
                  <c:v>0.50061163066835501</c:v>
                </c:pt>
                <c:pt idx="7">
                  <c:v>0.49893281561268099</c:v>
                </c:pt>
                <c:pt idx="8">
                  <c:v>0.59594186319049902</c:v>
                </c:pt>
              </c:numCache>
            </c:numRef>
          </c:val>
          <c:extLst>
            <c:ext xmlns:c16="http://schemas.microsoft.com/office/drawing/2014/chart" uri="{C3380CC4-5D6E-409C-BE32-E72D297353CC}">
              <c16:uniqueId val="{00000001-ABE2-41F6-8046-EDE793FCF2A6}"/>
            </c:ext>
          </c:extLst>
        </c:ser>
        <c:ser>
          <c:idx val="2"/>
          <c:order val="2"/>
          <c:tx>
            <c:strRef>
              <c:f>Browser!$E$79</c:f>
              <c:strCache>
                <c:ptCount val="1"/>
                <c:pt idx="0">
                  <c:v>PIM-Acc</c:v>
                </c:pt>
              </c:strCache>
            </c:strRef>
          </c:tx>
          <c:spPr>
            <a:solidFill>
              <a:schemeClr val="accent1">
                <a:lumMod val="60000"/>
                <a:lumOff val="40000"/>
              </a:schemeClr>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Browser!$E$80:$E$88</c:f>
              <c:numCache>
                <c:formatCode>General</c:formatCode>
                <c:ptCount val="9"/>
                <c:pt idx="0">
                  <c:v>0.36127458499999998</c:v>
                </c:pt>
                <c:pt idx="1">
                  <c:v>0.42334838200000002</c:v>
                </c:pt>
                <c:pt idx="2">
                  <c:v>0.47293959899999999</c:v>
                </c:pt>
                <c:pt idx="3">
                  <c:v>0.29851487900000001</c:v>
                </c:pt>
                <c:pt idx="4">
                  <c:v>0.47245494599999999</c:v>
                </c:pt>
                <c:pt idx="5">
                  <c:v>0.42913338499999998</c:v>
                </c:pt>
                <c:pt idx="6">
                  <c:v>0.34481412367965097</c:v>
                </c:pt>
                <c:pt idx="7">
                  <c:v>0.26459175069815999</c:v>
                </c:pt>
                <c:pt idx="8">
                  <c:v>0.39249674136108298</c:v>
                </c:pt>
              </c:numCache>
            </c:numRef>
          </c:val>
          <c:extLst>
            <c:ext xmlns:c16="http://schemas.microsoft.com/office/drawing/2014/chart" uri="{C3380CC4-5D6E-409C-BE32-E72D297353CC}">
              <c16:uniqueId val="{00000002-ABE2-41F6-8046-EDE793FCF2A6}"/>
            </c:ext>
          </c:extLst>
        </c:ser>
        <c:dLbls>
          <c:showLegendKey val="0"/>
          <c:showVal val="0"/>
          <c:showCatName val="0"/>
          <c:showSerName val="0"/>
          <c:showPercent val="0"/>
          <c:showBubbleSize val="0"/>
        </c:dLbls>
        <c:gapWidth val="150"/>
        <c:axId val="-2072377240"/>
        <c:axId val="-2077900536"/>
      </c:barChart>
      <c:catAx>
        <c:axId val="-2072377240"/>
        <c:scaling>
          <c:orientation val="minMax"/>
        </c:scaling>
        <c:delete val="0"/>
        <c:axPos val="b"/>
        <c:numFmt formatCode="General" sourceLinked="1"/>
        <c:majorTickMark val="out"/>
        <c:minorTickMark val="none"/>
        <c:tickLblPos val="nextTo"/>
        <c:txPr>
          <a:bodyPr/>
          <a:lstStyle/>
          <a:p>
            <a:pPr>
              <a:defRPr lang="en-US" sz="1350" b="0"/>
            </a:pPr>
            <a:endParaRPr lang="en-US"/>
          </a:p>
        </c:txPr>
        <c:crossAx val="-2077900536"/>
        <c:crosses val="autoZero"/>
        <c:auto val="1"/>
        <c:lblAlgn val="ctr"/>
        <c:lblOffset val="100"/>
        <c:noMultiLvlLbl val="0"/>
      </c:catAx>
      <c:valAx>
        <c:axId val="-2077900536"/>
        <c:scaling>
          <c:orientation val="minMax"/>
          <c:max val="1"/>
        </c:scaling>
        <c:delete val="0"/>
        <c:axPos val="l"/>
        <c:majorGridlines>
          <c:spPr>
            <a:ln>
              <a:prstDash val="dash"/>
            </a:ln>
          </c:spPr>
        </c:majorGridlines>
        <c:title>
          <c:tx>
            <c:rich>
              <a:bodyPr rot="-5400000" vert="horz"/>
              <a:lstStyle/>
              <a:p>
                <a:pPr>
                  <a:defRPr sz="2000"/>
                </a:pPr>
                <a:r>
                  <a:rPr lang="en-US" sz="2000"/>
                  <a:t>Normalized Energy</a:t>
                </a:r>
              </a:p>
            </c:rich>
          </c:tx>
          <c:layout>
            <c:manualLayout>
              <c:xMode val="edge"/>
              <c:yMode val="edge"/>
              <c:x val="9.0979877515310597E-3"/>
              <c:y val="0.165996075412493"/>
            </c:manualLayout>
          </c:layout>
          <c:overlay val="0"/>
        </c:title>
        <c:numFmt formatCode="General" sourceLinked="1"/>
        <c:majorTickMark val="out"/>
        <c:minorTickMark val="none"/>
        <c:tickLblPos val="nextTo"/>
        <c:txPr>
          <a:bodyPr/>
          <a:lstStyle/>
          <a:p>
            <a:pPr>
              <a:defRPr sz="1600" b="0"/>
            </a:pPr>
            <a:endParaRPr lang="en-US"/>
          </a:p>
        </c:txPr>
        <c:crossAx val="-2072377240"/>
        <c:crosses val="autoZero"/>
        <c:crossBetween val="between"/>
        <c:majorUnit val="0.2"/>
      </c:valAx>
      <c:spPr>
        <a:ln w="19050" cmpd="sng">
          <a:solidFill>
            <a:schemeClr val="tx1"/>
          </a:solidFill>
        </a:ln>
      </c:spPr>
    </c:plotArea>
    <c:legend>
      <c:legendPos val="r"/>
      <c:layout>
        <c:manualLayout>
          <c:xMode val="edge"/>
          <c:yMode val="edge"/>
          <c:x val="0.18173490813648299"/>
          <c:y val="4.2457713619130904E-3"/>
          <c:w val="0.61249945319335097"/>
          <c:h val="0.15850029163021301"/>
        </c:manualLayout>
      </c:layout>
      <c:overlay val="0"/>
      <c:txPr>
        <a:bodyPr/>
        <a:lstStyle/>
        <a:p>
          <a:pPr>
            <a:defRPr sz="2400"/>
          </a:pPr>
          <a:endParaRPr lang="en-US"/>
        </a:p>
      </c:txPr>
    </c:legend>
    <c:plotVisOnly val="1"/>
    <c:dispBlanksAs val="gap"/>
    <c:showDLblsOverMax val="0"/>
  </c:chart>
  <c:spPr>
    <a:ln w="28575" cmpd="sng">
      <a:noFill/>
    </a:ln>
  </c:spPr>
  <c:txPr>
    <a:bodyPr/>
    <a:lstStyle/>
    <a:p>
      <a:pPr>
        <a:defRPr sz="1200" b="1"/>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9.2807438436081205E-2"/>
          <c:y val="0.15926448849066299"/>
          <c:w val="0.90268141876943397"/>
          <c:h val="0.576615983346909"/>
        </c:manualLayout>
      </c:layout>
      <c:barChart>
        <c:barDir val="col"/>
        <c:grouping val="clustered"/>
        <c:varyColors val="0"/>
        <c:ser>
          <c:idx val="14"/>
          <c:order val="0"/>
          <c:tx>
            <c:strRef>
              <c:f>Browser!$F$40</c:f>
              <c:strCache>
                <c:ptCount val="1"/>
                <c:pt idx="0">
                  <c:v>CPU-Only</c:v>
                </c:pt>
              </c:strCache>
            </c:strRef>
          </c:tx>
          <c:spPr>
            <a:pattFill prst="wdDnDiag">
              <a:fgClr>
                <a:schemeClr val="accent5">
                  <a:lumMod val="40000"/>
                  <a:lumOff val="60000"/>
                </a:schemeClr>
              </a:fgClr>
              <a:bgClr>
                <a:schemeClr val="tx1"/>
              </a:bgClr>
            </a:patt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Browser!$G$40:$N$40</c:f>
              <c:numCache>
                <c:formatCode>General</c:formatCode>
                <c:ptCount val="8"/>
                <c:pt idx="0">
                  <c:v>1</c:v>
                </c:pt>
                <c:pt idx="1">
                  <c:v>1</c:v>
                </c:pt>
                <c:pt idx="2">
                  <c:v>1</c:v>
                </c:pt>
                <c:pt idx="3">
                  <c:v>1</c:v>
                </c:pt>
                <c:pt idx="4">
                  <c:v>1</c:v>
                </c:pt>
                <c:pt idx="5">
                  <c:v>1</c:v>
                </c:pt>
                <c:pt idx="6">
                  <c:v>1</c:v>
                </c:pt>
                <c:pt idx="7">
                  <c:v>1</c:v>
                </c:pt>
              </c:numCache>
            </c:numRef>
          </c:val>
          <c:extLst>
            <c:ext xmlns:c16="http://schemas.microsoft.com/office/drawing/2014/chart" uri="{C3380CC4-5D6E-409C-BE32-E72D297353CC}">
              <c16:uniqueId val="{00000000-8B57-4CCF-8AA2-1F832DB160CC}"/>
            </c:ext>
          </c:extLst>
        </c:ser>
        <c:ser>
          <c:idx val="0"/>
          <c:order val="1"/>
          <c:tx>
            <c:strRef>
              <c:f>Browser!$F$41</c:f>
              <c:strCache>
                <c:ptCount val="1"/>
                <c:pt idx="0">
                  <c:v>PIM-Core</c:v>
                </c:pt>
              </c:strCache>
            </c:strRef>
          </c:tx>
          <c:spPr>
            <a:solidFill>
              <a:srgbClr val="4A8861"/>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Browser!$G$41:$N$41</c:f>
              <c:numCache>
                <c:formatCode>General</c:formatCode>
                <c:ptCount val="8"/>
                <c:pt idx="0">
                  <c:v>0.43478260899999999</c:v>
                </c:pt>
                <c:pt idx="1">
                  <c:v>0.64516129</c:v>
                </c:pt>
                <c:pt idx="2">
                  <c:v>0.76335877900000004</c:v>
                </c:pt>
                <c:pt idx="3">
                  <c:v>0.76923076899999998</c:v>
                </c:pt>
                <c:pt idx="4">
                  <c:v>0.72463768115941996</c:v>
                </c:pt>
                <c:pt idx="5">
                  <c:v>0.8</c:v>
                </c:pt>
                <c:pt idx="6">
                  <c:v>0.84745762711864403</c:v>
                </c:pt>
                <c:pt idx="7">
                  <c:v>0.63694267515923597</c:v>
                </c:pt>
              </c:numCache>
            </c:numRef>
          </c:val>
          <c:extLst>
            <c:ext xmlns:c16="http://schemas.microsoft.com/office/drawing/2014/chart" uri="{C3380CC4-5D6E-409C-BE32-E72D297353CC}">
              <c16:uniqueId val="{00000001-8B57-4CCF-8AA2-1F832DB160CC}"/>
            </c:ext>
          </c:extLst>
        </c:ser>
        <c:ser>
          <c:idx val="1"/>
          <c:order val="2"/>
          <c:tx>
            <c:strRef>
              <c:f>Browser!$F$42</c:f>
              <c:strCache>
                <c:ptCount val="1"/>
                <c:pt idx="0">
                  <c:v>PIM-Acc</c:v>
                </c:pt>
              </c:strCache>
            </c:strRef>
          </c:tx>
          <c:spPr>
            <a:solidFill>
              <a:srgbClr val="FDC600">
                <a:lumMod val="60000"/>
                <a:lumOff val="40000"/>
              </a:srgbClr>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Browser!$G$42:$N$42</c:f>
              <c:numCache>
                <c:formatCode>General</c:formatCode>
                <c:ptCount val="8"/>
                <c:pt idx="0">
                  <c:v>0.4</c:v>
                </c:pt>
                <c:pt idx="1">
                  <c:v>0.57803468199999997</c:v>
                </c:pt>
                <c:pt idx="2">
                  <c:v>0.47619047599999997</c:v>
                </c:pt>
                <c:pt idx="3">
                  <c:v>0.5</c:v>
                </c:pt>
                <c:pt idx="4">
                  <c:v>0.581395348837209</c:v>
                </c:pt>
                <c:pt idx="5">
                  <c:v>0.70422535211267601</c:v>
                </c:pt>
                <c:pt idx="6">
                  <c:v>0.476190476190476</c:v>
                </c:pt>
                <c:pt idx="7">
                  <c:v>0.50505050505050497</c:v>
                </c:pt>
              </c:numCache>
            </c:numRef>
          </c:val>
          <c:extLst>
            <c:ext xmlns:c16="http://schemas.microsoft.com/office/drawing/2014/chart" uri="{C3380CC4-5D6E-409C-BE32-E72D297353CC}">
              <c16:uniqueId val="{00000002-8B57-4CCF-8AA2-1F832DB160CC}"/>
            </c:ext>
          </c:extLst>
        </c:ser>
        <c:dLbls>
          <c:showLegendKey val="0"/>
          <c:showVal val="0"/>
          <c:showCatName val="0"/>
          <c:showSerName val="0"/>
          <c:showPercent val="0"/>
          <c:showBubbleSize val="0"/>
        </c:dLbls>
        <c:gapWidth val="75"/>
        <c:overlap val="-25"/>
        <c:axId val="-2070333720"/>
        <c:axId val="-2070330520"/>
      </c:barChart>
      <c:catAx>
        <c:axId val="-2070333720"/>
        <c:scaling>
          <c:orientation val="minMax"/>
        </c:scaling>
        <c:delete val="0"/>
        <c:axPos val="b"/>
        <c:numFmt formatCode="General" sourceLinked="0"/>
        <c:majorTickMark val="out"/>
        <c:minorTickMark val="none"/>
        <c:tickLblPos val="nextTo"/>
        <c:spPr>
          <a:ln w="3175">
            <a:solidFill>
              <a:srgbClr val="000000"/>
            </a:solidFill>
            <a:prstDash val="solid"/>
          </a:ln>
        </c:spPr>
        <c:txPr>
          <a:bodyPr rot="0" vert="horz"/>
          <a:lstStyle/>
          <a:p>
            <a:pPr>
              <a:defRPr sz="1500" b="0" spc="0" baseline="0"/>
            </a:pPr>
            <a:endParaRPr lang="en-US"/>
          </a:p>
        </c:txPr>
        <c:crossAx val="-2070330520"/>
        <c:crosses val="autoZero"/>
        <c:auto val="1"/>
        <c:lblAlgn val="ctr"/>
        <c:lblOffset val="100"/>
        <c:noMultiLvlLbl val="0"/>
      </c:catAx>
      <c:valAx>
        <c:axId val="-2070330520"/>
        <c:scaling>
          <c:orientation val="minMax"/>
          <c:max val="1"/>
        </c:scaling>
        <c:delete val="0"/>
        <c:axPos val="l"/>
        <c:majorGridlines>
          <c:spPr>
            <a:ln w="3175">
              <a:solidFill>
                <a:srgbClr val="C0C0C0"/>
              </a:solidFill>
              <a:prstDash val="lgDash"/>
            </a:ln>
          </c:spPr>
        </c:majorGridlines>
        <c:title>
          <c:tx>
            <c:rich>
              <a:bodyPr rot="-5400000" vert="horz"/>
              <a:lstStyle/>
              <a:p>
                <a:pPr>
                  <a:defRPr sz="2000"/>
                </a:pPr>
                <a:r>
                  <a:rPr lang="en-US" sz="2000" dirty="0"/>
                  <a:t>Normalized Runtime</a:t>
                </a:r>
              </a:p>
            </c:rich>
          </c:tx>
          <c:layout>
            <c:manualLayout>
              <c:xMode val="edge"/>
              <c:yMode val="edge"/>
              <c:x val="2.8248777946751698E-3"/>
              <c:y val="0.20151246719160101"/>
            </c:manualLayout>
          </c:layout>
          <c:overlay val="0"/>
          <c:spPr>
            <a:noFill/>
            <a:ln w="25400">
              <a:noFill/>
            </a:ln>
          </c:spPr>
        </c:title>
        <c:numFmt formatCode="#,##0.0" sourceLinked="0"/>
        <c:majorTickMark val="out"/>
        <c:minorTickMark val="none"/>
        <c:tickLblPos val="nextTo"/>
        <c:spPr>
          <a:ln w="3175">
            <a:solidFill>
              <a:srgbClr val="000000"/>
            </a:solidFill>
            <a:prstDash val="solid"/>
          </a:ln>
        </c:spPr>
        <c:txPr>
          <a:bodyPr/>
          <a:lstStyle/>
          <a:p>
            <a:pPr>
              <a:defRPr sz="1600" b="0">
                <a:latin typeface="+mn-lt"/>
              </a:defRPr>
            </a:pPr>
            <a:endParaRPr lang="en-US"/>
          </a:p>
        </c:txPr>
        <c:crossAx val="-2070333720"/>
        <c:crosses val="autoZero"/>
        <c:crossBetween val="between"/>
        <c:majorUnit val="0.2"/>
      </c:valAx>
      <c:spPr>
        <a:solidFill>
          <a:srgbClr val="FFFFFF"/>
        </a:solidFill>
        <a:ln w="12700">
          <a:solidFill>
            <a:srgbClr val="000000"/>
          </a:solidFill>
          <a:prstDash val="solid"/>
        </a:ln>
      </c:spPr>
    </c:plotArea>
    <c:legend>
      <c:legendPos val="r"/>
      <c:legendEntry>
        <c:idx val="2"/>
        <c:txPr>
          <a:bodyPr/>
          <a:lstStyle/>
          <a:p>
            <a:pPr>
              <a:defRPr sz="2400" b="1" i="0" u="none" strike="noStrike" baseline="0">
                <a:solidFill>
                  <a:srgbClr val="000000"/>
                </a:solidFill>
                <a:latin typeface="+mn-lt"/>
                <a:ea typeface="Calibri"/>
                <a:cs typeface="Calibri"/>
              </a:defRPr>
            </a:pPr>
            <a:endParaRPr lang="en-US"/>
          </a:p>
        </c:txPr>
      </c:legendEntry>
      <c:layout>
        <c:manualLayout>
          <c:xMode val="edge"/>
          <c:yMode val="edge"/>
          <c:x val="0.30491803278688501"/>
          <c:y val="1.51515151515151E-2"/>
          <c:w val="0.50163934426229495"/>
          <c:h val="0.11111111111111099"/>
        </c:manualLayout>
      </c:layout>
      <c:overlay val="0"/>
      <c:spPr>
        <a:noFill/>
        <a:ln w="25400">
          <a:noFill/>
        </a:ln>
      </c:spPr>
      <c:txPr>
        <a:bodyPr/>
        <a:lstStyle/>
        <a:p>
          <a:pPr>
            <a:defRPr sz="2400" b="1" i="0" u="none" strike="noStrike" baseline="0">
              <a:solidFill>
                <a:srgbClr val="000000"/>
              </a:solidFill>
              <a:latin typeface="+mn-lt"/>
              <a:ea typeface="Calibri"/>
              <a:cs typeface="Calibri"/>
            </a:defRPr>
          </a:pPr>
          <a:endParaRPr lang="en-US"/>
        </a:p>
      </c:txPr>
    </c:legend>
    <c:plotVisOnly val="1"/>
    <c:dispBlanksAs val="gap"/>
    <c:showDLblsOverMax val="0"/>
  </c:chart>
  <c:spPr>
    <a:noFill/>
    <a:ln w="6350">
      <a:noFill/>
    </a:ln>
  </c:spPr>
  <c:txPr>
    <a:bodyPr/>
    <a:lstStyle/>
    <a:p>
      <a:pPr>
        <a:defRPr sz="1200" b="1">
          <a:solidFill>
            <a:srgbClr val="000000"/>
          </a:solidFill>
        </a:defRPr>
      </a:pPr>
      <a:endParaRPr lang="en-US"/>
    </a:p>
  </c:txPr>
  <c:externalData r:id="rId2">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solidFill>
                <a:schemeClr val="accent1">
                  <a:lumMod val="50000"/>
                </a:schemeClr>
              </a:solidFill>
            </a:ln>
            <a:effectLst/>
          </c:spPr>
          <c:invertIfNegative val="0"/>
          <c:dPt>
            <c:idx val="0"/>
            <c:invertIfNegative val="0"/>
            <c:bubble3D val="0"/>
            <c:spPr>
              <a:solidFill>
                <a:schemeClr val="accent2"/>
              </a:solidFill>
              <a:ln>
                <a:solidFill>
                  <a:schemeClr val="accent2">
                    <a:lumMod val="50000"/>
                  </a:schemeClr>
                </a:solidFill>
              </a:ln>
              <a:effectLst/>
            </c:spPr>
            <c:extLst>
              <c:ext xmlns:c16="http://schemas.microsoft.com/office/drawing/2014/chart" uri="{C3380CC4-5D6E-409C-BE32-E72D297353CC}">
                <c16:uniqueId val="{00000001-7309-8845-89BD-D69FD639FE01}"/>
              </c:ext>
            </c:extLst>
          </c:dPt>
          <c:dPt>
            <c:idx val="1"/>
            <c:invertIfNegative val="0"/>
            <c:bubble3D val="0"/>
            <c:spPr>
              <a:solidFill>
                <a:schemeClr val="accent2"/>
              </a:solidFill>
              <a:ln>
                <a:solidFill>
                  <a:schemeClr val="accent2">
                    <a:lumMod val="50000"/>
                  </a:schemeClr>
                </a:solidFill>
              </a:ln>
              <a:effectLst/>
            </c:spPr>
            <c:extLst>
              <c:ext xmlns:c16="http://schemas.microsoft.com/office/drawing/2014/chart" uri="{C3380CC4-5D6E-409C-BE32-E72D297353CC}">
                <c16:uniqueId val="{00000003-7309-8845-89BD-D69FD639FE01}"/>
              </c:ext>
            </c:extLst>
          </c:dPt>
          <c:dPt>
            <c:idx val="2"/>
            <c:invertIfNegative val="0"/>
            <c:bubble3D val="0"/>
            <c:spPr>
              <a:solidFill>
                <a:schemeClr val="accent2"/>
              </a:solidFill>
              <a:ln>
                <a:solidFill>
                  <a:schemeClr val="accent2">
                    <a:lumMod val="50000"/>
                  </a:schemeClr>
                </a:solidFill>
              </a:ln>
              <a:effectLst/>
            </c:spPr>
            <c:extLst>
              <c:ext xmlns:c16="http://schemas.microsoft.com/office/drawing/2014/chart" uri="{C3380CC4-5D6E-409C-BE32-E72D297353CC}">
                <c16:uniqueId val="{00000005-7309-8845-89BD-D69FD639FE01}"/>
              </c:ext>
            </c:extLst>
          </c:dPt>
          <c:dPt>
            <c:idx val="3"/>
            <c:invertIfNegative val="0"/>
            <c:bubble3D val="0"/>
            <c:spPr>
              <a:solidFill>
                <a:schemeClr val="accent2"/>
              </a:solidFill>
              <a:ln>
                <a:solidFill>
                  <a:schemeClr val="accent2">
                    <a:lumMod val="50000"/>
                  </a:schemeClr>
                </a:solidFill>
              </a:ln>
              <a:effectLst/>
            </c:spPr>
            <c:extLst>
              <c:ext xmlns:c16="http://schemas.microsoft.com/office/drawing/2014/chart" uri="{C3380CC4-5D6E-409C-BE32-E72D297353CC}">
                <c16:uniqueId val="{00000007-7309-8845-89BD-D69FD639FE01}"/>
              </c:ext>
            </c:extLst>
          </c:dPt>
          <c:dPt>
            <c:idx val="4"/>
            <c:invertIfNegative val="0"/>
            <c:bubble3D val="0"/>
            <c:extLst>
              <c:ext xmlns:c16="http://schemas.microsoft.com/office/drawing/2014/chart" uri="{C3380CC4-5D6E-409C-BE32-E72D297353CC}">
                <c16:uniqueId val="{00000008-7309-8845-89BD-D69FD639FE01}"/>
              </c:ext>
            </c:extLst>
          </c:dPt>
          <c:cat>
            <c:strRef>
              <c:f>Sheet1!$A$2:$A$10</c:f>
              <c:strCache>
                <c:ptCount val="9"/>
                <c:pt idx="0">
                  <c:v>p2p-Gnu
tella31</c:v>
                </c:pt>
                <c:pt idx="1">
                  <c:v>soc-Slash
dot0811</c:v>
                </c:pt>
                <c:pt idx="2">
                  <c:v>web-
Stanford</c:v>
                </c:pt>
                <c:pt idx="3">
                  <c:v>amazon-
2008</c:v>
                </c:pt>
                <c:pt idx="4">
                  <c:v>frwiki-
2013</c:v>
                </c:pt>
                <c:pt idx="5">
                  <c:v>wiki-
Talk</c:v>
                </c:pt>
                <c:pt idx="6">
                  <c:v>cit-
Patents</c:v>
                </c:pt>
                <c:pt idx="7">
                  <c:v>soc-Live
Journal1</c:v>
                </c:pt>
                <c:pt idx="8">
                  <c:v>ljournal-
2008</c:v>
                </c:pt>
              </c:strCache>
            </c:strRef>
          </c:cat>
          <c:val>
            <c:numRef>
              <c:f>Sheet1!$B$2:$B$10</c:f>
              <c:numCache>
                <c:formatCode>General</c:formatCode>
                <c:ptCount val="9"/>
                <c:pt idx="0">
                  <c:v>-0.1982845838</c:v>
                </c:pt>
                <c:pt idx="1">
                  <c:v>-7.2364274719999996E-2</c:v>
                </c:pt>
                <c:pt idx="2">
                  <c:v>-0.1101407016</c:v>
                </c:pt>
                <c:pt idx="3">
                  <c:v>-7.3163763799999997E-3</c:v>
                </c:pt>
                <c:pt idx="4">
                  <c:v>1.5520589669999999E-2</c:v>
                </c:pt>
                <c:pt idx="5">
                  <c:v>0.3055429838</c:v>
                </c:pt>
                <c:pt idx="6">
                  <c:v>0.53666875680000004</c:v>
                </c:pt>
                <c:pt idx="7">
                  <c:v>0.5041586173</c:v>
                </c:pt>
                <c:pt idx="8">
                  <c:v>0.18676250890000001</c:v>
                </c:pt>
              </c:numCache>
            </c:numRef>
          </c:val>
          <c:extLst>
            <c:ext xmlns:c16="http://schemas.microsoft.com/office/drawing/2014/chart" uri="{C3380CC4-5D6E-409C-BE32-E72D297353CC}">
              <c16:uniqueId val="{00000009-7309-8845-89BD-D69FD639FE01}"/>
            </c:ext>
          </c:extLst>
        </c:ser>
        <c:dLbls>
          <c:showLegendKey val="0"/>
          <c:showVal val="0"/>
          <c:showCatName val="0"/>
          <c:showSerName val="0"/>
          <c:showPercent val="0"/>
          <c:showBubbleSize val="0"/>
        </c:dLbls>
        <c:gapWidth val="80"/>
        <c:overlap val="-27"/>
        <c:axId val="-1627691328"/>
        <c:axId val="-1627686704"/>
      </c:barChart>
      <c:catAx>
        <c:axId val="-1627691328"/>
        <c:scaling>
          <c:orientation val="minMax"/>
        </c:scaling>
        <c:delete val="0"/>
        <c:axPos val="b"/>
        <c:numFmt formatCode="General" sourceLinked="1"/>
        <c:majorTickMark val="none"/>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2000" b="0" i="0" u="none" strike="noStrike" kern="1200" baseline="0">
                <a:solidFill>
                  <a:schemeClr val="tx1"/>
                </a:solidFill>
                <a:latin typeface="+mn-lt"/>
                <a:ea typeface="+mn-ea"/>
                <a:cs typeface="+mn-cs"/>
              </a:defRPr>
            </a:pPr>
            <a:endParaRPr lang="en-US"/>
          </a:p>
        </c:txPr>
        <c:crossAx val="-1627686704"/>
        <c:crosses val="autoZero"/>
        <c:auto val="1"/>
        <c:lblAlgn val="ctr"/>
        <c:lblOffset val="100"/>
        <c:noMultiLvlLbl val="0"/>
      </c:catAx>
      <c:valAx>
        <c:axId val="-1627686704"/>
        <c:scaling>
          <c:orientation val="minMax"/>
          <c:max val="0.6"/>
          <c:min val="-0.2"/>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t>Speedup</a:t>
                </a:r>
                <a:endParaRPr lang="ko-KR"/>
              </a:p>
            </c:rich>
          </c:tx>
          <c:layout>
            <c:manualLayout>
              <c:xMode val="edge"/>
              <c:yMode val="edge"/>
              <c:x val="0"/>
              <c:y val="0.33903476887886702"/>
            </c:manualLayout>
          </c:layout>
          <c:overlay val="0"/>
          <c:spPr>
            <a:noFill/>
            <a:ln>
              <a:noFill/>
            </a:ln>
            <a:effectLst/>
          </c:spPr>
        </c:title>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62769132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PIM-Only</c:v>
                </c:pt>
              </c:strCache>
            </c:strRef>
          </c:tx>
          <c:spPr>
            <a:solidFill>
              <a:schemeClr val="accent1">
                <a:shade val="76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Sheet1!$B$2:$B$12</c:f>
              <c:numCache>
                <c:formatCode>General</c:formatCode>
                <c:ptCount val="11"/>
                <c:pt idx="0">
                  <c:v>0.53917908820107796</c:v>
                </c:pt>
                <c:pt idx="1">
                  <c:v>0.31004082135740701</c:v>
                </c:pt>
                <c:pt idx="2">
                  <c:v>0.50415861825445196</c:v>
                </c:pt>
                <c:pt idx="3">
                  <c:v>0.45844593545984702</c:v>
                </c:pt>
                <c:pt idx="4">
                  <c:v>0.47598068849566499</c:v>
                </c:pt>
                <c:pt idx="5">
                  <c:v>0.66307418757390502</c:v>
                </c:pt>
                <c:pt idx="6">
                  <c:v>0.63139736591355899</c:v>
                </c:pt>
                <c:pt idx="7">
                  <c:v>0.44904368526636101</c:v>
                </c:pt>
                <c:pt idx="8">
                  <c:v>0.153583126709744</c:v>
                </c:pt>
                <c:pt idx="9">
                  <c:v>0.33670586072204101</c:v>
                </c:pt>
                <c:pt idx="10">
                  <c:v>0.44460004260239</c:v>
                </c:pt>
              </c:numCache>
            </c:numRef>
          </c:val>
          <c:extLst>
            <c:ext xmlns:c16="http://schemas.microsoft.com/office/drawing/2014/chart" uri="{C3380CC4-5D6E-409C-BE32-E72D297353CC}">
              <c16:uniqueId val="{00000000-B79E-114D-83A7-928786B014BB}"/>
            </c:ext>
          </c:extLst>
        </c:ser>
        <c:ser>
          <c:idx val="1"/>
          <c:order val="1"/>
          <c:tx>
            <c:strRef>
              <c:f>Sheet1!$C$1</c:f>
              <c:strCache>
                <c:ptCount val="1"/>
                <c:pt idx="0">
                  <c:v>Locality-Aware</c:v>
                </c:pt>
              </c:strCache>
            </c:strRef>
          </c:tx>
          <c:spPr>
            <a:solidFill>
              <a:schemeClr val="accent1">
                <a:tint val="77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Sheet1!$C$2:$C$12</c:f>
              <c:numCache>
                <c:formatCode>General</c:formatCode>
                <c:ptCount val="11"/>
                <c:pt idx="0">
                  <c:v>0.60066932108489701</c:v>
                </c:pt>
                <c:pt idx="1">
                  <c:v>0.34622071824782302</c:v>
                </c:pt>
                <c:pt idx="2">
                  <c:v>0.55933937160596903</c:v>
                </c:pt>
                <c:pt idx="3">
                  <c:v>0.51064456465275498</c:v>
                </c:pt>
                <c:pt idx="4">
                  <c:v>0.52860223666237705</c:v>
                </c:pt>
                <c:pt idx="5">
                  <c:v>0.65697884906802595</c:v>
                </c:pt>
                <c:pt idx="6">
                  <c:v>0.60315728560368498</c:v>
                </c:pt>
                <c:pt idx="7">
                  <c:v>0.44327113552480102</c:v>
                </c:pt>
                <c:pt idx="8">
                  <c:v>0.21490376143572701</c:v>
                </c:pt>
                <c:pt idx="9">
                  <c:v>0.34380068799325197</c:v>
                </c:pt>
                <c:pt idx="10">
                  <c:v>0.47446106066649102</c:v>
                </c:pt>
              </c:numCache>
            </c:numRef>
          </c:val>
          <c:extLst>
            <c:ext xmlns:c16="http://schemas.microsoft.com/office/drawing/2014/chart" uri="{C3380CC4-5D6E-409C-BE32-E72D297353CC}">
              <c16:uniqueId val="{00000001-B79E-114D-83A7-928786B014BB}"/>
            </c:ext>
          </c:extLst>
        </c:ser>
        <c:dLbls>
          <c:showLegendKey val="0"/>
          <c:showVal val="0"/>
          <c:showCatName val="0"/>
          <c:showSerName val="0"/>
          <c:showPercent val="0"/>
          <c:showBubbleSize val="0"/>
        </c:dLbls>
        <c:gapWidth val="80"/>
        <c:axId val="-2098153664"/>
        <c:axId val="-2075681728"/>
      </c:barChart>
      <c:catAx>
        <c:axId val="-2098153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5681728"/>
        <c:crosses val="autoZero"/>
        <c:auto val="1"/>
        <c:lblAlgn val="ctr"/>
        <c:lblOffset val="100"/>
        <c:noMultiLvlLbl val="0"/>
      </c:catAx>
      <c:valAx>
        <c:axId val="-2075681728"/>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9815366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PIM-Only</c:v>
                </c:pt>
              </c:strCache>
            </c:strRef>
          </c:tx>
          <c:spPr>
            <a:solidFill>
              <a:schemeClr val="accent1">
                <a:shade val="76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Sheet1!$B$2:$B$12</c:f>
              <c:numCache>
                <c:formatCode>General</c:formatCode>
                <c:ptCount val="11"/>
                <c:pt idx="0">
                  <c:v>0.53917908820107796</c:v>
                </c:pt>
                <c:pt idx="1">
                  <c:v>0.31004082135740701</c:v>
                </c:pt>
                <c:pt idx="2">
                  <c:v>0.50415861825445196</c:v>
                </c:pt>
                <c:pt idx="3">
                  <c:v>0.45844593545984702</c:v>
                </c:pt>
                <c:pt idx="4">
                  <c:v>0.47598068849566499</c:v>
                </c:pt>
                <c:pt idx="5">
                  <c:v>0.66307418757390502</c:v>
                </c:pt>
                <c:pt idx="6">
                  <c:v>0.63139736591355899</c:v>
                </c:pt>
                <c:pt idx="7">
                  <c:v>0.44904368526636101</c:v>
                </c:pt>
                <c:pt idx="8">
                  <c:v>0.153583126709744</c:v>
                </c:pt>
                <c:pt idx="9">
                  <c:v>0.33670586072204101</c:v>
                </c:pt>
                <c:pt idx="10">
                  <c:v>0.44460004260239</c:v>
                </c:pt>
              </c:numCache>
            </c:numRef>
          </c:val>
          <c:extLst>
            <c:ext xmlns:c16="http://schemas.microsoft.com/office/drawing/2014/chart" uri="{C3380CC4-5D6E-409C-BE32-E72D297353CC}">
              <c16:uniqueId val="{00000000-4A95-C942-A9F7-61B3B2FA5C41}"/>
            </c:ext>
          </c:extLst>
        </c:ser>
        <c:ser>
          <c:idx val="1"/>
          <c:order val="1"/>
          <c:tx>
            <c:strRef>
              <c:f>Sheet1!$C$1</c:f>
              <c:strCache>
                <c:ptCount val="1"/>
                <c:pt idx="0">
                  <c:v>Locality-Aware</c:v>
                </c:pt>
              </c:strCache>
            </c:strRef>
          </c:tx>
          <c:spPr>
            <a:solidFill>
              <a:schemeClr val="accent1">
                <a:tint val="77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Sheet1!$C$2:$C$12</c:f>
              <c:numCache>
                <c:formatCode>General</c:formatCode>
                <c:ptCount val="11"/>
                <c:pt idx="0">
                  <c:v>0.60066932108489701</c:v>
                </c:pt>
                <c:pt idx="1">
                  <c:v>0.34622071824782302</c:v>
                </c:pt>
                <c:pt idx="2">
                  <c:v>0.55933937160596903</c:v>
                </c:pt>
                <c:pt idx="3">
                  <c:v>0.51064456465275498</c:v>
                </c:pt>
                <c:pt idx="4">
                  <c:v>0.52860223666237705</c:v>
                </c:pt>
                <c:pt idx="5">
                  <c:v>0.65697884906802595</c:v>
                </c:pt>
                <c:pt idx="6">
                  <c:v>0.60315728560368498</c:v>
                </c:pt>
                <c:pt idx="7">
                  <c:v>0.44327113552480102</c:v>
                </c:pt>
                <c:pt idx="8">
                  <c:v>0.21490376143572701</c:v>
                </c:pt>
                <c:pt idx="9">
                  <c:v>0.34380068799325197</c:v>
                </c:pt>
                <c:pt idx="10">
                  <c:v>0.47446106066649102</c:v>
                </c:pt>
              </c:numCache>
            </c:numRef>
          </c:val>
          <c:extLst>
            <c:ext xmlns:c16="http://schemas.microsoft.com/office/drawing/2014/chart" uri="{C3380CC4-5D6E-409C-BE32-E72D297353CC}">
              <c16:uniqueId val="{00000001-4A95-C942-A9F7-61B3B2FA5C41}"/>
            </c:ext>
          </c:extLst>
        </c:ser>
        <c:dLbls>
          <c:showLegendKey val="0"/>
          <c:showVal val="0"/>
          <c:showCatName val="0"/>
          <c:showSerName val="0"/>
          <c:showPercent val="0"/>
          <c:showBubbleSize val="0"/>
        </c:dLbls>
        <c:gapWidth val="80"/>
        <c:axId val="-2075013696"/>
        <c:axId val="-2077493360"/>
      </c:barChart>
      <c:catAx>
        <c:axId val="-20750136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7493360"/>
        <c:crosses val="autoZero"/>
        <c:auto val="1"/>
        <c:lblAlgn val="ctr"/>
        <c:lblOffset val="100"/>
        <c:noMultiLvlLbl val="0"/>
      </c:catAx>
      <c:valAx>
        <c:axId val="-2077493360"/>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501369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sz="2400" b="1" dirty="0"/>
              <a:t>Normalized Amount of Off-chip Transfer</a:t>
            </a:r>
            <a:endParaRPr lang="ko-KR" altLang="en-US" sz="2400" b="1" dirty="0"/>
          </a:p>
        </c:rich>
      </c:tx>
      <c:overlay val="0"/>
      <c:spPr>
        <a:noFill/>
        <a:ln>
          <a:noFill/>
        </a:ln>
        <a:effectLst/>
      </c:spPr>
    </c:title>
    <c:autoTitleDeleted val="0"/>
    <c:plotArea>
      <c:layout/>
      <c:barChart>
        <c:barDir val="col"/>
        <c:grouping val="clustered"/>
        <c:varyColors val="0"/>
        <c:ser>
          <c:idx val="0"/>
          <c:order val="0"/>
          <c:tx>
            <c:strRef>
              <c:f>Sheet1!$B$1</c:f>
              <c:strCache>
                <c:ptCount val="1"/>
                <c:pt idx="0">
                  <c:v>Host-Only</c:v>
                </c:pt>
              </c:strCache>
            </c:strRef>
          </c:tx>
          <c:spPr>
            <a:solidFill>
              <a:schemeClr val="accent1">
                <a:shade val="65000"/>
              </a:schemeClr>
            </a:solidFill>
            <a:ln>
              <a:solidFill>
                <a:schemeClr val="accent1">
                  <a:lumMod val="50000"/>
                </a:schemeClr>
              </a:solidFill>
            </a:ln>
            <a:effectLst/>
          </c:spPr>
          <c:invertIfNegative val="0"/>
          <c:cat>
            <c:strRef>
              <c:f>Sheet1!$A$2:$A$11</c:f>
              <c:strCache>
                <c:ptCount val="10"/>
                <c:pt idx="0">
                  <c:v>ATF</c:v>
                </c:pt>
                <c:pt idx="1">
                  <c:v>BFS</c:v>
                </c:pt>
                <c:pt idx="2">
                  <c:v>PR</c:v>
                </c:pt>
                <c:pt idx="3">
                  <c:v>SP</c:v>
                </c:pt>
                <c:pt idx="4">
                  <c:v>WCC</c:v>
                </c:pt>
                <c:pt idx="5">
                  <c:v>HJ</c:v>
                </c:pt>
                <c:pt idx="6">
                  <c:v>HG</c:v>
                </c:pt>
                <c:pt idx="7">
                  <c:v>RP</c:v>
                </c:pt>
                <c:pt idx="8">
                  <c:v>SC</c:v>
                </c:pt>
                <c:pt idx="9">
                  <c:v>SVM</c:v>
                </c:pt>
              </c:strCache>
            </c:strRef>
          </c:cat>
          <c:val>
            <c:numRef>
              <c:f>Sheet1!$B$2:$B$11</c:f>
              <c:numCache>
                <c:formatCode>General</c:formatCode>
                <c:ptCount val="10"/>
                <c:pt idx="0">
                  <c:v>1</c:v>
                </c:pt>
                <c:pt idx="1">
                  <c:v>1</c:v>
                </c:pt>
                <c:pt idx="2">
                  <c:v>1</c:v>
                </c:pt>
                <c:pt idx="3">
                  <c:v>1</c:v>
                </c:pt>
                <c:pt idx="4">
                  <c:v>1</c:v>
                </c:pt>
                <c:pt idx="5">
                  <c:v>1</c:v>
                </c:pt>
                <c:pt idx="6">
                  <c:v>1</c:v>
                </c:pt>
                <c:pt idx="7">
                  <c:v>1</c:v>
                </c:pt>
                <c:pt idx="8">
                  <c:v>1</c:v>
                </c:pt>
                <c:pt idx="9">
                  <c:v>1</c:v>
                </c:pt>
              </c:numCache>
            </c:numRef>
          </c:val>
          <c:extLst>
            <c:ext xmlns:c16="http://schemas.microsoft.com/office/drawing/2014/chart" uri="{C3380CC4-5D6E-409C-BE32-E72D297353CC}">
              <c16:uniqueId val="{00000000-C58B-C94C-83F1-368159BB38EC}"/>
            </c:ext>
          </c:extLst>
        </c:ser>
        <c:ser>
          <c:idx val="1"/>
          <c:order val="1"/>
          <c:tx>
            <c:strRef>
              <c:f>Sheet1!$C$1</c:f>
              <c:strCache>
                <c:ptCount val="1"/>
                <c:pt idx="0">
                  <c:v>PIM-Only</c:v>
                </c:pt>
              </c:strCache>
            </c:strRef>
          </c:tx>
          <c:spPr>
            <a:solidFill>
              <a:schemeClr val="accent1"/>
            </a:solidFill>
            <a:ln>
              <a:solidFill>
                <a:schemeClr val="accent1">
                  <a:lumMod val="50000"/>
                </a:schemeClr>
              </a:solidFill>
            </a:ln>
            <a:effectLst/>
          </c:spPr>
          <c:invertIfNegative val="0"/>
          <c:cat>
            <c:strRef>
              <c:f>Sheet1!$A$2:$A$11</c:f>
              <c:strCache>
                <c:ptCount val="10"/>
                <c:pt idx="0">
                  <c:v>ATF</c:v>
                </c:pt>
                <c:pt idx="1">
                  <c:v>BFS</c:v>
                </c:pt>
                <c:pt idx="2">
                  <c:v>PR</c:v>
                </c:pt>
                <c:pt idx="3">
                  <c:v>SP</c:v>
                </c:pt>
                <c:pt idx="4">
                  <c:v>WCC</c:v>
                </c:pt>
                <c:pt idx="5">
                  <c:v>HJ</c:v>
                </c:pt>
                <c:pt idx="6">
                  <c:v>HG</c:v>
                </c:pt>
                <c:pt idx="7">
                  <c:v>RP</c:v>
                </c:pt>
                <c:pt idx="8">
                  <c:v>SC</c:v>
                </c:pt>
                <c:pt idx="9">
                  <c:v>SVM</c:v>
                </c:pt>
              </c:strCache>
            </c:strRef>
          </c:cat>
          <c:val>
            <c:numRef>
              <c:f>Sheet1!$C$2:$C$11</c:f>
              <c:numCache>
                <c:formatCode>General</c:formatCode>
                <c:ptCount val="10"/>
                <c:pt idx="0">
                  <c:v>0.57081608419355201</c:v>
                </c:pt>
                <c:pt idx="1">
                  <c:v>0.75659259342551899</c:v>
                </c:pt>
                <c:pt idx="2">
                  <c:v>0.68201334251495105</c:v>
                </c:pt>
                <c:pt idx="3">
                  <c:v>0.74527808050825095</c:v>
                </c:pt>
                <c:pt idx="4">
                  <c:v>0.69303432758254102</c:v>
                </c:pt>
                <c:pt idx="5">
                  <c:v>0.73430042972475495</c:v>
                </c:pt>
                <c:pt idx="6">
                  <c:v>0.66668675399999999</c:v>
                </c:pt>
                <c:pt idx="7">
                  <c:v>0.82186808525534305</c:v>
                </c:pt>
                <c:pt idx="8">
                  <c:v>1.0660049917560459</c:v>
                </c:pt>
                <c:pt idx="9">
                  <c:v>1.0401754405703429</c:v>
                </c:pt>
              </c:numCache>
            </c:numRef>
          </c:val>
          <c:extLst>
            <c:ext xmlns:c16="http://schemas.microsoft.com/office/drawing/2014/chart" uri="{C3380CC4-5D6E-409C-BE32-E72D297353CC}">
              <c16:uniqueId val="{00000001-C58B-C94C-83F1-368159BB38EC}"/>
            </c:ext>
          </c:extLst>
        </c:ser>
        <c:ser>
          <c:idx val="2"/>
          <c:order val="2"/>
          <c:tx>
            <c:strRef>
              <c:f>Sheet1!$D$1</c:f>
              <c:strCache>
                <c:ptCount val="1"/>
                <c:pt idx="0">
                  <c:v>Locality-Aware</c:v>
                </c:pt>
              </c:strCache>
            </c:strRef>
          </c:tx>
          <c:spPr>
            <a:solidFill>
              <a:schemeClr val="accent1">
                <a:tint val="65000"/>
              </a:schemeClr>
            </a:solidFill>
            <a:ln>
              <a:solidFill>
                <a:schemeClr val="accent1">
                  <a:lumMod val="50000"/>
                </a:schemeClr>
              </a:solidFill>
            </a:ln>
            <a:effectLst/>
          </c:spPr>
          <c:invertIfNegative val="0"/>
          <c:cat>
            <c:strRef>
              <c:f>Sheet1!$A$2:$A$11</c:f>
              <c:strCache>
                <c:ptCount val="10"/>
                <c:pt idx="0">
                  <c:v>ATF</c:v>
                </c:pt>
                <c:pt idx="1">
                  <c:v>BFS</c:v>
                </c:pt>
                <c:pt idx="2">
                  <c:v>PR</c:v>
                </c:pt>
                <c:pt idx="3">
                  <c:v>SP</c:v>
                </c:pt>
                <c:pt idx="4">
                  <c:v>WCC</c:v>
                </c:pt>
                <c:pt idx="5">
                  <c:v>HJ</c:v>
                </c:pt>
                <c:pt idx="6">
                  <c:v>HG</c:v>
                </c:pt>
                <c:pt idx="7">
                  <c:v>RP</c:v>
                </c:pt>
                <c:pt idx="8">
                  <c:v>SC</c:v>
                </c:pt>
                <c:pt idx="9">
                  <c:v>SVM</c:v>
                </c:pt>
              </c:strCache>
            </c:strRef>
          </c:cat>
          <c:val>
            <c:numRef>
              <c:f>Sheet1!$D$2:$D$11</c:f>
              <c:numCache>
                <c:formatCode>General</c:formatCode>
                <c:ptCount val="10"/>
                <c:pt idx="0">
                  <c:v>0.53032838243366498</c:v>
                </c:pt>
                <c:pt idx="1">
                  <c:v>0.70258567622577695</c:v>
                </c:pt>
                <c:pt idx="2">
                  <c:v>0.58305466121540295</c:v>
                </c:pt>
                <c:pt idx="3">
                  <c:v>0.622930371698732</c:v>
                </c:pt>
                <c:pt idx="4">
                  <c:v>0.61429233737337896</c:v>
                </c:pt>
                <c:pt idx="5">
                  <c:v>0.73496462181043598</c:v>
                </c:pt>
                <c:pt idx="6">
                  <c:v>0.66668675399999999</c:v>
                </c:pt>
                <c:pt idx="7">
                  <c:v>0.82172838454468</c:v>
                </c:pt>
                <c:pt idx="8">
                  <c:v>1.057479308542755</c:v>
                </c:pt>
                <c:pt idx="9">
                  <c:v>0.97619591150895402</c:v>
                </c:pt>
              </c:numCache>
            </c:numRef>
          </c:val>
          <c:extLst>
            <c:ext xmlns:c16="http://schemas.microsoft.com/office/drawing/2014/chart" uri="{C3380CC4-5D6E-409C-BE32-E72D297353CC}">
              <c16:uniqueId val="{00000002-C58B-C94C-83F1-368159BB38EC}"/>
            </c:ext>
          </c:extLst>
        </c:ser>
        <c:dLbls>
          <c:showLegendKey val="0"/>
          <c:showVal val="0"/>
          <c:showCatName val="0"/>
          <c:showSerName val="0"/>
          <c:showPercent val="0"/>
          <c:showBubbleSize val="0"/>
        </c:dLbls>
        <c:gapWidth val="80"/>
        <c:axId val="-2077373408"/>
        <c:axId val="-2077368640"/>
      </c:barChart>
      <c:catAx>
        <c:axId val="-20773734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7368640"/>
        <c:crosses val="autoZero"/>
        <c:auto val="1"/>
        <c:lblAlgn val="ctr"/>
        <c:lblOffset val="100"/>
        <c:noMultiLvlLbl val="0"/>
      </c:catAx>
      <c:valAx>
        <c:axId val="-207736864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737340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2">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PIM-Only</c:v>
                </c:pt>
              </c:strCache>
            </c:strRef>
          </c:tx>
          <c:spPr>
            <a:solidFill>
              <a:schemeClr val="accent1">
                <a:shade val="76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Sheet1!$B$2:$B$12</c:f>
              <c:numCache>
                <c:formatCode>General</c:formatCode>
                <c:ptCount val="11"/>
                <c:pt idx="0">
                  <c:v>-0.22000590950280999</c:v>
                </c:pt>
                <c:pt idx="1">
                  <c:v>-0.17525603549510599</c:v>
                </c:pt>
                <c:pt idx="2">
                  <c:v>-7.2364274935196399E-2</c:v>
                </c:pt>
                <c:pt idx="3">
                  <c:v>-7.4298168899992606E-2</c:v>
                </c:pt>
                <c:pt idx="4">
                  <c:v>-9.0338474802149196E-2</c:v>
                </c:pt>
                <c:pt idx="5">
                  <c:v>-0.20025193884614201</c:v>
                </c:pt>
                <c:pt idx="6">
                  <c:v>0.54726561550498898</c:v>
                </c:pt>
                <c:pt idx="7">
                  <c:v>-0.50007583805084999</c:v>
                </c:pt>
                <c:pt idx="8">
                  <c:v>-0.40915009289751397</c:v>
                </c:pt>
                <c:pt idx="9">
                  <c:v>-0.43573847089736101</c:v>
                </c:pt>
                <c:pt idx="10">
                  <c:v>-0.20282830762062901</c:v>
                </c:pt>
              </c:numCache>
            </c:numRef>
          </c:val>
          <c:extLst>
            <c:ext xmlns:c16="http://schemas.microsoft.com/office/drawing/2014/chart" uri="{C3380CC4-5D6E-409C-BE32-E72D297353CC}">
              <c16:uniqueId val="{00000000-2BC0-FD44-B947-FB1299304402}"/>
            </c:ext>
          </c:extLst>
        </c:ser>
        <c:ser>
          <c:idx val="1"/>
          <c:order val="1"/>
          <c:tx>
            <c:strRef>
              <c:f>Sheet1!$C$1</c:f>
              <c:strCache>
                <c:ptCount val="1"/>
                <c:pt idx="0">
                  <c:v>Locality-Aware</c:v>
                </c:pt>
              </c:strCache>
            </c:strRef>
          </c:tx>
          <c:spPr>
            <a:solidFill>
              <a:schemeClr val="accent1">
                <a:tint val="77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Sheet1!$C$2:$C$12</c:f>
              <c:numCache>
                <c:formatCode>General</c:formatCode>
                <c:ptCount val="11"/>
                <c:pt idx="0">
                  <c:v>5.0393283192569097E-2</c:v>
                </c:pt>
                <c:pt idx="1">
                  <c:v>3.3552466569885898E-2</c:v>
                </c:pt>
                <c:pt idx="2">
                  <c:v>2.4264279646213401E-4</c:v>
                </c:pt>
                <c:pt idx="3">
                  <c:v>8.9585291909086706E-3</c:v>
                </c:pt>
                <c:pt idx="4">
                  <c:v>9.4161549831539605E-3</c:v>
                </c:pt>
                <c:pt idx="5">
                  <c:v>-1.30536643631761E-2</c:v>
                </c:pt>
                <c:pt idx="6">
                  <c:v>0.514243363212604</c:v>
                </c:pt>
                <c:pt idx="7">
                  <c:v>-5.7564521295564398E-3</c:v>
                </c:pt>
                <c:pt idx="8">
                  <c:v>-1.1446927218354799E-3</c:v>
                </c:pt>
                <c:pt idx="9">
                  <c:v>-2.9887011547991E-3</c:v>
                </c:pt>
                <c:pt idx="10">
                  <c:v>5.0489717237128202E-2</c:v>
                </c:pt>
              </c:numCache>
            </c:numRef>
          </c:val>
          <c:extLst>
            <c:ext xmlns:c16="http://schemas.microsoft.com/office/drawing/2014/chart" uri="{C3380CC4-5D6E-409C-BE32-E72D297353CC}">
              <c16:uniqueId val="{00000001-2BC0-FD44-B947-FB1299304402}"/>
            </c:ext>
          </c:extLst>
        </c:ser>
        <c:dLbls>
          <c:showLegendKey val="0"/>
          <c:showVal val="0"/>
          <c:showCatName val="0"/>
          <c:showSerName val="0"/>
          <c:showPercent val="0"/>
          <c:showBubbleSize val="0"/>
        </c:dLbls>
        <c:gapWidth val="80"/>
        <c:axId val="-2061671616"/>
        <c:axId val="-2061666880"/>
      </c:barChart>
      <c:catAx>
        <c:axId val="-2061671616"/>
        <c:scaling>
          <c:orientation val="minMax"/>
        </c:scaling>
        <c:delete val="0"/>
        <c:axPos val="b"/>
        <c:numFmt formatCode="General" sourceLinked="1"/>
        <c:majorTickMark val="none"/>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61666880"/>
        <c:crosses val="autoZero"/>
        <c:auto val="1"/>
        <c:lblAlgn val="ctr"/>
        <c:lblOffset val="100"/>
        <c:noMultiLvlLbl val="0"/>
      </c:catAx>
      <c:valAx>
        <c:axId val="-2061666880"/>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6167161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2">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PIM-Only</c:v>
                </c:pt>
              </c:strCache>
            </c:strRef>
          </c:tx>
          <c:spPr>
            <a:solidFill>
              <a:schemeClr val="accent1">
                <a:shade val="76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Sheet1!$B$2:$B$12</c:f>
              <c:numCache>
                <c:formatCode>General</c:formatCode>
                <c:ptCount val="11"/>
                <c:pt idx="0">
                  <c:v>-0.22000590950280999</c:v>
                </c:pt>
                <c:pt idx="1">
                  <c:v>-0.17525603549510599</c:v>
                </c:pt>
                <c:pt idx="2">
                  <c:v>-7.2364274935196399E-2</c:v>
                </c:pt>
                <c:pt idx="3">
                  <c:v>-7.4298168899992606E-2</c:v>
                </c:pt>
                <c:pt idx="4">
                  <c:v>-9.0338474802149196E-2</c:v>
                </c:pt>
                <c:pt idx="5">
                  <c:v>-0.20025193884614201</c:v>
                </c:pt>
                <c:pt idx="6">
                  <c:v>0.54726561550498898</c:v>
                </c:pt>
                <c:pt idx="7">
                  <c:v>-0.50007583805084999</c:v>
                </c:pt>
                <c:pt idx="8">
                  <c:v>-0.40915009289751397</c:v>
                </c:pt>
                <c:pt idx="9">
                  <c:v>-0.43573847089736101</c:v>
                </c:pt>
                <c:pt idx="10">
                  <c:v>-0.20282830762062901</c:v>
                </c:pt>
              </c:numCache>
            </c:numRef>
          </c:val>
          <c:extLst>
            <c:ext xmlns:c16="http://schemas.microsoft.com/office/drawing/2014/chart" uri="{C3380CC4-5D6E-409C-BE32-E72D297353CC}">
              <c16:uniqueId val="{00000000-DDC4-A848-8D07-04759DA48275}"/>
            </c:ext>
          </c:extLst>
        </c:ser>
        <c:ser>
          <c:idx val="1"/>
          <c:order val="1"/>
          <c:tx>
            <c:strRef>
              <c:f>Sheet1!$C$1</c:f>
              <c:strCache>
                <c:ptCount val="1"/>
                <c:pt idx="0">
                  <c:v>Locality-Aware</c:v>
                </c:pt>
              </c:strCache>
            </c:strRef>
          </c:tx>
          <c:spPr>
            <a:solidFill>
              <a:schemeClr val="accent1">
                <a:tint val="77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Sheet1!$C$2:$C$12</c:f>
              <c:numCache>
                <c:formatCode>General</c:formatCode>
                <c:ptCount val="11"/>
                <c:pt idx="0">
                  <c:v>5.0393283192569097E-2</c:v>
                </c:pt>
                <c:pt idx="1">
                  <c:v>3.3552466569885898E-2</c:v>
                </c:pt>
                <c:pt idx="2">
                  <c:v>2.4264279646213401E-4</c:v>
                </c:pt>
                <c:pt idx="3">
                  <c:v>8.9585291909086706E-3</c:v>
                </c:pt>
                <c:pt idx="4">
                  <c:v>9.4161549831539605E-3</c:v>
                </c:pt>
                <c:pt idx="5">
                  <c:v>-1.30536643631761E-2</c:v>
                </c:pt>
                <c:pt idx="6">
                  <c:v>0.514243363212604</c:v>
                </c:pt>
                <c:pt idx="7">
                  <c:v>-5.7564521295564398E-3</c:v>
                </c:pt>
                <c:pt idx="8">
                  <c:v>-1.1446927218354799E-3</c:v>
                </c:pt>
                <c:pt idx="9">
                  <c:v>-2.9887011547991E-3</c:v>
                </c:pt>
                <c:pt idx="10">
                  <c:v>5.0489717237128202E-2</c:v>
                </c:pt>
              </c:numCache>
            </c:numRef>
          </c:val>
          <c:extLst>
            <c:ext xmlns:c16="http://schemas.microsoft.com/office/drawing/2014/chart" uri="{C3380CC4-5D6E-409C-BE32-E72D297353CC}">
              <c16:uniqueId val="{00000001-DDC4-A848-8D07-04759DA48275}"/>
            </c:ext>
          </c:extLst>
        </c:ser>
        <c:dLbls>
          <c:showLegendKey val="0"/>
          <c:showVal val="0"/>
          <c:showCatName val="0"/>
          <c:showSerName val="0"/>
          <c:showPercent val="0"/>
          <c:showBubbleSize val="0"/>
        </c:dLbls>
        <c:gapWidth val="80"/>
        <c:axId val="-2076214736"/>
        <c:axId val="-2077166928"/>
      </c:barChart>
      <c:catAx>
        <c:axId val="-2076214736"/>
        <c:scaling>
          <c:orientation val="minMax"/>
        </c:scaling>
        <c:delete val="0"/>
        <c:axPos val="b"/>
        <c:numFmt formatCode="General" sourceLinked="1"/>
        <c:majorTickMark val="none"/>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7166928"/>
        <c:crosses val="autoZero"/>
        <c:auto val="1"/>
        <c:lblAlgn val="ctr"/>
        <c:lblOffset val="100"/>
        <c:noMultiLvlLbl val="0"/>
      </c:catAx>
      <c:valAx>
        <c:axId val="-2077166928"/>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621473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sz="2400" b="1" dirty="0"/>
              <a:t>Normalized Amount of Off-chip Transfer</a:t>
            </a:r>
            <a:endParaRPr lang="ko-KR" altLang="en-US" sz="2400" b="1" dirty="0"/>
          </a:p>
        </c:rich>
      </c:tx>
      <c:overlay val="0"/>
      <c:spPr>
        <a:noFill/>
        <a:ln>
          <a:noFill/>
        </a:ln>
        <a:effectLst/>
      </c:spPr>
    </c:title>
    <c:autoTitleDeleted val="0"/>
    <c:plotArea>
      <c:layout/>
      <c:barChart>
        <c:barDir val="col"/>
        <c:grouping val="clustered"/>
        <c:varyColors val="0"/>
        <c:ser>
          <c:idx val="0"/>
          <c:order val="0"/>
          <c:tx>
            <c:strRef>
              <c:f>Sheet1!$B$1</c:f>
              <c:strCache>
                <c:ptCount val="1"/>
                <c:pt idx="0">
                  <c:v>Host-Only</c:v>
                </c:pt>
              </c:strCache>
            </c:strRef>
          </c:tx>
          <c:spPr>
            <a:solidFill>
              <a:schemeClr val="accent1">
                <a:shade val="65000"/>
              </a:schemeClr>
            </a:solidFill>
            <a:ln>
              <a:solidFill>
                <a:schemeClr val="accent1">
                  <a:lumMod val="50000"/>
                </a:schemeClr>
              </a:solidFill>
            </a:ln>
            <a:effectLst/>
          </c:spPr>
          <c:invertIfNegative val="0"/>
          <c:cat>
            <c:strRef>
              <c:f>Sheet1!$A$2:$A$11</c:f>
              <c:strCache>
                <c:ptCount val="10"/>
                <c:pt idx="0">
                  <c:v>ATF</c:v>
                </c:pt>
                <c:pt idx="1">
                  <c:v>BFS</c:v>
                </c:pt>
                <c:pt idx="2">
                  <c:v>PR</c:v>
                </c:pt>
                <c:pt idx="3">
                  <c:v>SP</c:v>
                </c:pt>
                <c:pt idx="4">
                  <c:v>WCC</c:v>
                </c:pt>
                <c:pt idx="5">
                  <c:v>HJ</c:v>
                </c:pt>
                <c:pt idx="6">
                  <c:v>HG</c:v>
                </c:pt>
                <c:pt idx="7">
                  <c:v>RP</c:v>
                </c:pt>
                <c:pt idx="8">
                  <c:v>SC</c:v>
                </c:pt>
                <c:pt idx="9">
                  <c:v>SVM</c:v>
                </c:pt>
              </c:strCache>
            </c:strRef>
          </c:cat>
          <c:val>
            <c:numRef>
              <c:f>Sheet1!$B$2:$B$11</c:f>
              <c:numCache>
                <c:formatCode>General</c:formatCode>
                <c:ptCount val="10"/>
                <c:pt idx="0">
                  <c:v>1</c:v>
                </c:pt>
                <c:pt idx="1">
                  <c:v>1</c:v>
                </c:pt>
                <c:pt idx="2">
                  <c:v>1</c:v>
                </c:pt>
                <c:pt idx="3">
                  <c:v>1</c:v>
                </c:pt>
                <c:pt idx="4">
                  <c:v>1</c:v>
                </c:pt>
                <c:pt idx="5">
                  <c:v>1</c:v>
                </c:pt>
                <c:pt idx="6">
                  <c:v>1</c:v>
                </c:pt>
                <c:pt idx="7">
                  <c:v>1</c:v>
                </c:pt>
                <c:pt idx="8">
                  <c:v>1</c:v>
                </c:pt>
                <c:pt idx="9">
                  <c:v>1</c:v>
                </c:pt>
              </c:numCache>
            </c:numRef>
          </c:val>
          <c:extLst>
            <c:ext xmlns:c16="http://schemas.microsoft.com/office/drawing/2014/chart" uri="{C3380CC4-5D6E-409C-BE32-E72D297353CC}">
              <c16:uniqueId val="{00000000-3665-DF4E-83F7-92652CE715D0}"/>
            </c:ext>
          </c:extLst>
        </c:ser>
        <c:ser>
          <c:idx val="1"/>
          <c:order val="1"/>
          <c:tx>
            <c:strRef>
              <c:f>Sheet1!$C$1</c:f>
              <c:strCache>
                <c:ptCount val="1"/>
                <c:pt idx="0">
                  <c:v>PIM-Only</c:v>
                </c:pt>
              </c:strCache>
            </c:strRef>
          </c:tx>
          <c:spPr>
            <a:solidFill>
              <a:schemeClr val="accent1"/>
            </a:solidFill>
            <a:ln>
              <a:solidFill>
                <a:schemeClr val="accent1">
                  <a:lumMod val="50000"/>
                </a:schemeClr>
              </a:solidFill>
            </a:ln>
            <a:effectLst/>
          </c:spPr>
          <c:invertIfNegative val="0"/>
          <c:cat>
            <c:strRef>
              <c:f>Sheet1!$A$2:$A$11</c:f>
              <c:strCache>
                <c:ptCount val="10"/>
                <c:pt idx="0">
                  <c:v>ATF</c:v>
                </c:pt>
                <c:pt idx="1">
                  <c:v>BFS</c:v>
                </c:pt>
                <c:pt idx="2">
                  <c:v>PR</c:v>
                </c:pt>
                <c:pt idx="3">
                  <c:v>SP</c:v>
                </c:pt>
                <c:pt idx="4">
                  <c:v>WCC</c:v>
                </c:pt>
                <c:pt idx="5">
                  <c:v>HJ</c:v>
                </c:pt>
                <c:pt idx="6">
                  <c:v>HG</c:v>
                </c:pt>
                <c:pt idx="7">
                  <c:v>RP</c:v>
                </c:pt>
                <c:pt idx="8">
                  <c:v>SC</c:v>
                </c:pt>
                <c:pt idx="9">
                  <c:v>SVM</c:v>
                </c:pt>
              </c:strCache>
            </c:strRef>
          </c:cat>
          <c:val>
            <c:numRef>
              <c:f>Sheet1!$C$2:$C$11</c:f>
              <c:numCache>
                <c:formatCode>General</c:formatCode>
                <c:ptCount val="10"/>
                <c:pt idx="0">
                  <c:v>2.243601611984992</c:v>
                </c:pt>
                <c:pt idx="1">
                  <c:v>2.8887433097987381</c:v>
                </c:pt>
                <c:pt idx="2">
                  <c:v>3.1716125562191042</c:v>
                </c:pt>
                <c:pt idx="3">
                  <c:v>6.4881471332515481</c:v>
                </c:pt>
                <c:pt idx="4">
                  <c:v>3.6497540221428251</c:v>
                </c:pt>
                <c:pt idx="5">
                  <c:v>3.541574998200212</c:v>
                </c:pt>
                <c:pt idx="6">
                  <c:v>0.67042715600000002</c:v>
                </c:pt>
                <c:pt idx="7">
                  <c:v>16.241043134967079</c:v>
                </c:pt>
                <c:pt idx="8">
                  <c:v>501.6688345</c:v>
                </c:pt>
                <c:pt idx="9">
                  <c:v>408.08467209999998</c:v>
                </c:pt>
              </c:numCache>
            </c:numRef>
          </c:val>
          <c:extLst>
            <c:ext xmlns:c16="http://schemas.microsoft.com/office/drawing/2014/chart" uri="{C3380CC4-5D6E-409C-BE32-E72D297353CC}">
              <c16:uniqueId val="{00000001-3665-DF4E-83F7-92652CE715D0}"/>
            </c:ext>
          </c:extLst>
        </c:ser>
        <c:ser>
          <c:idx val="2"/>
          <c:order val="2"/>
          <c:tx>
            <c:strRef>
              <c:f>Sheet1!$D$1</c:f>
              <c:strCache>
                <c:ptCount val="1"/>
                <c:pt idx="0">
                  <c:v>Locality-Aware</c:v>
                </c:pt>
              </c:strCache>
            </c:strRef>
          </c:tx>
          <c:spPr>
            <a:solidFill>
              <a:schemeClr val="accent1">
                <a:tint val="65000"/>
              </a:schemeClr>
            </a:solidFill>
            <a:ln>
              <a:solidFill>
                <a:schemeClr val="accent1">
                  <a:lumMod val="50000"/>
                </a:schemeClr>
              </a:solidFill>
            </a:ln>
            <a:effectLst/>
          </c:spPr>
          <c:invertIfNegative val="0"/>
          <c:cat>
            <c:strRef>
              <c:f>Sheet1!$A$2:$A$11</c:f>
              <c:strCache>
                <c:ptCount val="10"/>
                <c:pt idx="0">
                  <c:v>ATF</c:v>
                </c:pt>
                <c:pt idx="1">
                  <c:v>BFS</c:v>
                </c:pt>
                <c:pt idx="2">
                  <c:v>PR</c:v>
                </c:pt>
                <c:pt idx="3">
                  <c:v>SP</c:v>
                </c:pt>
                <c:pt idx="4">
                  <c:v>WCC</c:v>
                </c:pt>
                <c:pt idx="5">
                  <c:v>HJ</c:v>
                </c:pt>
                <c:pt idx="6">
                  <c:v>HG</c:v>
                </c:pt>
                <c:pt idx="7">
                  <c:v>RP</c:v>
                </c:pt>
                <c:pt idx="8">
                  <c:v>SC</c:v>
                </c:pt>
                <c:pt idx="9">
                  <c:v>SVM</c:v>
                </c:pt>
              </c:strCache>
            </c:strRef>
          </c:cat>
          <c:val>
            <c:numRef>
              <c:f>Sheet1!$D$2:$D$11</c:f>
              <c:numCache>
                <c:formatCode>General</c:formatCode>
                <c:ptCount val="10"/>
                <c:pt idx="0">
                  <c:v>1.1309097275650579</c:v>
                </c:pt>
                <c:pt idx="1">
                  <c:v>1.1806067704840131</c:v>
                </c:pt>
                <c:pt idx="2">
                  <c:v>1.002669246804067</c:v>
                </c:pt>
                <c:pt idx="3">
                  <c:v>1.122953913219652</c:v>
                </c:pt>
                <c:pt idx="4">
                  <c:v>1.090702295073698</c:v>
                </c:pt>
                <c:pt idx="5">
                  <c:v>1.118939275808349</c:v>
                </c:pt>
                <c:pt idx="6">
                  <c:v>0.67042715600000002</c:v>
                </c:pt>
                <c:pt idx="7">
                  <c:v>1.037990284303494</c:v>
                </c:pt>
                <c:pt idx="8">
                  <c:v>1.77174557</c:v>
                </c:pt>
                <c:pt idx="9">
                  <c:v>2.5209487610000001</c:v>
                </c:pt>
              </c:numCache>
            </c:numRef>
          </c:val>
          <c:extLst>
            <c:ext xmlns:c16="http://schemas.microsoft.com/office/drawing/2014/chart" uri="{C3380CC4-5D6E-409C-BE32-E72D297353CC}">
              <c16:uniqueId val="{00000002-3665-DF4E-83F7-92652CE715D0}"/>
            </c:ext>
          </c:extLst>
        </c:ser>
        <c:dLbls>
          <c:showLegendKey val="0"/>
          <c:showVal val="0"/>
          <c:showCatName val="0"/>
          <c:showSerName val="0"/>
          <c:showPercent val="0"/>
          <c:showBubbleSize val="0"/>
        </c:dLbls>
        <c:gapWidth val="80"/>
        <c:axId val="-2077554448"/>
        <c:axId val="-2098883808"/>
      </c:barChart>
      <c:catAx>
        <c:axId val="-20775544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98883808"/>
        <c:crosses val="autoZero"/>
        <c:auto val="1"/>
        <c:lblAlgn val="ctr"/>
        <c:lblOffset val="100"/>
        <c:noMultiLvlLbl val="0"/>
      </c:catAx>
      <c:valAx>
        <c:axId val="-2098883808"/>
        <c:scaling>
          <c:orientation val="minMax"/>
          <c:max val="8"/>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75544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PIM-Only</c:v>
                </c:pt>
              </c:strCache>
            </c:strRef>
          </c:tx>
          <c:spPr>
            <a:solidFill>
              <a:schemeClr val="accent1">
                <a:shade val="76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Sheet1!$B$2:$B$12</c:f>
              <c:numCache>
                <c:formatCode>General</c:formatCode>
                <c:ptCount val="11"/>
                <c:pt idx="0">
                  <c:v>1.6737387764718299E-2</c:v>
                </c:pt>
                <c:pt idx="1">
                  <c:v>-1.38931686644478E-2</c:v>
                </c:pt>
                <c:pt idx="2">
                  <c:v>1.5520590187711099E-2</c:v>
                </c:pt>
                <c:pt idx="3">
                  <c:v>3.8120048416557598E-2</c:v>
                </c:pt>
                <c:pt idx="4">
                  <c:v>7.3854349110118499E-3</c:v>
                </c:pt>
                <c:pt idx="5">
                  <c:v>0.226360637564406</c:v>
                </c:pt>
                <c:pt idx="6">
                  <c:v>0.62756540409384498</c:v>
                </c:pt>
                <c:pt idx="7">
                  <c:v>0.21380418796440301</c:v>
                </c:pt>
                <c:pt idx="8">
                  <c:v>7.7582006710528395E-2</c:v>
                </c:pt>
                <c:pt idx="9">
                  <c:v>-3.4224055300827699E-2</c:v>
                </c:pt>
                <c:pt idx="10">
                  <c:v>0.103798181440584</c:v>
                </c:pt>
              </c:numCache>
            </c:numRef>
          </c:val>
          <c:extLst>
            <c:ext xmlns:c16="http://schemas.microsoft.com/office/drawing/2014/chart" uri="{C3380CC4-5D6E-409C-BE32-E72D297353CC}">
              <c16:uniqueId val="{00000000-B9DC-C446-B3FD-4684826AC596}"/>
            </c:ext>
          </c:extLst>
        </c:ser>
        <c:ser>
          <c:idx val="1"/>
          <c:order val="1"/>
          <c:tx>
            <c:strRef>
              <c:f>Sheet1!$C$1</c:f>
              <c:strCache>
                <c:ptCount val="1"/>
                <c:pt idx="0">
                  <c:v>Locality-Aware</c:v>
                </c:pt>
              </c:strCache>
            </c:strRef>
          </c:tx>
          <c:spPr>
            <a:solidFill>
              <a:schemeClr val="accent1">
                <a:tint val="77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Sheet1!$C$2:$C$12</c:f>
              <c:numCache>
                <c:formatCode>General</c:formatCode>
                <c:ptCount val="11"/>
                <c:pt idx="0">
                  <c:v>0.135406160914712</c:v>
                </c:pt>
                <c:pt idx="1">
                  <c:v>0.126301768188785</c:v>
                </c:pt>
                <c:pt idx="2">
                  <c:v>0.11073402928992999</c:v>
                </c:pt>
                <c:pt idx="3">
                  <c:v>0.121062271759959</c:v>
                </c:pt>
                <c:pt idx="4">
                  <c:v>0.13711450944163101</c:v>
                </c:pt>
                <c:pt idx="5">
                  <c:v>0.17554513114314399</c:v>
                </c:pt>
                <c:pt idx="6">
                  <c:v>0.59989158190011904</c:v>
                </c:pt>
                <c:pt idx="7">
                  <c:v>0.213857919218155</c:v>
                </c:pt>
                <c:pt idx="8">
                  <c:v>0.13908515815806499</c:v>
                </c:pt>
                <c:pt idx="9">
                  <c:v>4.4499780132760902E-2</c:v>
                </c:pt>
                <c:pt idx="10">
                  <c:v>0.17268461972823099</c:v>
                </c:pt>
              </c:numCache>
            </c:numRef>
          </c:val>
          <c:extLst>
            <c:ext xmlns:c16="http://schemas.microsoft.com/office/drawing/2014/chart" uri="{C3380CC4-5D6E-409C-BE32-E72D297353CC}">
              <c16:uniqueId val="{00000001-B9DC-C446-B3FD-4684826AC596}"/>
            </c:ext>
          </c:extLst>
        </c:ser>
        <c:dLbls>
          <c:showLegendKey val="0"/>
          <c:showVal val="0"/>
          <c:showCatName val="0"/>
          <c:showSerName val="0"/>
          <c:showPercent val="0"/>
          <c:showBubbleSize val="0"/>
        </c:dLbls>
        <c:gapWidth val="80"/>
        <c:axId val="-2074668496"/>
        <c:axId val="-2074663904"/>
      </c:barChart>
      <c:catAx>
        <c:axId val="-20746684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4663904"/>
        <c:crosses val="autoZero"/>
        <c:auto val="1"/>
        <c:lblAlgn val="ctr"/>
        <c:lblOffset val="100"/>
        <c:noMultiLvlLbl val="0"/>
      </c:catAx>
      <c:valAx>
        <c:axId val="-2074663904"/>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466849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2">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0545470010693101E-2"/>
          <c:y val="3.14606343462739E-2"/>
          <c:w val="0.93247922134733097"/>
          <c:h val="0.69225293404629096"/>
        </c:manualLayout>
      </c:layout>
      <c:barChart>
        <c:barDir val="col"/>
        <c:grouping val="stacked"/>
        <c:varyColors val="0"/>
        <c:ser>
          <c:idx val="0"/>
          <c:order val="0"/>
          <c:tx>
            <c:strRef>
              <c:f>Sheet1!$B$1</c:f>
              <c:strCache>
                <c:ptCount val="1"/>
                <c:pt idx="0">
                  <c:v>Cache</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Sheet1!$B$2:$B$14</c:f>
              <c:numCache>
                <c:formatCode>General</c:formatCode>
                <c:ptCount val="13"/>
                <c:pt idx="1">
                  <c:v>0.27612920499999999</c:v>
                </c:pt>
                <c:pt idx="5">
                  <c:v>0.22974204500000001</c:v>
                </c:pt>
                <c:pt idx="9">
                  <c:v>0.21380359500000001</c:v>
                </c:pt>
              </c:numCache>
            </c:numRef>
          </c:val>
          <c:extLst>
            <c:ext xmlns:c16="http://schemas.microsoft.com/office/drawing/2014/chart" uri="{C3380CC4-5D6E-409C-BE32-E72D297353CC}">
              <c16:uniqueId val="{00000000-8902-B84A-AE3B-3609F86E0066}"/>
            </c:ext>
          </c:extLst>
        </c:ser>
        <c:ser>
          <c:idx val="1"/>
          <c:order val="1"/>
          <c:tx>
            <c:strRef>
              <c:f>Sheet1!$C$1</c:f>
              <c:strCache>
                <c:ptCount val="1"/>
                <c:pt idx="0">
                  <c:v>HMC Link</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Sheet1!$C$2:$C$14</c:f>
              <c:numCache>
                <c:formatCode>General</c:formatCode>
                <c:ptCount val="13"/>
                <c:pt idx="1">
                  <c:v>0.50415019900000002</c:v>
                </c:pt>
                <c:pt idx="5">
                  <c:v>0.51296859699999997</c:v>
                </c:pt>
                <c:pt idx="9">
                  <c:v>0.513968325</c:v>
                </c:pt>
              </c:numCache>
            </c:numRef>
          </c:val>
          <c:extLst>
            <c:ext xmlns:c16="http://schemas.microsoft.com/office/drawing/2014/chart" uri="{C3380CC4-5D6E-409C-BE32-E72D297353CC}">
              <c16:uniqueId val="{00000001-8902-B84A-AE3B-3609F86E0066}"/>
            </c:ext>
          </c:extLst>
        </c:ser>
        <c:ser>
          <c:idx val="2"/>
          <c:order val="2"/>
          <c:tx>
            <c:strRef>
              <c:f>Sheet1!$D$1</c:f>
              <c:strCache>
                <c:ptCount val="1"/>
                <c:pt idx="0">
                  <c:v>DRAM</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Sheet1!$D$2:$D$14</c:f>
              <c:numCache>
                <c:formatCode>General</c:formatCode>
                <c:ptCount val="13"/>
                <c:pt idx="1">
                  <c:v>0.21457203699999999</c:v>
                </c:pt>
                <c:pt idx="5">
                  <c:v>0.25452649100000002</c:v>
                </c:pt>
                <c:pt idx="9">
                  <c:v>0.26887156600000001</c:v>
                </c:pt>
              </c:numCache>
            </c:numRef>
          </c:val>
          <c:extLst>
            <c:ext xmlns:c16="http://schemas.microsoft.com/office/drawing/2014/chart" uri="{C3380CC4-5D6E-409C-BE32-E72D297353CC}">
              <c16:uniqueId val="{00000002-8902-B84A-AE3B-3609F86E0066}"/>
            </c:ext>
          </c:extLst>
        </c:ser>
        <c:ser>
          <c:idx val="3"/>
          <c:order val="3"/>
          <c:tx>
            <c:strRef>
              <c:f>Sheet1!$E$1</c:f>
              <c:strCache>
                <c:ptCount val="1"/>
                <c:pt idx="0">
                  <c:v>Host-side PCU</c:v>
                </c:pt>
              </c:strCache>
            </c:strRef>
          </c:tx>
          <c:spPr>
            <a:solidFill>
              <a:schemeClr val="tx2">
                <a:lumMod val="40000"/>
                <a:lumOff val="6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Sheet1!$E$2:$E$14</c:f>
              <c:numCache>
                <c:formatCode>General</c:formatCode>
                <c:ptCount val="13"/>
                <c:pt idx="1">
                  <c:v>4.3662429999999997E-3</c:v>
                </c:pt>
                <c:pt idx="5">
                  <c:v>3.6966659999999999E-3</c:v>
                </c:pt>
                <c:pt idx="9">
                  <c:v>3.0358239999999999E-3</c:v>
                </c:pt>
              </c:numCache>
            </c:numRef>
          </c:val>
          <c:extLst>
            <c:ext xmlns:c16="http://schemas.microsoft.com/office/drawing/2014/chart" uri="{C3380CC4-5D6E-409C-BE32-E72D297353CC}">
              <c16:uniqueId val="{00000003-8902-B84A-AE3B-3609F86E0066}"/>
            </c:ext>
          </c:extLst>
        </c:ser>
        <c:ser>
          <c:idx val="4"/>
          <c:order val="4"/>
          <c:tx>
            <c:strRef>
              <c:f>Sheet1!$F$1</c:f>
              <c:strCache>
                <c:ptCount val="1"/>
                <c:pt idx="0">
                  <c:v>Memory-side PCU</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Sheet1!$F$2:$F$14</c:f>
              <c:numCache>
                <c:formatCode>General</c:formatCode>
                <c:ptCount val="13"/>
                <c:pt idx="1">
                  <c:v>0</c:v>
                </c:pt>
                <c:pt idx="5">
                  <c:v>0</c:v>
                </c:pt>
                <c:pt idx="9">
                  <c:v>0</c:v>
                </c:pt>
              </c:numCache>
            </c:numRef>
          </c:val>
          <c:extLst>
            <c:ext xmlns:c16="http://schemas.microsoft.com/office/drawing/2014/chart" uri="{C3380CC4-5D6E-409C-BE32-E72D297353CC}">
              <c16:uniqueId val="{00000004-8902-B84A-AE3B-3609F86E0066}"/>
            </c:ext>
          </c:extLst>
        </c:ser>
        <c:ser>
          <c:idx val="5"/>
          <c:order val="5"/>
          <c:tx>
            <c:strRef>
              <c:f>Sheet1!$G$1</c:f>
              <c:strCache>
                <c:ptCount val="1"/>
                <c:pt idx="0">
                  <c:v>PMU</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Sheet1!$G$2:$G$14</c:f>
              <c:numCache>
                <c:formatCode>0.00E+00</c:formatCode>
                <c:ptCount val="13"/>
                <c:pt idx="1">
                  <c:v>7.7323400000000006E-5</c:v>
                </c:pt>
                <c:pt idx="5">
                  <c:v>6.4146000000000006E-5</c:v>
                </c:pt>
                <c:pt idx="9">
                  <c:v>5.4225399999999998E-5</c:v>
                </c:pt>
              </c:numCache>
            </c:numRef>
          </c:val>
          <c:extLst>
            <c:ext xmlns:c16="http://schemas.microsoft.com/office/drawing/2014/chart" uri="{C3380CC4-5D6E-409C-BE32-E72D297353CC}">
              <c16:uniqueId val="{00000005-8902-B84A-AE3B-3609F86E0066}"/>
            </c:ext>
          </c:extLst>
        </c:ser>
        <c:ser>
          <c:idx val="6"/>
          <c:order val="6"/>
          <c:tx>
            <c:strRef>
              <c:f>Sheet1!$H$1</c:f>
              <c:strCache>
                <c:ptCount val="1"/>
                <c:pt idx="0">
                  <c:v>계열 7</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Sheet1!$H$2:$H$14</c:f>
              <c:numCache>
                <c:formatCode>General</c:formatCode>
                <c:ptCount val="13"/>
                <c:pt idx="2">
                  <c:v>0.29322203600000002</c:v>
                </c:pt>
                <c:pt idx="6">
                  <c:v>0.18896870700000001</c:v>
                </c:pt>
                <c:pt idx="10">
                  <c:v>0.141068164</c:v>
                </c:pt>
              </c:numCache>
            </c:numRef>
          </c:val>
          <c:extLst>
            <c:ext xmlns:c16="http://schemas.microsoft.com/office/drawing/2014/chart" uri="{C3380CC4-5D6E-409C-BE32-E72D297353CC}">
              <c16:uniqueId val="{00000006-8902-B84A-AE3B-3609F86E0066}"/>
            </c:ext>
          </c:extLst>
        </c:ser>
        <c:ser>
          <c:idx val="7"/>
          <c:order val="7"/>
          <c:tx>
            <c:strRef>
              <c:f>Sheet1!$I$1</c:f>
              <c:strCache>
                <c:ptCount val="1"/>
                <c:pt idx="0">
                  <c:v>계열 8</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Sheet1!$I$2:$I$14</c:f>
              <c:numCache>
                <c:formatCode>General</c:formatCode>
                <c:ptCount val="13"/>
                <c:pt idx="2">
                  <c:v>0.68427908800000004</c:v>
                </c:pt>
                <c:pt idx="6">
                  <c:v>0.483400051</c:v>
                </c:pt>
                <c:pt idx="10">
                  <c:v>0.36147355799999997</c:v>
                </c:pt>
              </c:numCache>
            </c:numRef>
          </c:val>
          <c:extLst>
            <c:ext xmlns:c16="http://schemas.microsoft.com/office/drawing/2014/chart" uri="{C3380CC4-5D6E-409C-BE32-E72D297353CC}">
              <c16:uniqueId val="{00000007-8902-B84A-AE3B-3609F86E0066}"/>
            </c:ext>
          </c:extLst>
        </c:ser>
        <c:ser>
          <c:idx val="8"/>
          <c:order val="8"/>
          <c:tx>
            <c:strRef>
              <c:f>Sheet1!$J$1</c:f>
              <c:strCache>
                <c:ptCount val="1"/>
                <c:pt idx="0">
                  <c:v>계열 9</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Sheet1!$J$2:$J$14</c:f>
              <c:numCache>
                <c:formatCode>General</c:formatCode>
                <c:ptCount val="13"/>
                <c:pt idx="2">
                  <c:v>0.46390881499999997</c:v>
                </c:pt>
                <c:pt idx="6">
                  <c:v>0.35056454799999998</c:v>
                </c:pt>
                <c:pt idx="10">
                  <c:v>0.262036822</c:v>
                </c:pt>
              </c:numCache>
            </c:numRef>
          </c:val>
          <c:extLst>
            <c:ext xmlns:c16="http://schemas.microsoft.com/office/drawing/2014/chart" uri="{C3380CC4-5D6E-409C-BE32-E72D297353CC}">
              <c16:uniqueId val="{00000008-8902-B84A-AE3B-3609F86E0066}"/>
            </c:ext>
          </c:extLst>
        </c:ser>
        <c:ser>
          <c:idx val="9"/>
          <c:order val="9"/>
          <c:tx>
            <c:strRef>
              <c:f>Sheet1!$K$1</c:f>
              <c:strCache>
                <c:ptCount val="1"/>
                <c:pt idx="0">
                  <c:v>계열 10</c:v>
                </c:pt>
              </c:strCache>
            </c:strRef>
          </c:tx>
          <c:spPr>
            <a:solidFill>
              <a:schemeClr val="tx2">
                <a:lumMod val="40000"/>
                <a:lumOff val="60000"/>
              </a:schemeClr>
            </a:solidFill>
            <a:ln>
              <a:noFill/>
            </a:ln>
            <a:effectLst/>
          </c:spPr>
          <c:invertIfNegative val="0"/>
          <c:cat>
            <c:strRef>
              <c:f>Sheet1!$A$2:$A$14</c:f>
              <c:strCache>
                <c:ptCount val="11"/>
                <c:pt idx="2">
                  <c:v>Small</c:v>
                </c:pt>
                <c:pt idx="6">
                  <c:v>Medium</c:v>
                </c:pt>
                <c:pt idx="10">
                  <c:v>Large</c:v>
                </c:pt>
              </c:strCache>
            </c:strRef>
          </c:cat>
          <c:val>
            <c:numRef>
              <c:f>Sheet1!$K$2:$K$14</c:f>
              <c:numCache>
                <c:formatCode>General</c:formatCode>
                <c:ptCount val="13"/>
                <c:pt idx="2">
                  <c:v>0</c:v>
                </c:pt>
                <c:pt idx="6">
                  <c:v>0</c:v>
                </c:pt>
                <c:pt idx="10">
                  <c:v>0</c:v>
                </c:pt>
              </c:numCache>
            </c:numRef>
          </c:val>
          <c:extLst>
            <c:ext xmlns:c16="http://schemas.microsoft.com/office/drawing/2014/chart" uri="{C3380CC4-5D6E-409C-BE32-E72D297353CC}">
              <c16:uniqueId val="{00000009-8902-B84A-AE3B-3609F86E0066}"/>
            </c:ext>
          </c:extLst>
        </c:ser>
        <c:ser>
          <c:idx val="10"/>
          <c:order val="10"/>
          <c:tx>
            <c:strRef>
              <c:f>Sheet1!$L$1</c:f>
              <c:strCache>
                <c:ptCount val="1"/>
                <c:pt idx="0">
                  <c:v>계열 11</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Sheet1!$L$2:$L$14</c:f>
              <c:numCache>
                <c:formatCode>General</c:formatCode>
                <c:ptCount val="13"/>
                <c:pt idx="2">
                  <c:v>1.5794799000000002E-2</c:v>
                </c:pt>
                <c:pt idx="6">
                  <c:v>1.1518435E-2</c:v>
                </c:pt>
                <c:pt idx="10">
                  <c:v>8.5371160000000008E-3</c:v>
                </c:pt>
              </c:numCache>
            </c:numRef>
          </c:val>
          <c:extLst>
            <c:ext xmlns:c16="http://schemas.microsoft.com/office/drawing/2014/chart" uri="{C3380CC4-5D6E-409C-BE32-E72D297353CC}">
              <c16:uniqueId val="{0000000A-8902-B84A-AE3B-3609F86E0066}"/>
            </c:ext>
          </c:extLst>
        </c:ser>
        <c:ser>
          <c:idx val="11"/>
          <c:order val="11"/>
          <c:tx>
            <c:strRef>
              <c:f>Sheet1!$M$1</c:f>
              <c:strCache>
                <c:ptCount val="1"/>
                <c:pt idx="0">
                  <c:v>계열 12</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Sheet1!$M$2:$M$14</c:f>
              <c:numCache>
                <c:formatCode>General</c:formatCode>
                <c:ptCount val="13"/>
                <c:pt idx="2">
                  <c:v>5.3636500000000002E-3</c:v>
                </c:pt>
                <c:pt idx="6">
                  <c:v>3.6920759999999999E-3</c:v>
                </c:pt>
                <c:pt idx="10">
                  <c:v>2.7686310000000001E-3</c:v>
                </c:pt>
              </c:numCache>
            </c:numRef>
          </c:val>
          <c:extLst>
            <c:ext xmlns:c16="http://schemas.microsoft.com/office/drawing/2014/chart" uri="{C3380CC4-5D6E-409C-BE32-E72D297353CC}">
              <c16:uniqueId val="{0000000B-8902-B84A-AE3B-3609F86E0066}"/>
            </c:ext>
          </c:extLst>
        </c:ser>
        <c:ser>
          <c:idx val="12"/>
          <c:order val="12"/>
          <c:tx>
            <c:strRef>
              <c:f>Sheet1!$N$1</c:f>
              <c:strCache>
                <c:ptCount val="1"/>
                <c:pt idx="0">
                  <c:v>계열 13</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Sheet1!$N$2:$N$14</c:f>
              <c:numCache>
                <c:formatCode>General</c:formatCode>
                <c:ptCount val="13"/>
                <c:pt idx="3">
                  <c:v>0.263845408</c:v>
                </c:pt>
                <c:pt idx="7">
                  <c:v>0.192789455</c:v>
                </c:pt>
                <c:pt idx="11">
                  <c:v>0.14311433600000001</c:v>
                </c:pt>
              </c:numCache>
            </c:numRef>
          </c:val>
          <c:extLst>
            <c:ext xmlns:c16="http://schemas.microsoft.com/office/drawing/2014/chart" uri="{C3380CC4-5D6E-409C-BE32-E72D297353CC}">
              <c16:uniqueId val="{0000000C-8902-B84A-AE3B-3609F86E0066}"/>
            </c:ext>
          </c:extLst>
        </c:ser>
        <c:ser>
          <c:idx val="13"/>
          <c:order val="13"/>
          <c:tx>
            <c:strRef>
              <c:f>Sheet1!$O$1</c:f>
              <c:strCache>
                <c:ptCount val="1"/>
                <c:pt idx="0">
                  <c:v>계열 14</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Sheet1!$O$2:$O$14</c:f>
              <c:numCache>
                <c:formatCode>General</c:formatCode>
                <c:ptCount val="13"/>
                <c:pt idx="3">
                  <c:v>0.48251685900000002</c:v>
                </c:pt>
                <c:pt idx="7">
                  <c:v>0.44254321400000002</c:v>
                </c:pt>
                <c:pt idx="11">
                  <c:v>0.35122196100000003</c:v>
                </c:pt>
              </c:numCache>
            </c:numRef>
          </c:val>
          <c:extLst>
            <c:ext xmlns:c16="http://schemas.microsoft.com/office/drawing/2014/chart" uri="{C3380CC4-5D6E-409C-BE32-E72D297353CC}">
              <c16:uniqueId val="{0000000D-8902-B84A-AE3B-3609F86E0066}"/>
            </c:ext>
          </c:extLst>
        </c:ser>
        <c:ser>
          <c:idx val="14"/>
          <c:order val="14"/>
          <c:tx>
            <c:strRef>
              <c:f>Sheet1!$P$1</c:f>
              <c:strCache>
                <c:ptCount val="1"/>
                <c:pt idx="0">
                  <c:v>계열 15</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Sheet1!$P$2:$P$14</c:f>
              <c:numCache>
                <c:formatCode>General</c:formatCode>
                <c:ptCount val="13"/>
                <c:pt idx="3">
                  <c:v>0.216678076</c:v>
                </c:pt>
                <c:pt idx="7">
                  <c:v>0.24752395599999999</c:v>
                </c:pt>
                <c:pt idx="11">
                  <c:v>0.228971745</c:v>
                </c:pt>
              </c:numCache>
            </c:numRef>
          </c:val>
          <c:extLst>
            <c:ext xmlns:c16="http://schemas.microsoft.com/office/drawing/2014/chart" uri="{C3380CC4-5D6E-409C-BE32-E72D297353CC}">
              <c16:uniqueId val="{0000000E-8902-B84A-AE3B-3609F86E0066}"/>
            </c:ext>
          </c:extLst>
        </c:ser>
        <c:ser>
          <c:idx val="15"/>
          <c:order val="15"/>
          <c:tx>
            <c:strRef>
              <c:f>Sheet1!$Q$1</c:f>
              <c:strCache>
                <c:ptCount val="1"/>
                <c:pt idx="0">
                  <c:v>계열 16</c:v>
                </c:pt>
              </c:strCache>
            </c:strRef>
          </c:tx>
          <c:spPr>
            <a:solidFill>
              <a:schemeClr val="tx2">
                <a:lumMod val="40000"/>
                <a:lumOff val="6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Sheet1!$Q$2:$Q$14</c:f>
              <c:numCache>
                <c:formatCode>General</c:formatCode>
                <c:ptCount val="13"/>
                <c:pt idx="3">
                  <c:v>4.1151160000000003E-3</c:v>
                </c:pt>
                <c:pt idx="7">
                  <c:v>1.678272E-3</c:v>
                </c:pt>
                <c:pt idx="11">
                  <c:v>1.018992E-3</c:v>
                </c:pt>
              </c:numCache>
            </c:numRef>
          </c:val>
          <c:extLst>
            <c:ext xmlns:c16="http://schemas.microsoft.com/office/drawing/2014/chart" uri="{C3380CC4-5D6E-409C-BE32-E72D297353CC}">
              <c16:uniqueId val="{0000000F-8902-B84A-AE3B-3609F86E0066}"/>
            </c:ext>
          </c:extLst>
        </c:ser>
        <c:ser>
          <c:idx val="16"/>
          <c:order val="16"/>
          <c:tx>
            <c:strRef>
              <c:f>Sheet1!$R$1</c:f>
              <c:strCache>
                <c:ptCount val="1"/>
                <c:pt idx="0">
                  <c:v>계열 17</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Sheet1!$R$2:$R$14</c:f>
              <c:numCache>
                <c:formatCode>General</c:formatCode>
                <c:ptCount val="13"/>
                <c:pt idx="3">
                  <c:v>0</c:v>
                </c:pt>
                <c:pt idx="7">
                  <c:v>1.0239438E-2</c:v>
                </c:pt>
                <c:pt idx="11">
                  <c:v>8.1679019999999995E-3</c:v>
                </c:pt>
              </c:numCache>
            </c:numRef>
          </c:val>
          <c:extLst>
            <c:ext xmlns:c16="http://schemas.microsoft.com/office/drawing/2014/chart" uri="{C3380CC4-5D6E-409C-BE32-E72D297353CC}">
              <c16:uniqueId val="{00000010-8902-B84A-AE3B-3609F86E0066}"/>
            </c:ext>
          </c:extLst>
        </c:ser>
        <c:ser>
          <c:idx val="17"/>
          <c:order val="17"/>
          <c:tx>
            <c:strRef>
              <c:f>Sheet1!$S$1</c:f>
              <c:strCache>
                <c:ptCount val="1"/>
                <c:pt idx="0">
                  <c:v>계열 18</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Sheet1!$S$2:$S$14</c:f>
              <c:numCache>
                <c:formatCode>General</c:formatCode>
                <c:ptCount val="13"/>
                <c:pt idx="3" formatCode="0.00E+00">
                  <c:v>5.4225399999999998E-5</c:v>
                </c:pt>
                <c:pt idx="7">
                  <c:v>3.7522609999999998E-3</c:v>
                </c:pt>
                <c:pt idx="11">
                  <c:v>2.9163380000000001E-3</c:v>
                </c:pt>
              </c:numCache>
            </c:numRef>
          </c:val>
          <c:extLst>
            <c:ext xmlns:c16="http://schemas.microsoft.com/office/drawing/2014/chart" uri="{C3380CC4-5D6E-409C-BE32-E72D297353CC}">
              <c16:uniqueId val="{00000011-8902-B84A-AE3B-3609F86E0066}"/>
            </c:ext>
          </c:extLst>
        </c:ser>
        <c:dLbls>
          <c:showLegendKey val="0"/>
          <c:showVal val="0"/>
          <c:showCatName val="0"/>
          <c:showSerName val="0"/>
          <c:showPercent val="0"/>
          <c:showBubbleSize val="0"/>
        </c:dLbls>
        <c:gapWidth val="10"/>
        <c:overlap val="100"/>
        <c:axId val="-2062358432"/>
        <c:axId val="-2062051904"/>
      </c:barChart>
      <c:catAx>
        <c:axId val="-20623584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62051904"/>
        <c:crosses val="autoZero"/>
        <c:auto val="1"/>
        <c:lblAlgn val="ctr"/>
        <c:lblOffset val="100"/>
        <c:noMultiLvlLbl val="0"/>
      </c:catAx>
      <c:valAx>
        <c:axId val="-2062051904"/>
        <c:scaling>
          <c:orientation val="minMax"/>
          <c:max val="1.5"/>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62358432"/>
        <c:crosses val="autoZero"/>
        <c:crossBetween val="between"/>
      </c:valAx>
      <c:spPr>
        <a:noFill/>
        <a:ln>
          <a:noFill/>
        </a:ln>
        <a:effectLst/>
      </c:spPr>
    </c:plotArea>
    <c:legend>
      <c:legendPos val="b"/>
      <c:legendEntry>
        <c:idx val="6"/>
        <c:delete val="1"/>
      </c:legendEntry>
      <c:layout>
        <c:manualLayout>
          <c:xMode val="edge"/>
          <c:yMode val="edge"/>
          <c:x val="7.2957616409059997E-2"/>
          <c:y val="0.85591370098003206"/>
          <c:w val="0.87260316418781003"/>
          <c:h val="0.128745933142176"/>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01"/>
          <c:y val="0.16071480580290401"/>
          <c:w val="0.82732323043042"/>
          <c:h val="0.66641303891524295"/>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Trend!$O$56:$X$56</c:f>
              <c:numCache>
                <c:formatCode>General</c:formatCode>
                <c:ptCount val="10"/>
                <c:pt idx="0">
                  <c:v>1</c:v>
                </c:pt>
                <c:pt idx="1">
                  <c:v>2</c:v>
                </c:pt>
                <c:pt idx="2">
                  <c:v>4</c:v>
                </c:pt>
                <c:pt idx="3">
                  <c:v>8</c:v>
                </c:pt>
                <c:pt idx="4">
                  <c:v>16</c:v>
                </c:pt>
                <c:pt idx="5">
                  <c:v>32</c:v>
                </c:pt>
                <c:pt idx="6">
                  <c:v>64</c:v>
                </c:pt>
                <c:pt idx="7">
                  <c:v>64</c:v>
                </c:pt>
                <c:pt idx="8">
                  <c:v>128</c:v>
                </c:pt>
                <c:pt idx="9">
                  <c:v>128</c:v>
                </c:pt>
              </c:numCache>
            </c:numRef>
          </c:val>
          <c:smooth val="0"/>
          <c:extLst>
            <c:ext xmlns:c16="http://schemas.microsoft.com/office/drawing/2014/chart" uri="{C3380CC4-5D6E-409C-BE32-E72D297353CC}">
              <c16:uniqueId val="{00000000-4BAB-2E4D-AFD1-432A5A2EB123}"/>
            </c:ext>
          </c:extLst>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Trend!$O$55:$X$55</c:f>
              <c:numCache>
                <c:formatCode>General</c:formatCode>
                <c:ptCount val="10"/>
                <c:pt idx="0">
                  <c:v>1</c:v>
                </c:pt>
                <c:pt idx="1">
                  <c:v>3.007518796992481</c:v>
                </c:pt>
                <c:pt idx="2">
                  <c:v>6.0150375939849621</c:v>
                </c:pt>
                <c:pt idx="3">
                  <c:v>8.0150375939849603</c:v>
                </c:pt>
                <c:pt idx="4">
                  <c:v>10.02255639097744</c:v>
                </c:pt>
                <c:pt idx="5">
                  <c:v>12.030075187969921</c:v>
                </c:pt>
                <c:pt idx="6">
                  <c:v>14.030075187969921</c:v>
                </c:pt>
                <c:pt idx="7">
                  <c:v>16.03759398496241</c:v>
                </c:pt>
                <c:pt idx="8">
                  <c:v>18.045112781954881</c:v>
                </c:pt>
                <c:pt idx="9">
                  <c:v>19.548872180451131</c:v>
                </c:pt>
              </c:numCache>
            </c:numRef>
          </c:val>
          <c:smooth val="0"/>
          <c:extLst>
            <c:ext xmlns:c16="http://schemas.microsoft.com/office/drawing/2014/chart" uri="{C3380CC4-5D6E-409C-BE32-E72D297353CC}">
              <c16:uniqueId val="{00000001-4BAB-2E4D-AFD1-432A5A2EB123}"/>
            </c:ext>
          </c:extLst>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Trend!$O$58:$X$58</c:f>
              <c:numCache>
                <c:formatCode>General</c:formatCode>
                <c:ptCount val="10"/>
                <c:pt idx="0">
                  <c:v>1</c:v>
                </c:pt>
                <c:pt idx="1">
                  <c:v>1</c:v>
                </c:pt>
                <c:pt idx="2">
                  <c:v>1.043478260869565</c:v>
                </c:pt>
                <c:pt idx="3">
                  <c:v>1.142857142857143</c:v>
                </c:pt>
                <c:pt idx="4">
                  <c:v>1.2121212121212119</c:v>
                </c:pt>
                <c:pt idx="5">
                  <c:v>1.263157894736842</c:v>
                </c:pt>
                <c:pt idx="6">
                  <c:v>1.2520868113522541</c:v>
                </c:pt>
                <c:pt idx="7">
                  <c:v>1.274968125796855</c:v>
                </c:pt>
                <c:pt idx="8">
                  <c:v>1.2998266897746971</c:v>
                </c:pt>
                <c:pt idx="9">
                  <c:v>1.31868131868132</c:v>
                </c:pt>
              </c:numCache>
            </c:numRef>
          </c:val>
          <c:smooth val="0"/>
          <c:extLst>
            <c:ext xmlns:c16="http://schemas.microsoft.com/office/drawing/2014/chart" uri="{C3380CC4-5D6E-409C-BE32-E72D297353CC}">
              <c16:uniqueId val="{00000002-4BAB-2E4D-AFD1-432A5A2EB123}"/>
            </c:ext>
          </c:extLst>
        </c:ser>
        <c:dLbls>
          <c:showLegendKey val="0"/>
          <c:showVal val="0"/>
          <c:showCatName val="0"/>
          <c:showSerName val="0"/>
          <c:showPercent val="0"/>
          <c:showBubbleSize val="0"/>
        </c:dLbls>
        <c:marker val="1"/>
        <c:smooth val="0"/>
        <c:axId val="-1741811072"/>
        <c:axId val="-1742499888"/>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c:ext uri="{02D57815-91ED-43cb-92C2-25804820EDAC}">
                        <c15:formulaRef>
                          <c15:sqref>Trend!$O$52:$V$52</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c:ext xmlns:c16="http://schemas.microsoft.com/office/drawing/2014/chart" uri="{C3380CC4-5D6E-409C-BE32-E72D297353CC}">
                    <c16:uniqueId val="{00000003-4BAB-2E4D-AFD1-432A5A2EB123}"/>
                  </c:ext>
                </c:extLst>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xmlns:c15="http://schemas.microsoft.com/office/drawing/2012/chart">
                  <c:ext xmlns:c16="http://schemas.microsoft.com/office/drawing/2014/chart" uri="{C3380CC4-5D6E-409C-BE32-E72D297353CC}">
                    <c16:uniqueId val="{00000004-4BAB-2E4D-AFD1-432A5A2EB123}"/>
                  </c:ext>
                </c:extLst>
              </c15:ser>
            </c15:filteredLineSeries>
          </c:ext>
        </c:extLst>
      </c:lineChart>
      <c:catAx>
        <c:axId val="-1741811072"/>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42499888"/>
        <c:crosses val="autoZero"/>
        <c:auto val="1"/>
        <c:lblAlgn val="ctr"/>
        <c:lblOffset val="100"/>
        <c:noMultiLvlLbl val="0"/>
      </c:catAx>
      <c:valAx>
        <c:axId val="-1742499888"/>
        <c:scaling>
          <c:logBase val="10"/>
          <c:orientation val="minMax"/>
          <c:max val="150"/>
          <c:min val="1"/>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a:t>DRAM Improvement (log)</a:t>
                </a:r>
              </a:p>
            </c:rich>
          </c:tx>
          <c:layout>
            <c:manualLayout>
              <c:xMode val="edge"/>
              <c:yMode val="edge"/>
              <c:x val="3.91802270431953E-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41811072"/>
        <c:crosses val="autoZero"/>
        <c:crossBetween val="between"/>
        <c:majorUnit val="10"/>
      </c:valAx>
      <c:spPr>
        <a:noFill/>
        <a:ln>
          <a:noFill/>
        </a:ln>
        <a:effectLst/>
      </c:spPr>
    </c:plotArea>
    <c:legend>
      <c:legendPos val="b"/>
      <c:layout>
        <c:manualLayout>
          <c:xMode val="edge"/>
          <c:yMode val="edge"/>
          <c:x val="0.129817285683346"/>
          <c:y val="1.4274251973468001E-3"/>
          <c:w val="0.66589575864953399"/>
          <c:h val="9.9282337620760802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0"/>
            <c:invertIfNegative val="0"/>
            <c:bubble3D val="0"/>
            <c:spPr>
              <a:noFill/>
              <a:ln>
                <a:noFill/>
              </a:ln>
              <a:effectLst/>
            </c:spPr>
            <c:extLst>
              <c:ext xmlns:c16="http://schemas.microsoft.com/office/drawing/2014/chart" uri="{C3380CC4-5D6E-409C-BE32-E72D297353CC}">
                <c16:uniqueId val="{00000001-363D-C64A-B9C9-99E9254D5ED4}"/>
              </c:ext>
            </c:extLst>
          </c:dPt>
          <c:dPt>
            <c:idx val="11"/>
            <c:invertIfNegative val="0"/>
            <c:bubble3D val="0"/>
            <c:spPr>
              <a:noFill/>
              <a:ln>
                <a:noFill/>
              </a:ln>
              <a:effectLst/>
            </c:spPr>
            <c:extLst>
              <c:ext xmlns:c16="http://schemas.microsoft.com/office/drawing/2014/chart" uri="{C3380CC4-5D6E-409C-BE32-E72D297353CC}">
                <c16:uniqueId val="{00000003-363D-C64A-B9C9-99E9254D5ED4}"/>
              </c:ext>
            </c:extLst>
          </c:dPt>
          <c:dPt>
            <c:idx val="12"/>
            <c:invertIfNegative val="0"/>
            <c:bubble3D val="0"/>
            <c:spPr>
              <a:noFill/>
              <a:ln>
                <a:noFill/>
              </a:ln>
              <a:effectLst/>
            </c:spPr>
            <c:extLst>
              <c:ext xmlns:c16="http://schemas.microsoft.com/office/drawing/2014/chart" uri="{C3380CC4-5D6E-409C-BE32-E72D297353CC}">
                <c16:uniqueId val="{00000005-363D-C64A-B9C9-99E9254D5ED4}"/>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6-363D-C64A-B9C9-99E9254D5ED4}"/>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7-363D-C64A-B9C9-99E9254D5ED4}"/>
            </c:ext>
          </c:extLst>
        </c:ser>
        <c:dLbls>
          <c:showLegendKey val="0"/>
          <c:showVal val="0"/>
          <c:showCatName val="0"/>
          <c:showSerName val="0"/>
          <c:showPercent val="0"/>
          <c:showBubbleSize val="0"/>
        </c:dLbls>
        <c:gapWidth val="100"/>
        <c:axId val="-1747345264"/>
        <c:axId val="-1747340496"/>
      </c:barChart>
      <c:catAx>
        <c:axId val="-174734526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340496"/>
        <c:crosses val="autoZero"/>
        <c:auto val="1"/>
        <c:lblAlgn val="ctr"/>
        <c:lblOffset val="100"/>
        <c:noMultiLvlLbl val="0"/>
      </c:catAx>
      <c:valAx>
        <c:axId val="-174734049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345264"/>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2"/>
            <c:invertIfNegative val="0"/>
            <c:bubble3D val="0"/>
            <c:spPr>
              <a:noFill/>
              <a:ln>
                <a:noFill/>
              </a:ln>
              <a:effectLst/>
            </c:spPr>
            <c:extLst>
              <c:ext xmlns:c16="http://schemas.microsoft.com/office/drawing/2014/chart" uri="{C3380CC4-5D6E-409C-BE32-E72D297353CC}">
                <c16:uniqueId val="{00000001-1357-0540-8E80-F564E52C1628}"/>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2-1357-0540-8E80-F564E52C1628}"/>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3-1357-0540-8E80-F564E52C1628}"/>
            </c:ext>
          </c:extLst>
        </c:ser>
        <c:dLbls>
          <c:showLegendKey val="0"/>
          <c:showVal val="0"/>
          <c:showCatName val="0"/>
          <c:showSerName val="0"/>
          <c:showPercent val="0"/>
          <c:showBubbleSize val="0"/>
        </c:dLbls>
        <c:gapWidth val="100"/>
        <c:axId val="-1522724544"/>
        <c:axId val="-1522719856"/>
      </c:barChart>
      <c:catAx>
        <c:axId val="-152272454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522719856"/>
        <c:crosses val="autoZero"/>
        <c:auto val="1"/>
        <c:lblAlgn val="ctr"/>
        <c:lblOffset val="100"/>
        <c:noMultiLvlLbl val="0"/>
      </c:catAx>
      <c:valAx>
        <c:axId val="-152271985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522724544"/>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2A01-C847-9E74-92E374151B71}"/>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2A01-C847-9E74-92E374151B71}"/>
            </c:ext>
          </c:extLst>
        </c:ser>
        <c:dLbls>
          <c:showLegendKey val="0"/>
          <c:showVal val="0"/>
          <c:showCatName val="0"/>
          <c:showSerName val="0"/>
          <c:showPercent val="0"/>
          <c:showBubbleSize val="0"/>
        </c:dLbls>
        <c:gapWidth val="100"/>
        <c:axId val="-1752879232"/>
        <c:axId val="-1752874544"/>
      </c:barChart>
      <c:catAx>
        <c:axId val="-175287923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52874544"/>
        <c:crosses val="autoZero"/>
        <c:auto val="1"/>
        <c:lblAlgn val="ctr"/>
        <c:lblOffset val="100"/>
        <c:noMultiLvlLbl val="0"/>
      </c:catAx>
      <c:valAx>
        <c:axId val="-175287454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5287923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8EA6-F246-9710-2404694AB91E}"/>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8EA6-F246-9710-2404694AB91E}"/>
            </c:ext>
          </c:extLst>
        </c:ser>
        <c:dLbls>
          <c:showLegendKey val="0"/>
          <c:showVal val="0"/>
          <c:showCatName val="0"/>
          <c:showSerName val="0"/>
          <c:showPercent val="0"/>
          <c:showBubbleSize val="0"/>
        </c:dLbls>
        <c:gapWidth val="100"/>
        <c:axId val="-1747516752"/>
        <c:axId val="-1747540496"/>
      </c:barChart>
      <c:catAx>
        <c:axId val="-174751675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540496"/>
        <c:crosses val="autoZero"/>
        <c:auto val="1"/>
        <c:lblAlgn val="ctr"/>
        <c:lblOffset val="100"/>
        <c:noMultiLvlLbl val="0"/>
      </c:catAx>
      <c:valAx>
        <c:axId val="-174754049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51675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484A-D04C-898A-835C54C251FB}"/>
            </c:ext>
          </c:extLst>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extLst>
              <c:ext xmlns:c16="http://schemas.microsoft.com/office/drawing/2014/chart" uri="{C3380CC4-5D6E-409C-BE32-E72D297353CC}">
                <c16:uniqueId val="{00000002-484A-D04C-898A-835C54C251FB}"/>
              </c:ext>
            </c:extLst>
          </c:dPt>
          <c:dPt>
            <c:idx val="11"/>
            <c:invertIfNegative val="0"/>
            <c:bubble3D val="0"/>
            <c:spPr>
              <a:noFill/>
              <a:ln>
                <a:noFill/>
              </a:ln>
              <a:effectLst/>
            </c:spPr>
            <c:extLst>
              <c:ext xmlns:c16="http://schemas.microsoft.com/office/drawing/2014/chart" uri="{C3380CC4-5D6E-409C-BE32-E72D297353CC}">
                <c16:uniqueId val="{00000004-484A-D04C-898A-835C54C251FB}"/>
              </c:ext>
            </c:extLst>
          </c:dPt>
          <c:dPt>
            <c:idx val="12"/>
            <c:invertIfNegative val="0"/>
            <c:bubble3D val="0"/>
            <c:spPr>
              <a:noFill/>
              <a:ln>
                <a:noFill/>
              </a:ln>
              <a:effectLst/>
            </c:spPr>
            <c:extLst>
              <c:ext xmlns:c16="http://schemas.microsoft.com/office/drawing/2014/chart" uri="{C3380CC4-5D6E-409C-BE32-E72D297353CC}">
                <c16:uniqueId val="{00000006-484A-D04C-898A-835C54C251FB}"/>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7-484A-D04C-898A-835C54C251FB}"/>
            </c:ext>
          </c:extLst>
        </c:ser>
        <c:dLbls>
          <c:showLegendKey val="0"/>
          <c:showVal val="0"/>
          <c:showCatName val="0"/>
          <c:showSerName val="0"/>
          <c:showPercent val="0"/>
          <c:showBubbleSize val="0"/>
        </c:dLbls>
        <c:gapWidth val="100"/>
        <c:axId val="-1747577888"/>
        <c:axId val="-1747317200"/>
      </c:barChart>
      <c:catAx>
        <c:axId val="-174757788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317200"/>
        <c:crosses val="autoZero"/>
        <c:auto val="1"/>
        <c:lblAlgn val="ctr"/>
        <c:lblOffset val="100"/>
        <c:noMultiLvlLbl val="0"/>
      </c:catAx>
      <c:valAx>
        <c:axId val="-174731720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577888"/>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5460-2944-A458-9CFBA7C8E56C}"/>
            </c:ext>
          </c:extLst>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extLst>
              <c:ext xmlns:c16="http://schemas.microsoft.com/office/drawing/2014/chart" uri="{C3380CC4-5D6E-409C-BE32-E72D297353CC}">
                <c16:uniqueId val="{00000002-5460-2944-A458-9CFBA7C8E56C}"/>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3-5460-2944-A458-9CFBA7C8E56C}"/>
            </c:ext>
          </c:extLst>
        </c:ser>
        <c:dLbls>
          <c:showLegendKey val="0"/>
          <c:showVal val="0"/>
          <c:showCatName val="0"/>
          <c:showSerName val="0"/>
          <c:showPercent val="0"/>
          <c:showBubbleSize val="0"/>
        </c:dLbls>
        <c:gapWidth val="100"/>
        <c:axId val="-1747656672"/>
        <c:axId val="-1747651984"/>
      </c:barChart>
      <c:catAx>
        <c:axId val="-174765667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651984"/>
        <c:crosses val="autoZero"/>
        <c:auto val="1"/>
        <c:lblAlgn val="ctr"/>
        <c:lblOffset val="100"/>
        <c:noMultiLvlLbl val="0"/>
      </c:catAx>
      <c:valAx>
        <c:axId val="-174765198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65667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25F9-384E-9D25-384D39B05DF0}"/>
            </c:ext>
          </c:extLst>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25F9-384E-9D25-384D39B05DF0}"/>
            </c:ext>
          </c:extLst>
        </c:ser>
        <c:dLbls>
          <c:showLegendKey val="0"/>
          <c:showVal val="0"/>
          <c:showCatName val="0"/>
          <c:showSerName val="0"/>
          <c:showPercent val="0"/>
          <c:showBubbleSize val="0"/>
        </c:dLbls>
        <c:gapWidth val="100"/>
        <c:axId val="-1747723616"/>
        <c:axId val="-1747788240"/>
      </c:barChart>
      <c:catAx>
        <c:axId val="-174772361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788240"/>
        <c:crosses val="autoZero"/>
        <c:auto val="1"/>
        <c:lblAlgn val="ctr"/>
        <c:lblOffset val="100"/>
        <c:noMultiLvlLbl val="0"/>
      </c:catAx>
      <c:valAx>
        <c:axId val="-174778824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723616"/>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73598731630627"/>
          <c:y val="0.16618061631184999"/>
          <c:w val="0.690963800844691"/>
          <c:h val="0.52852435112277596"/>
        </c:manualLayout>
      </c:layout>
      <c:barChart>
        <c:barDir val="col"/>
        <c:grouping val="percentStacked"/>
        <c:varyColors val="0"/>
        <c:ser>
          <c:idx val="2"/>
          <c:order val="0"/>
          <c:tx>
            <c:strRef>
              <c:f>Sheet1!$A$5</c:f>
              <c:strCache>
                <c:ptCount val="1"/>
                <c:pt idx="0">
                  <c:v>7.5ns</c:v>
                </c:pt>
              </c:strCache>
            </c:strRef>
          </c:tx>
          <c:spPr>
            <a:solidFill>
              <a:schemeClr val="tx1">
                <a:lumMod val="75000"/>
                <a:lumOff val="25000"/>
              </a:schemeClr>
            </a:solidFill>
            <a:ln>
              <a:solidFill>
                <a:schemeClr val="tx1"/>
              </a:solidFill>
            </a:ln>
            <a:effectLst/>
          </c:spPr>
          <c:invertIfNegative val="0"/>
          <c:cat>
            <c:strRef>
              <c:f>Sheet1!$B$2:$F$2</c:f>
              <c:strCache>
                <c:ptCount val="5"/>
                <c:pt idx="0">
                  <c:v>Baseline (DDR3)</c:v>
                </c:pt>
                <c:pt idx="1">
                  <c:v>D1</c:v>
                </c:pt>
                <c:pt idx="2">
                  <c:v>D2</c:v>
                </c:pt>
                <c:pt idx="3">
                  <c:v>D3</c:v>
                </c:pt>
                <c:pt idx="4">
                  <c:v>Upper Bound</c:v>
                </c:pt>
              </c:strCache>
            </c:strRef>
          </c:cat>
          <c:val>
            <c:numRef>
              <c:f>Sheet1!$I$5:$M$5</c:f>
              <c:numCache>
                <c:formatCode>General</c:formatCode>
                <c:ptCount val="5"/>
                <c:pt idx="0">
                  <c:v>0</c:v>
                </c:pt>
                <c:pt idx="1">
                  <c:v>13</c:v>
                </c:pt>
                <c:pt idx="2">
                  <c:v>74</c:v>
                </c:pt>
                <c:pt idx="3">
                  <c:v>99</c:v>
                </c:pt>
                <c:pt idx="4">
                  <c:v>100</c:v>
                </c:pt>
              </c:numCache>
            </c:numRef>
          </c:val>
          <c:extLst>
            <c:ext xmlns:c16="http://schemas.microsoft.com/office/drawing/2014/chart" uri="{C3380CC4-5D6E-409C-BE32-E72D297353CC}">
              <c16:uniqueId val="{00000000-0CD2-44AD-9A65-7CD89761EA3E}"/>
            </c:ext>
          </c:extLst>
        </c:ser>
        <c:ser>
          <c:idx val="1"/>
          <c:order val="1"/>
          <c:tx>
            <c:strRef>
              <c:f>Sheet1!$A$4</c:f>
              <c:strCache>
                <c:ptCount val="1"/>
                <c:pt idx="0">
                  <c:v>10ns</c:v>
                </c:pt>
              </c:strCache>
            </c:strRef>
          </c:tx>
          <c:spPr>
            <a:solidFill>
              <a:schemeClr val="bg1">
                <a:lumMod val="65000"/>
              </a:schemeClr>
            </a:solidFill>
            <a:ln>
              <a:solidFill>
                <a:schemeClr val="tx1"/>
              </a:solidFill>
            </a:ln>
            <a:effectLst/>
          </c:spPr>
          <c:invertIfNegative val="0"/>
          <c:cat>
            <c:strRef>
              <c:f>Sheet1!$B$2:$F$2</c:f>
              <c:strCache>
                <c:ptCount val="5"/>
                <c:pt idx="0">
                  <c:v>Baseline (DDR3)</c:v>
                </c:pt>
                <c:pt idx="1">
                  <c:v>D1</c:v>
                </c:pt>
                <c:pt idx="2">
                  <c:v>D2</c:v>
                </c:pt>
                <c:pt idx="3">
                  <c:v>D3</c:v>
                </c:pt>
                <c:pt idx="4">
                  <c:v>Upper Bound</c:v>
                </c:pt>
              </c:strCache>
            </c:strRef>
          </c:cat>
          <c:val>
            <c:numRef>
              <c:f>Sheet1!$I$4:$M$4</c:f>
              <c:numCache>
                <c:formatCode>General</c:formatCode>
                <c:ptCount val="5"/>
                <c:pt idx="0">
                  <c:v>0</c:v>
                </c:pt>
                <c:pt idx="1">
                  <c:v>87</c:v>
                </c:pt>
                <c:pt idx="2">
                  <c:v>26</c:v>
                </c:pt>
                <c:pt idx="3">
                  <c:v>1</c:v>
                </c:pt>
                <c:pt idx="4">
                  <c:v>0</c:v>
                </c:pt>
              </c:numCache>
            </c:numRef>
          </c:val>
          <c:extLst>
            <c:ext xmlns:c16="http://schemas.microsoft.com/office/drawing/2014/chart" uri="{C3380CC4-5D6E-409C-BE32-E72D297353CC}">
              <c16:uniqueId val="{00000001-0CD2-44AD-9A65-7CD89761EA3E}"/>
            </c:ext>
          </c:extLst>
        </c:ser>
        <c:ser>
          <c:idx val="0"/>
          <c:order val="2"/>
          <c:tx>
            <c:strRef>
              <c:f>Sheet1!$A$3</c:f>
              <c:strCache>
                <c:ptCount val="1"/>
                <c:pt idx="0">
                  <c:v>13ns</c:v>
                </c:pt>
              </c:strCache>
            </c:strRef>
          </c:tx>
          <c:spPr>
            <a:solidFill>
              <a:schemeClr val="bg1">
                <a:lumMod val="95000"/>
              </a:schemeClr>
            </a:solidFill>
            <a:ln>
              <a:solidFill>
                <a:schemeClr val="tx1"/>
              </a:solidFill>
            </a:ln>
            <a:effectLst/>
          </c:spPr>
          <c:invertIfNegative val="0"/>
          <c:cat>
            <c:strRef>
              <c:f>Sheet1!$B$2:$F$2</c:f>
              <c:strCache>
                <c:ptCount val="5"/>
                <c:pt idx="0">
                  <c:v>Baseline (DDR3)</c:v>
                </c:pt>
                <c:pt idx="1">
                  <c:v>D1</c:v>
                </c:pt>
                <c:pt idx="2">
                  <c:v>D2</c:v>
                </c:pt>
                <c:pt idx="3">
                  <c:v>D3</c:v>
                </c:pt>
                <c:pt idx="4">
                  <c:v>Upper Bound</c:v>
                </c:pt>
              </c:strCache>
            </c:strRef>
          </c:cat>
          <c:val>
            <c:numRef>
              <c:f>Sheet1!$I$3:$M$3</c:f>
              <c:numCache>
                <c:formatCode>General</c:formatCode>
                <c:ptCount val="5"/>
                <c:pt idx="0">
                  <c:v>100</c:v>
                </c:pt>
                <c:pt idx="1">
                  <c:v>0</c:v>
                </c:pt>
                <c:pt idx="2">
                  <c:v>0</c:v>
                </c:pt>
                <c:pt idx="3">
                  <c:v>0</c:v>
                </c:pt>
                <c:pt idx="4">
                  <c:v>0</c:v>
                </c:pt>
              </c:numCache>
            </c:numRef>
          </c:val>
          <c:extLst>
            <c:ext xmlns:c16="http://schemas.microsoft.com/office/drawing/2014/chart" uri="{C3380CC4-5D6E-409C-BE32-E72D297353CC}">
              <c16:uniqueId val="{00000002-0CD2-44AD-9A65-7CD89761EA3E}"/>
            </c:ext>
          </c:extLst>
        </c:ser>
        <c:dLbls>
          <c:showLegendKey val="0"/>
          <c:showVal val="0"/>
          <c:showCatName val="0"/>
          <c:showSerName val="0"/>
          <c:showPercent val="0"/>
          <c:showBubbleSize val="0"/>
        </c:dLbls>
        <c:gapWidth val="150"/>
        <c:overlap val="100"/>
        <c:axId val="1183484608"/>
        <c:axId val="1130611824"/>
      </c:barChart>
      <c:catAx>
        <c:axId val="11834846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1" i="0" u="none" strike="noStrike" kern="1200" baseline="0">
                <a:solidFill>
                  <a:schemeClr val="tx1">
                    <a:lumMod val="65000"/>
                    <a:lumOff val="35000"/>
                  </a:schemeClr>
                </a:solidFill>
                <a:latin typeface="Gill Sans MT" charset="0"/>
                <a:ea typeface="Gill Sans MT" charset="0"/>
                <a:cs typeface="Gill Sans MT" charset="0"/>
              </a:defRPr>
            </a:pPr>
            <a:endParaRPr lang="en-US"/>
          </a:p>
        </c:txPr>
        <c:crossAx val="1130611824"/>
        <c:crosses val="autoZero"/>
        <c:auto val="1"/>
        <c:lblAlgn val="ctr"/>
        <c:lblOffset val="100"/>
        <c:noMultiLvlLbl val="0"/>
      </c:catAx>
      <c:valAx>
        <c:axId val="1130611824"/>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lumMod val="65000"/>
                        <a:lumOff val="35000"/>
                      </a:schemeClr>
                    </a:solidFill>
                    <a:latin typeface="Gill Sans MT" charset="0"/>
                    <a:ea typeface="Gill Sans MT" charset="0"/>
                    <a:cs typeface="Gill Sans MT" charset="0"/>
                  </a:defRPr>
                </a:pPr>
                <a:r>
                  <a:rPr lang="en-US" b="1"/>
                  <a:t>Fraction of Cells</a:t>
                </a:r>
              </a:p>
            </c:rich>
          </c:tx>
          <c:layout>
            <c:manualLayout>
              <c:xMode val="edge"/>
              <c:yMode val="edge"/>
              <c:x val="0"/>
              <c:y val="0.128332026225805"/>
            </c:manualLayout>
          </c:layout>
          <c:overlay val="0"/>
          <c:spPr>
            <a:noFill/>
            <a:ln>
              <a:noFill/>
            </a:ln>
            <a:effectLst/>
          </c:spPr>
          <c:txPr>
            <a:bodyPr rot="-5400000" spcFirstLastPara="1" vertOverflow="ellipsis" vert="horz" wrap="square" anchor="ctr" anchorCtr="1"/>
            <a:lstStyle/>
            <a:p>
              <a:pPr>
                <a:defRPr sz="2000" b="1" i="0" u="none" strike="noStrike" kern="1200" baseline="0">
                  <a:solidFill>
                    <a:schemeClr val="tx1">
                      <a:lumMod val="65000"/>
                      <a:lumOff val="35000"/>
                    </a:schemeClr>
                  </a:solidFill>
                  <a:latin typeface="Gill Sans MT" charset="0"/>
                  <a:ea typeface="Gill Sans MT" charset="0"/>
                  <a:cs typeface="Gill Sans MT" charset="0"/>
                </a:defRPr>
              </a:pPr>
              <a:endParaRPr lang="en-US"/>
            </a:p>
          </c:txPr>
        </c:title>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Gill Sans MT" charset="0"/>
                <a:ea typeface="Gill Sans MT" charset="0"/>
                <a:cs typeface="Gill Sans MT" charset="0"/>
              </a:defRPr>
            </a:pPr>
            <a:endParaRPr lang="en-US"/>
          </a:p>
        </c:txPr>
        <c:crossAx val="1183484608"/>
        <c:crosses val="autoZero"/>
        <c:crossBetween val="between"/>
      </c:valAx>
      <c:spPr>
        <a:noFill/>
        <a:ln>
          <a:noFill/>
        </a:ln>
        <a:effectLst/>
      </c:spPr>
    </c:plotArea>
    <c:legend>
      <c:legendPos val="r"/>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Gill Sans MT" charset="0"/>
              <a:ea typeface="Gill Sans MT" charset="0"/>
              <a:cs typeface="Gill Sans MT" charset="0"/>
            </a:defRPr>
          </a:pPr>
          <a:endParaRPr lang="en-US"/>
        </a:p>
      </c:txPr>
    </c:legend>
    <c:plotVisOnly val="1"/>
    <c:dispBlanksAs val="gap"/>
    <c:showDLblsOverMax val="0"/>
  </c:chart>
  <c:spPr>
    <a:noFill/>
    <a:ln w="9525" cap="flat" cmpd="sng" algn="ctr">
      <a:noFill/>
      <a:round/>
    </a:ln>
    <a:effectLst/>
  </c:spPr>
  <c:txPr>
    <a:bodyPr/>
    <a:lstStyle/>
    <a:p>
      <a:pPr>
        <a:defRPr sz="2000">
          <a:latin typeface="Gill Sans MT" charset="0"/>
          <a:ea typeface="Gill Sans MT" charset="0"/>
          <a:cs typeface="Gill Sans MT" charset="0"/>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73598731630627"/>
          <c:y val="0.16618061631184999"/>
          <c:w val="0.690963800844691"/>
          <c:h val="0.52852435112277596"/>
        </c:manualLayout>
      </c:layout>
      <c:barChart>
        <c:barDir val="col"/>
        <c:grouping val="percentStacked"/>
        <c:varyColors val="0"/>
        <c:ser>
          <c:idx val="2"/>
          <c:order val="0"/>
          <c:tx>
            <c:strRef>
              <c:f>Sheet1!$A$5</c:f>
              <c:strCache>
                <c:ptCount val="1"/>
                <c:pt idx="0">
                  <c:v>7.5ns</c:v>
                </c:pt>
              </c:strCache>
            </c:strRef>
          </c:tx>
          <c:spPr>
            <a:solidFill>
              <a:schemeClr val="tx1">
                <a:lumMod val="75000"/>
                <a:lumOff val="25000"/>
              </a:schemeClr>
            </a:solidFill>
            <a:ln>
              <a:solidFill>
                <a:schemeClr val="tx1"/>
              </a:solidFill>
            </a:ln>
            <a:effectLst/>
          </c:spPr>
          <c:invertIfNegative val="0"/>
          <c:cat>
            <c:strRef>
              <c:f>Sheet1!$B$2:$F$2</c:f>
              <c:strCache>
                <c:ptCount val="5"/>
                <c:pt idx="0">
                  <c:v>Baseline (DDR3)</c:v>
                </c:pt>
                <c:pt idx="1">
                  <c:v>D1</c:v>
                </c:pt>
                <c:pt idx="2">
                  <c:v>D2</c:v>
                </c:pt>
                <c:pt idx="3">
                  <c:v>D3</c:v>
                </c:pt>
                <c:pt idx="4">
                  <c:v>Upper Bound</c:v>
                </c:pt>
              </c:strCache>
            </c:strRef>
          </c:cat>
          <c:val>
            <c:numRef>
              <c:f>Sheet1!$B$5:$F$5</c:f>
              <c:numCache>
                <c:formatCode>General</c:formatCode>
                <c:ptCount val="5"/>
                <c:pt idx="0">
                  <c:v>0</c:v>
                </c:pt>
                <c:pt idx="1">
                  <c:v>12</c:v>
                </c:pt>
                <c:pt idx="2">
                  <c:v>93</c:v>
                </c:pt>
                <c:pt idx="3">
                  <c:v>99</c:v>
                </c:pt>
                <c:pt idx="4">
                  <c:v>100</c:v>
                </c:pt>
              </c:numCache>
            </c:numRef>
          </c:val>
          <c:extLst>
            <c:ext xmlns:c16="http://schemas.microsoft.com/office/drawing/2014/chart" uri="{C3380CC4-5D6E-409C-BE32-E72D297353CC}">
              <c16:uniqueId val="{00000002-9683-4DED-B974-F4B18124224D}"/>
            </c:ext>
          </c:extLst>
        </c:ser>
        <c:ser>
          <c:idx val="1"/>
          <c:order val="1"/>
          <c:tx>
            <c:strRef>
              <c:f>Sheet1!$A$4</c:f>
              <c:strCache>
                <c:ptCount val="1"/>
                <c:pt idx="0">
                  <c:v>10ns</c:v>
                </c:pt>
              </c:strCache>
            </c:strRef>
          </c:tx>
          <c:spPr>
            <a:solidFill>
              <a:schemeClr val="bg1">
                <a:lumMod val="65000"/>
              </a:schemeClr>
            </a:solidFill>
            <a:ln>
              <a:solidFill>
                <a:schemeClr val="tx1"/>
              </a:solidFill>
            </a:ln>
            <a:effectLst/>
          </c:spPr>
          <c:invertIfNegative val="0"/>
          <c:cat>
            <c:strRef>
              <c:f>Sheet1!$B$2:$F$2</c:f>
              <c:strCache>
                <c:ptCount val="5"/>
                <c:pt idx="0">
                  <c:v>Baseline (DDR3)</c:v>
                </c:pt>
                <c:pt idx="1">
                  <c:v>D1</c:v>
                </c:pt>
                <c:pt idx="2">
                  <c:v>D2</c:v>
                </c:pt>
                <c:pt idx="3">
                  <c:v>D3</c:v>
                </c:pt>
                <c:pt idx="4">
                  <c:v>Upper Bound</c:v>
                </c:pt>
              </c:strCache>
            </c:strRef>
          </c:cat>
          <c:val>
            <c:numRef>
              <c:f>Sheet1!$B$4:$F$4</c:f>
              <c:numCache>
                <c:formatCode>General</c:formatCode>
                <c:ptCount val="5"/>
                <c:pt idx="0">
                  <c:v>0</c:v>
                </c:pt>
                <c:pt idx="1">
                  <c:v>88</c:v>
                </c:pt>
                <c:pt idx="2">
                  <c:v>7</c:v>
                </c:pt>
                <c:pt idx="3">
                  <c:v>1</c:v>
                </c:pt>
                <c:pt idx="4">
                  <c:v>0</c:v>
                </c:pt>
              </c:numCache>
            </c:numRef>
          </c:val>
          <c:extLst>
            <c:ext xmlns:c16="http://schemas.microsoft.com/office/drawing/2014/chart" uri="{C3380CC4-5D6E-409C-BE32-E72D297353CC}">
              <c16:uniqueId val="{00000001-9683-4DED-B974-F4B18124224D}"/>
            </c:ext>
          </c:extLst>
        </c:ser>
        <c:ser>
          <c:idx val="0"/>
          <c:order val="2"/>
          <c:tx>
            <c:strRef>
              <c:f>Sheet1!$A$3</c:f>
              <c:strCache>
                <c:ptCount val="1"/>
                <c:pt idx="0">
                  <c:v>13ns</c:v>
                </c:pt>
              </c:strCache>
            </c:strRef>
          </c:tx>
          <c:spPr>
            <a:solidFill>
              <a:schemeClr val="bg1">
                <a:lumMod val="95000"/>
              </a:schemeClr>
            </a:solidFill>
            <a:ln>
              <a:solidFill>
                <a:schemeClr val="tx1"/>
              </a:solidFill>
            </a:ln>
            <a:effectLst/>
          </c:spPr>
          <c:invertIfNegative val="0"/>
          <c:cat>
            <c:strRef>
              <c:f>Sheet1!$B$2:$F$2</c:f>
              <c:strCache>
                <c:ptCount val="5"/>
                <c:pt idx="0">
                  <c:v>Baseline (DDR3)</c:v>
                </c:pt>
                <c:pt idx="1">
                  <c:v>D1</c:v>
                </c:pt>
                <c:pt idx="2">
                  <c:v>D2</c:v>
                </c:pt>
                <c:pt idx="3">
                  <c:v>D3</c:v>
                </c:pt>
                <c:pt idx="4">
                  <c:v>Upper Bound</c:v>
                </c:pt>
              </c:strCache>
            </c:strRef>
          </c:cat>
          <c:val>
            <c:numRef>
              <c:f>Sheet1!$B$3:$F$3</c:f>
              <c:numCache>
                <c:formatCode>General</c:formatCode>
                <c:ptCount val="5"/>
                <c:pt idx="0">
                  <c:v>100</c:v>
                </c:pt>
                <c:pt idx="1">
                  <c:v>0</c:v>
                </c:pt>
                <c:pt idx="2">
                  <c:v>0</c:v>
                </c:pt>
                <c:pt idx="3">
                  <c:v>0</c:v>
                </c:pt>
                <c:pt idx="4">
                  <c:v>0</c:v>
                </c:pt>
              </c:numCache>
            </c:numRef>
          </c:val>
          <c:extLst>
            <c:ext xmlns:c16="http://schemas.microsoft.com/office/drawing/2014/chart" uri="{C3380CC4-5D6E-409C-BE32-E72D297353CC}">
              <c16:uniqueId val="{00000000-9683-4DED-B974-F4B18124224D}"/>
            </c:ext>
          </c:extLst>
        </c:ser>
        <c:dLbls>
          <c:showLegendKey val="0"/>
          <c:showVal val="0"/>
          <c:showCatName val="0"/>
          <c:showSerName val="0"/>
          <c:showPercent val="0"/>
          <c:showBubbleSize val="0"/>
        </c:dLbls>
        <c:gapWidth val="150"/>
        <c:overlap val="100"/>
        <c:axId val="1163553040"/>
        <c:axId val="1163836544"/>
      </c:barChart>
      <c:catAx>
        <c:axId val="11635530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1" i="0" u="none" strike="noStrike" kern="1200" baseline="0">
                <a:solidFill>
                  <a:schemeClr val="tx1">
                    <a:lumMod val="65000"/>
                    <a:lumOff val="35000"/>
                  </a:schemeClr>
                </a:solidFill>
                <a:latin typeface="Gill Sans MT" charset="0"/>
                <a:ea typeface="Gill Sans MT" charset="0"/>
                <a:cs typeface="Gill Sans MT" charset="0"/>
              </a:defRPr>
            </a:pPr>
            <a:endParaRPr lang="en-US"/>
          </a:p>
        </c:txPr>
        <c:crossAx val="1163836544"/>
        <c:crosses val="autoZero"/>
        <c:auto val="1"/>
        <c:lblAlgn val="ctr"/>
        <c:lblOffset val="100"/>
        <c:noMultiLvlLbl val="0"/>
      </c:catAx>
      <c:valAx>
        <c:axId val="1163836544"/>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lumMod val="65000"/>
                        <a:lumOff val="35000"/>
                      </a:schemeClr>
                    </a:solidFill>
                    <a:latin typeface="Gill Sans MT" charset="0"/>
                    <a:ea typeface="Gill Sans MT" charset="0"/>
                    <a:cs typeface="Gill Sans MT" charset="0"/>
                  </a:defRPr>
                </a:pPr>
                <a:r>
                  <a:rPr lang="en-US" b="1"/>
                  <a:t>Fraction of Cells</a:t>
                </a:r>
              </a:p>
            </c:rich>
          </c:tx>
          <c:layout>
            <c:manualLayout>
              <c:xMode val="edge"/>
              <c:yMode val="edge"/>
              <c:x val="0"/>
              <c:y val="0.124347962480786"/>
            </c:manualLayout>
          </c:layout>
          <c:overlay val="0"/>
          <c:spPr>
            <a:noFill/>
            <a:ln>
              <a:noFill/>
            </a:ln>
            <a:effectLst/>
          </c:spPr>
          <c:txPr>
            <a:bodyPr rot="-5400000" spcFirstLastPara="1" vertOverflow="ellipsis" vert="horz" wrap="square" anchor="ctr" anchorCtr="1"/>
            <a:lstStyle/>
            <a:p>
              <a:pPr>
                <a:defRPr sz="2000" b="1" i="0" u="none" strike="noStrike" kern="1200" baseline="0">
                  <a:solidFill>
                    <a:schemeClr val="tx1">
                      <a:lumMod val="65000"/>
                      <a:lumOff val="35000"/>
                    </a:schemeClr>
                  </a:solidFill>
                  <a:latin typeface="Gill Sans MT" charset="0"/>
                  <a:ea typeface="Gill Sans MT" charset="0"/>
                  <a:cs typeface="Gill Sans MT" charset="0"/>
                </a:defRPr>
              </a:pPr>
              <a:endParaRPr lang="en-US"/>
            </a:p>
          </c:txPr>
        </c:title>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Gill Sans MT" charset="0"/>
                <a:ea typeface="Gill Sans MT" charset="0"/>
                <a:cs typeface="Gill Sans MT" charset="0"/>
              </a:defRPr>
            </a:pPr>
            <a:endParaRPr lang="en-US"/>
          </a:p>
        </c:txPr>
        <c:crossAx val="1163553040"/>
        <c:crosses val="autoZero"/>
        <c:crossBetween val="between"/>
      </c:valAx>
      <c:spPr>
        <a:noFill/>
        <a:ln>
          <a:noFill/>
        </a:ln>
        <a:effectLst/>
      </c:spPr>
    </c:plotArea>
    <c:legend>
      <c:legendPos val="r"/>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Gill Sans MT" charset="0"/>
              <a:ea typeface="Gill Sans MT" charset="0"/>
              <a:cs typeface="Gill Sans MT" charset="0"/>
            </a:defRPr>
          </a:pPr>
          <a:endParaRPr lang="en-US"/>
        </a:p>
      </c:txPr>
    </c:legend>
    <c:plotVisOnly val="1"/>
    <c:dispBlanksAs val="gap"/>
    <c:showDLblsOverMax val="0"/>
  </c:chart>
  <c:spPr>
    <a:noFill/>
    <a:ln w="9525" cap="flat" cmpd="sng" algn="ctr">
      <a:noFill/>
      <a:round/>
    </a:ln>
    <a:effectLst/>
  </c:spPr>
  <c:txPr>
    <a:bodyPr/>
    <a:lstStyle/>
    <a:p>
      <a:pPr>
        <a:defRPr sz="2000">
          <a:latin typeface="Gill Sans MT" charset="0"/>
          <a:ea typeface="Gill Sans MT" charset="0"/>
          <a:cs typeface="Gill Sans MT" charset="0"/>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Sheet1!$C$5</c:f>
              <c:strCache>
                <c:ptCount val="1"/>
                <c:pt idx="0">
                  <c:v>Baseline (DDR3)</c:v>
                </c:pt>
              </c:strCache>
            </c:strRef>
          </c:tx>
          <c:spPr>
            <a:solidFill>
              <a:schemeClr val="accent1"/>
            </a:solidFill>
            <a:ln>
              <a:noFill/>
            </a:ln>
            <a:effectLst/>
          </c:spPr>
          <c:invertIfNegative val="0"/>
          <c:cat>
            <c:numRef>
              <c:f>Sheet1!$B$6</c:f>
              <c:numCache>
                <c:formatCode>General</c:formatCode>
                <c:ptCount val="1"/>
              </c:numCache>
            </c:numRef>
          </c:cat>
          <c:val>
            <c:numRef>
              <c:f>Sheet1!$C$6</c:f>
              <c:numCache>
                <c:formatCode>General</c:formatCode>
                <c:ptCount val="1"/>
                <c:pt idx="0">
                  <c:v>1</c:v>
                </c:pt>
              </c:numCache>
            </c:numRef>
          </c:val>
          <c:extLst>
            <c:ext xmlns:c16="http://schemas.microsoft.com/office/drawing/2014/chart" uri="{C3380CC4-5D6E-409C-BE32-E72D297353CC}">
              <c16:uniqueId val="{00000000-F3AF-448F-87E8-9264E8778FB1}"/>
            </c:ext>
          </c:extLst>
        </c:ser>
        <c:ser>
          <c:idx val="1"/>
          <c:order val="1"/>
          <c:tx>
            <c:strRef>
              <c:f>Sheet1!$D$5</c:f>
              <c:strCache>
                <c:ptCount val="1"/>
                <c:pt idx="0">
                  <c:v>FLY-DRAM (D1)</c:v>
                </c:pt>
              </c:strCache>
            </c:strRef>
          </c:tx>
          <c:spPr>
            <a:solidFill>
              <a:schemeClr val="accent2"/>
            </a:solidFill>
            <a:ln>
              <a:noFill/>
            </a:ln>
            <a:effectLst/>
          </c:spPr>
          <c:invertIfNegative val="0"/>
          <c:cat>
            <c:numRef>
              <c:f>Sheet1!$B$6</c:f>
              <c:numCache>
                <c:formatCode>General</c:formatCode>
                <c:ptCount val="1"/>
              </c:numCache>
            </c:numRef>
          </c:cat>
          <c:val>
            <c:numRef>
              <c:f>Sheet1!$D$6</c:f>
              <c:numCache>
                <c:formatCode>General</c:formatCode>
                <c:ptCount val="1"/>
                <c:pt idx="0">
                  <c:v>1.133</c:v>
                </c:pt>
              </c:numCache>
            </c:numRef>
          </c:val>
          <c:extLst>
            <c:ext xmlns:c16="http://schemas.microsoft.com/office/drawing/2014/chart" uri="{C3380CC4-5D6E-409C-BE32-E72D297353CC}">
              <c16:uniqueId val="{00000001-F3AF-448F-87E8-9264E8778FB1}"/>
            </c:ext>
          </c:extLst>
        </c:ser>
        <c:ser>
          <c:idx val="2"/>
          <c:order val="2"/>
          <c:tx>
            <c:strRef>
              <c:f>Sheet1!$E$5</c:f>
              <c:strCache>
                <c:ptCount val="1"/>
                <c:pt idx="0">
                  <c:v>FLY-DRAM (D2)</c:v>
                </c:pt>
              </c:strCache>
            </c:strRef>
          </c:tx>
          <c:spPr>
            <a:solidFill>
              <a:schemeClr val="accent3"/>
            </a:solidFill>
            <a:ln>
              <a:noFill/>
            </a:ln>
            <a:effectLst/>
          </c:spPr>
          <c:invertIfNegative val="0"/>
          <c:cat>
            <c:numRef>
              <c:f>Sheet1!$B$6</c:f>
              <c:numCache>
                <c:formatCode>General</c:formatCode>
                <c:ptCount val="1"/>
              </c:numCache>
            </c:numRef>
          </c:cat>
          <c:val>
            <c:numRef>
              <c:f>Sheet1!$E$6</c:f>
              <c:numCache>
                <c:formatCode>General</c:formatCode>
                <c:ptCount val="1"/>
                <c:pt idx="0">
                  <c:v>1.1759999999999999</c:v>
                </c:pt>
              </c:numCache>
            </c:numRef>
          </c:val>
          <c:extLst>
            <c:ext xmlns:c16="http://schemas.microsoft.com/office/drawing/2014/chart" uri="{C3380CC4-5D6E-409C-BE32-E72D297353CC}">
              <c16:uniqueId val="{00000002-F3AF-448F-87E8-9264E8778FB1}"/>
            </c:ext>
          </c:extLst>
        </c:ser>
        <c:ser>
          <c:idx val="3"/>
          <c:order val="3"/>
          <c:tx>
            <c:strRef>
              <c:f>Sheet1!$F$5</c:f>
              <c:strCache>
                <c:ptCount val="1"/>
                <c:pt idx="0">
                  <c:v>FLY-DRAM (D3)</c:v>
                </c:pt>
              </c:strCache>
            </c:strRef>
          </c:tx>
          <c:spPr>
            <a:solidFill>
              <a:schemeClr val="accent4"/>
            </a:solidFill>
            <a:ln>
              <a:noFill/>
            </a:ln>
            <a:effectLst/>
          </c:spPr>
          <c:invertIfNegative val="0"/>
          <c:cat>
            <c:numRef>
              <c:f>Sheet1!$B$6</c:f>
              <c:numCache>
                <c:formatCode>General</c:formatCode>
                <c:ptCount val="1"/>
              </c:numCache>
            </c:numRef>
          </c:cat>
          <c:val>
            <c:numRef>
              <c:f>Sheet1!$F$6</c:f>
              <c:numCache>
                <c:formatCode>General</c:formatCode>
                <c:ptCount val="1"/>
                <c:pt idx="0">
                  <c:v>1.1950000000000001</c:v>
                </c:pt>
              </c:numCache>
            </c:numRef>
          </c:val>
          <c:extLst>
            <c:ext xmlns:c16="http://schemas.microsoft.com/office/drawing/2014/chart" uri="{C3380CC4-5D6E-409C-BE32-E72D297353CC}">
              <c16:uniqueId val="{00000003-F3AF-448F-87E8-9264E8778FB1}"/>
            </c:ext>
          </c:extLst>
        </c:ser>
        <c:ser>
          <c:idx val="4"/>
          <c:order val="4"/>
          <c:tx>
            <c:strRef>
              <c:f>Sheet1!$G$5</c:f>
              <c:strCache>
                <c:ptCount val="1"/>
                <c:pt idx="0">
                  <c:v>Upper Bound</c:v>
                </c:pt>
              </c:strCache>
            </c:strRef>
          </c:tx>
          <c:spPr>
            <a:solidFill>
              <a:schemeClr val="accent5"/>
            </a:solidFill>
            <a:ln>
              <a:noFill/>
            </a:ln>
            <a:effectLst/>
          </c:spPr>
          <c:invertIfNegative val="0"/>
          <c:cat>
            <c:numRef>
              <c:f>Sheet1!$B$6</c:f>
              <c:numCache>
                <c:formatCode>General</c:formatCode>
                <c:ptCount val="1"/>
              </c:numCache>
            </c:numRef>
          </c:cat>
          <c:val>
            <c:numRef>
              <c:f>Sheet1!$G$6</c:f>
              <c:numCache>
                <c:formatCode>General</c:formatCode>
                <c:ptCount val="1"/>
                <c:pt idx="0">
                  <c:v>1.1970000000000001</c:v>
                </c:pt>
              </c:numCache>
            </c:numRef>
          </c:val>
          <c:extLst>
            <c:ext xmlns:c16="http://schemas.microsoft.com/office/drawing/2014/chart" uri="{C3380CC4-5D6E-409C-BE32-E72D297353CC}">
              <c16:uniqueId val="{00000004-F3AF-448F-87E8-9264E8778FB1}"/>
            </c:ext>
          </c:extLst>
        </c:ser>
        <c:dLbls>
          <c:showLegendKey val="0"/>
          <c:showVal val="0"/>
          <c:showCatName val="0"/>
          <c:showSerName val="0"/>
          <c:showPercent val="0"/>
          <c:showBubbleSize val="0"/>
        </c:dLbls>
        <c:gapWidth val="219"/>
        <c:overlap val="-27"/>
        <c:axId val="-1841624240"/>
        <c:axId val="-1841615904"/>
      </c:barChart>
      <c:catAx>
        <c:axId val="-1841624240"/>
        <c:scaling>
          <c:orientation val="minMax"/>
        </c:scaling>
        <c:delete val="0"/>
        <c:axPos val="b"/>
        <c:title>
          <c:tx>
            <c:rich>
              <a:bodyPr rot="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40 Workloads</a:t>
                </a:r>
              </a:p>
            </c:rich>
          </c:tx>
          <c:overlay val="0"/>
          <c:spPr>
            <a:noFill/>
            <a:ln>
              <a:noFill/>
            </a:ln>
            <a:effectLst/>
          </c:spPr>
        </c:title>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841615904"/>
        <c:crosses val="autoZero"/>
        <c:auto val="1"/>
        <c:lblAlgn val="ctr"/>
        <c:lblOffset val="100"/>
        <c:noMultiLvlLbl val="0"/>
      </c:catAx>
      <c:valAx>
        <c:axId val="-1841615904"/>
        <c:scaling>
          <c:orientation val="minMax"/>
        </c:scaling>
        <c:delete val="0"/>
        <c:axPos val="l"/>
        <c:majorGridlines>
          <c:spPr>
            <a:ln w="1587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Normalized Performance</a:t>
                </a:r>
                <a:endParaRPr lang="en-US" b="1" dirty="0"/>
              </a:p>
            </c:rich>
          </c:tx>
          <c:layout>
            <c:manualLayout>
              <c:xMode val="edge"/>
              <c:yMode val="edge"/>
              <c:x val="3.4364261168384901E-3"/>
              <c:y val="0.12899396358391199"/>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841624240"/>
        <c:crosses val="autoZero"/>
        <c:crossBetween val="between"/>
      </c:valAx>
      <c:spPr>
        <a:noFill/>
        <a:ln>
          <a:noFill/>
        </a:ln>
        <a:effectLst/>
      </c:spPr>
    </c:plotArea>
    <c:legend>
      <c:legendPos val="r"/>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400"/>
      </a:pPr>
      <a:endParaRPr lang="en-US"/>
    </a:p>
  </c:txPr>
  <c:externalData r:id="rId2">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485855934674799"/>
          <c:y val="5.3321164399904503E-2"/>
          <c:w val="0.71888133940509602"/>
          <c:h val="0.60258959675495105"/>
        </c:manualLayout>
      </c:layout>
      <c:barChart>
        <c:barDir val="col"/>
        <c:grouping val="clustered"/>
        <c:varyColors val="0"/>
        <c:ser>
          <c:idx val="0"/>
          <c:order val="0"/>
          <c:tx>
            <c:strRef>
              <c:f>latency!$A$72</c:f>
              <c:strCache>
                <c:ptCount val="1"/>
                <c:pt idx="0">
                  <c:v>Latency Reduction</c:v>
                </c:pt>
              </c:strCache>
            </c:strRef>
          </c:tx>
          <c:spPr>
            <a:solidFill>
              <a:schemeClr val="bg1">
                <a:lumMod val="50000"/>
              </a:schemeClr>
            </a:solidFill>
            <a:ln w="6350">
              <a:solidFill>
                <a:schemeClr val="tx1"/>
              </a:solidFill>
            </a:ln>
            <a:effectLst/>
          </c:spPr>
          <c:invertIfNegative val="0"/>
          <c:dPt>
            <c:idx val="0"/>
            <c:invertIfNegative val="0"/>
            <c:bubble3D val="0"/>
            <c:spPr>
              <a:solidFill>
                <a:schemeClr val="accent5">
                  <a:lumMod val="75000"/>
                </a:schemeClr>
              </a:solidFill>
              <a:ln w="6350">
                <a:solidFill>
                  <a:schemeClr val="tx1"/>
                </a:solidFill>
              </a:ln>
              <a:effectLst/>
            </c:spPr>
            <c:extLst>
              <c:ext xmlns:c16="http://schemas.microsoft.com/office/drawing/2014/chart" uri="{C3380CC4-5D6E-409C-BE32-E72D297353CC}">
                <c16:uniqueId val="{00000001-44E3-4BE0-BECF-1F8FE81336F8}"/>
              </c:ext>
            </c:extLst>
          </c:dPt>
          <c:dPt>
            <c:idx val="1"/>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3-44E3-4BE0-BECF-1F8FE81336F8}"/>
              </c:ext>
            </c:extLst>
          </c:dPt>
          <c:dPt>
            <c:idx val="2"/>
            <c:invertIfNegative val="0"/>
            <c:bubble3D val="0"/>
            <c:spPr>
              <a:solidFill>
                <a:schemeClr val="accent5">
                  <a:lumMod val="75000"/>
                </a:schemeClr>
              </a:solidFill>
              <a:ln w="6350">
                <a:solidFill>
                  <a:schemeClr val="tx1"/>
                </a:solidFill>
              </a:ln>
              <a:effectLst/>
            </c:spPr>
            <c:extLst>
              <c:ext xmlns:c16="http://schemas.microsoft.com/office/drawing/2014/chart" uri="{C3380CC4-5D6E-409C-BE32-E72D297353CC}">
                <c16:uniqueId val="{00000005-44E3-4BE0-BECF-1F8FE81336F8}"/>
              </c:ext>
            </c:extLst>
          </c:dPt>
          <c:dPt>
            <c:idx val="3"/>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7-44E3-4BE0-BECF-1F8FE81336F8}"/>
              </c:ext>
            </c:extLst>
          </c:dPt>
          <c:dPt>
            <c:idx val="4"/>
            <c:invertIfNegative val="0"/>
            <c:bubble3D val="0"/>
            <c:spPr>
              <a:solidFill>
                <a:schemeClr val="accent5">
                  <a:lumMod val="75000"/>
                </a:schemeClr>
              </a:solidFill>
              <a:ln w="6350">
                <a:solidFill>
                  <a:schemeClr val="tx1"/>
                </a:solidFill>
              </a:ln>
              <a:effectLst/>
            </c:spPr>
            <c:extLst>
              <c:ext xmlns:c16="http://schemas.microsoft.com/office/drawing/2014/chart" uri="{C3380CC4-5D6E-409C-BE32-E72D297353CC}">
                <c16:uniqueId val="{00000009-44E3-4BE0-BECF-1F8FE81336F8}"/>
              </c:ext>
            </c:extLst>
          </c:dPt>
          <c:dPt>
            <c:idx val="5"/>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B-44E3-4BE0-BECF-1F8FE81336F8}"/>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44E3-4BE0-BECF-1F8FE81336F8}"/>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44E3-4BE0-BECF-1F8FE81336F8}"/>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44E3-4BE0-BECF-1F8FE81336F8}"/>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44E3-4BE0-BECF-1F8FE81336F8}"/>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multiLvlStrRef>
              <c:f>latency!$B$70:$G$71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latency!$B$72:$G$72</c:f>
              <c:numCache>
                <c:formatCode>0%</c:formatCode>
                <c:ptCount val="6"/>
                <c:pt idx="0">
                  <c:v>0.31202419354838701</c:v>
                </c:pt>
                <c:pt idx="1">
                  <c:v>0.25526612903225798</c:v>
                </c:pt>
                <c:pt idx="2">
                  <c:v>0.35117741935483898</c:v>
                </c:pt>
                <c:pt idx="3">
                  <c:v>0.34639516129032299</c:v>
                </c:pt>
                <c:pt idx="4">
                  <c:v>0.36568743890518102</c:v>
                </c:pt>
                <c:pt idx="5">
                  <c:v>0.35800317693059602</c:v>
                </c:pt>
              </c:numCache>
            </c:numRef>
          </c:val>
          <c:extLst>
            <c:ext xmlns:c16="http://schemas.microsoft.com/office/drawing/2014/chart" uri="{C3380CC4-5D6E-409C-BE32-E72D297353CC}">
              <c16:uniqueId val="{0000000C-44E3-4BE0-BECF-1F8FE81336F8}"/>
            </c:ext>
          </c:extLst>
        </c:ser>
        <c:dLbls>
          <c:showLegendKey val="0"/>
          <c:showVal val="0"/>
          <c:showCatName val="0"/>
          <c:showSerName val="0"/>
          <c:showPercent val="0"/>
          <c:showBubbleSize val="0"/>
        </c:dLbls>
        <c:gapWidth val="100"/>
        <c:overlap val="-27"/>
        <c:axId val="-1370848832"/>
        <c:axId val="-1370863152"/>
      </c:barChart>
      <c:catAx>
        <c:axId val="-1370848832"/>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1370863152"/>
        <c:crosses val="autoZero"/>
        <c:auto val="1"/>
        <c:lblAlgn val="ctr"/>
        <c:lblOffset val="0"/>
        <c:noMultiLvlLbl val="0"/>
      </c:catAx>
      <c:valAx>
        <c:axId val="-1370863152"/>
        <c:scaling>
          <c:orientation val="minMax"/>
          <c:max val="0.5"/>
        </c:scaling>
        <c:delete val="0"/>
        <c:axPos val="l"/>
        <c:majorGridlines>
          <c:spPr>
            <a:ln w="6350" cap="flat" cmpd="sng" algn="ctr">
              <a:solidFill>
                <a:schemeClr val="tx1"/>
              </a:solidFill>
              <a:prstDash val="dash"/>
              <a:round/>
            </a:ln>
            <a:effectLst/>
          </c:spPr>
        </c:majorGridlines>
        <c:numFmt formatCode="0%"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1370848832"/>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177213959366201"/>
          <c:y val="5.5812932474349798E-2"/>
          <c:w val="0.73970934188782"/>
          <c:h val="0.59749797184442899"/>
        </c:manualLayout>
      </c:layout>
      <c:barChart>
        <c:barDir val="col"/>
        <c:grouping val="clustered"/>
        <c:varyColors val="0"/>
        <c:ser>
          <c:idx val="0"/>
          <c:order val="0"/>
          <c:tx>
            <c:strRef>
              <c:f>latency!$J$72</c:f>
              <c:strCache>
                <c:ptCount val="1"/>
                <c:pt idx="0">
                  <c:v>Latency Reduction</c:v>
                </c:pt>
              </c:strCache>
            </c:strRef>
          </c:tx>
          <c:spPr>
            <a:solidFill>
              <a:schemeClr val="accent5">
                <a:lumMod val="75000"/>
              </a:schemeClr>
            </a:solidFill>
            <a:ln w="6350">
              <a:solidFill>
                <a:schemeClr val="tx1"/>
              </a:solidFill>
            </a:ln>
            <a:effectLst/>
          </c:spPr>
          <c:invertIfNegative val="0"/>
          <c:dPt>
            <c:idx val="1"/>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1-5991-42D7-8772-2EF4515851B1}"/>
              </c:ext>
            </c:extLst>
          </c:dPt>
          <c:dPt>
            <c:idx val="3"/>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3-5991-42D7-8772-2EF4515851B1}"/>
              </c:ext>
            </c:extLst>
          </c:dPt>
          <c:dPt>
            <c:idx val="5"/>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5-5991-42D7-8772-2EF4515851B1}"/>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8A21-5245-BC6B-EAB6C9F89FE6}"/>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5991-42D7-8772-2EF4515851B1}"/>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8A21-5245-BC6B-EAB6C9F89FE6}"/>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5991-42D7-8772-2EF4515851B1}"/>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multiLvlStrRef>
              <c:f>latency!$K$70:$P$71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latency!$K$72:$P$72</c:f>
              <c:numCache>
                <c:formatCode>General</c:formatCode>
                <c:ptCount val="6"/>
                <c:pt idx="0">
                  <c:v>0.36560714285714302</c:v>
                </c:pt>
                <c:pt idx="1">
                  <c:v>0.27539285714285699</c:v>
                </c:pt>
                <c:pt idx="2">
                  <c:v>0.39400000000000002</c:v>
                </c:pt>
                <c:pt idx="3">
                  <c:v>0.38717857142857098</c:v>
                </c:pt>
                <c:pt idx="4">
                  <c:v>0.41293939393939399</c:v>
                </c:pt>
                <c:pt idx="5">
                  <c:v>0.402735930735931</c:v>
                </c:pt>
              </c:numCache>
            </c:numRef>
          </c:val>
          <c:extLst>
            <c:ext xmlns:c16="http://schemas.microsoft.com/office/drawing/2014/chart" uri="{C3380CC4-5D6E-409C-BE32-E72D297353CC}">
              <c16:uniqueId val="{00000006-5991-42D7-8772-2EF4515851B1}"/>
            </c:ext>
          </c:extLst>
        </c:ser>
        <c:dLbls>
          <c:showLegendKey val="0"/>
          <c:showVal val="0"/>
          <c:showCatName val="0"/>
          <c:showSerName val="0"/>
          <c:showPercent val="0"/>
          <c:showBubbleSize val="0"/>
        </c:dLbls>
        <c:gapWidth val="100"/>
        <c:overlap val="-27"/>
        <c:axId val="-1742549184"/>
        <c:axId val="-1747153040"/>
      </c:barChart>
      <c:catAx>
        <c:axId val="-1742549184"/>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1747153040"/>
        <c:crosses val="autoZero"/>
        <c:auto val="1"/>
        <c:lblAlgn val="ctr"/>
        <c:lblOffset val="0"/>
        <c:noMultiLvlLbl val="0"/>
      </c:catAx>
      <c:valAx>
        <c:axId val="-1747153040"/>
        <c:scaling>
          <c:orientation val="minMax"/>
          <c:max val="0.5"/>
        </c:scaling>
        <c:delete val="0"/>
        <c:axPos val="l"/>
        <c:majorGridlines>
          <c:spPr>
            <a:ln w="6350" cap="flat" cmpd="sng" algn="ctr">
              <a:solidFill>
                <a:schemeClr val="tx1"/>
              </a:solidFill>
              <a:prstDash val="dash"/>
              <a:round/>
            </a:ln>
            <a:effectLst/>
          </c:spPr>
        </c:majorGridlines>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1742549184"/>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08127296587926"/>
          <c:y val="7.4016112569262202E-2"/>
          <c:w val="0.71142825896762896"/>
          <c:h val="0.61927959866131599"/>
        </c:manualLayout>
      </c:layout>
      <c:scatterChart>
        <c:scatterStyle val="lineMarker"/>
        <c:varyColors val="0"/>
        <c:ser>
          <c:idx val="0"/>
          <c:order val="0"/>
          <c:tx>
            <c:strRef>
              <c:f>combine!$X$11</c:f>
              <c:strCache>
                <c:ptCount val="1"/>
                <c:pt idx="0">
                  <c:v>Activate</c:v>
                </c:pt>
              </c:strCache>
            </c:strRef>
          </c:tx>
          <c:spPr>
            <a:ln w="44450" cap="rnd">
              <a:solidFill>
                <a:schemeClr val="accent1"/>
              </a:solidFill>
              <a:round/>
            </a:ln>
            <a:effectLst/>
          </c:spPr>
          <c:marker>
            <c:symbol val="circle"/>
            <c:size val="14"/>
            <c:spPr>
              <a:solidFill>
                <a:schemeClr val="accent1"/>
              </a:solidFill>
              <a:ln w="9525">
                <a:solidFill>
                  <a:schemeClr val="tx1"/>
                </a:solidFill>
              </a:ln>
              <a:effectLst/>
            </c:spPr>
          </c:marker>
          <c:xVal>
            <c:numRef>
              <c:f>combine!$W$12:$W$16</c:f>
              <c:numCache>
                <c:formatCode>General</c:formatCode>
                <c:ptCount val="5"/>
                <c:pt idx="0">
                  <c:v>1.35</c:v>
                </c:pt>
                <c:pt idx="1">
                  <c:v>1.2</c:v>
                </c:pt>
                <c:pt idx="2">
                  <c:v>1.1000000000000001</c:v>
                </c:pt>
                <c:pt idx="3">
                  <c:v>1</c:v>
                </c:pt>
                <c:pt idx="4">
                  <c:v>0.9</c:v>
                </c:pt>
              </c:numCache>
            </c:numRef>
          </c:xVal>
          <c:yVal>
            <c:numRef>
              <c:f>combine!$X$12:$X$16</c:f>
              <c:numCache>
                <c:formatCode>0.000</c:formatCode>
                <c:ptCount val="5"/>
                <c:pt idx="0">
                  <c:v>8.6089391786180016</c:v>
                </c:pt>
                <c:pt idx="1">
                  <c:v>8.9382050862101448</c:v>
                </c:pt>
                <c:pt idx="2">
                  <c:v>10.0798331457123</c:v>
                </c:pt>
                <c:pt idx="3">
                  <c:v>12.085383371570909</c:v>
                </c:pt>
                <c:pt idx="4">
                  <c:v>16.17661697813918</c:v>
                </c:pt>
              </c:numCache>
            </c:numRef>
          </c:yVal>
          <c:smooth val="0"/>
          <c:extLst>
            <c:ext xmlns:c16="http://schemas.microsoft.com/office/drawing/2014/chart" uri="{C3380CC4-5D6E-409C-BE32-E72D297353CC}">
              <c16:uniqueId val="{00000000-CFE6-6242-941E-E5585C53CDB0}"/>
            </c:ext>
          </c:extLst>
        </c:ser>
        <c:ser>
          <c:idx val="1"/>
          <c:order val="1"/>
          <c:tx>
            <c:strRef>
              <c:f>combine!$Y$11</c:f>
              <c:strCache>
                <c:ptCount val="1"/>
                <c:pt idx="0">
                  <c:v>Precharge</c:v>
                </c:pt>
              </c:strCache>
            </c:strRef>
          </c:tx>
          <c:spPr>
            <a:ln w="44450" cap="rnd">
              <a:solidFill>
                <a:schemeClr val="accent2"/>
              </a:solidFill>
              <a:round/>
            </a:ln>
            <a:effectLst/>
          </c:spPr>
          <c:marker>
            <c:symbol val="triangle"/>
            <c:size val="14"/>
            <c:spPr>
              <a:solidFill>
                <a:schemeClr val="accent2"/>
              </a:solidFill>
              <a:ln w="9525">
                <a:solidFill>
                  <a:schemeClr val="tx1"/>
                </a:solidFill>
              </a:ln>
              <a:effectLst/>
            </c:spPr>
          </c:marker>
          <c:xVal>
            <c:numRef>
              <c:f>combine!$W$12:$W$16</c:f>
              <c:numCache>
                <c:formatCode>General</c:formatCode>
                <c:ptCount val="5"/>
                <c:pt idx="0">
                  <c:v>1.35</c:v>
                </c:pt>
                <c:pt idx="1">
                  <c:v>1.2</c:v>
                </c:pt>
                <c:pt idx="2">
                  <c:v>1.1000000000000001</c:v>
                </c:pt>
                <c:pt idx="3">
                  <c:v>1</c:v>
                </c:pt>
                <c:pt idx="4">
                  <c:v>0.9</c:v>
                </c:pt>
              </c:numCache>
            </c:numRef>
          </c:xVal>
          <c:yVal>
            <c:numRef>
              <c:f>combine!$Y$12:$Y$16</c:f>
              <c:numCache>
                <c:formatCode>General</c:formatCode>
                <c:ptCount val="5"/>
                <c:pt idx="0">
                  <c:v>7.3890000000000002</c:v>
                </c:pt>
                <c:pt idx="1">
                  <c:v>8.4960000000000004</c:v>
                </c:pt>
                <c:pt idx="2">
                  <c:v>9.9160000000000004</c:v>
                </c:pt>
                <c:pt idx="3">
                  <c:v>12.711</c:v>
                </c:pt>
                <c:pt idx="4">
                  <c:v>19.571999999999999</c:v>
                </c:pt>
              </c:numCache>
            </c:numRef>
          </c:yVal>
          <c:smooth val="0"/>
          <c:extLst>
            <c:ext xmlns:c16="http://schemas.microsoft.com/office/drawing/2014/chart" uri="{C3380CC4-5D6E-409C-BE32-E72D297353CC}">
              <c16:uniqueId val="{00000001-CFE6-6242-941E-E5585C53CDB0}"/>
            </c:ext>
          </c:extLst>
        </c:ser>
        <c:dLbls>
          <c:showLegendKey val="0"/>
          <c:showVal val="0"/>
          <c:showCatName val="0"/>
          <c:showSerName val="0"/>
          <c:showPercent val="0"/>
          <c:showBubbleSize val="0"/>
        </c:dLbls>
        <c:axId val="933070464"/>
        <c:axId val="933078672"/>
      </c:scatterChart>
      <c:valAx>
        <c:axId val="933070464"/>
        <c:scaling>
          <c:orientation val="minMax"/>
          <c:max val="1.35"/>
          <c:min val="0.9"/>
        </c:scaling>
        <c:delete val="0"/>
        <c:axPos val="b"/>
        <c:majorGridlines>
          <c:spPr>
            <a:ln w="9525" cap="flat" cmpd="sng" algn="ctr">
              <a:noFill/>
              <a:round/>
            </a:ln>
            <a:effectLst/>
          </c:spPr>
        </c:majorGridlines>
        <c:title>
          <c:tx>
            <c:rich>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a:t>Supply Voltage (V)</a:t>
                </a:r>
              </a:p>
            </c:rich>
          </c:tx>
          <c:overlay val="0"/>
          <c:spPr>
            <a:noFill/>
            <a:ln>
              <a:noFill/>
            </a:ln>
            <a:effectLst/>
          </c:sp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crossAx val="933078672"/>
        <c:crosses val="autoZero"/>
        <c:crossBetween val="midCat"/>
        <c:majorUnit val="0.1"/>
      </c:valAx>
      <c:valAx>
        <c:axId val="933078672"/>
        <c:scaling>
          <c:orientation val="minMax"/>
          <c:max val="20"/>
          <c:min val="5"/>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a:t>Latency (ns)</a:t>
                </a:r>
              </a:p>
            </c:rich>
          </c:tx>
          <c:layout>
            <c:manualLayout>
              <c:xMode val="edge"/>
              <c:yMode val="edge"/>
              <c:x val="1.3842311761564899E-2"/>
              <c:y val="0.20421584379338001"/>
            </c:manualLayout>
          </c:layout>
          <c:overlay val="0"/>
          <c:spPr>
            <a:noFill/>
            <a:ln>
              <a:noFill/>
            </a:ln>
            <a:effectLst/>
          </c:spPr>
        </c:title>
        <c:numFmt formatCode="0" sourceLinked="0"/>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crossAx val="933070464"/>
        <c:crosses val="autoZero"/>
        <c:crossBetween val="midCat"/>
        <c:majorUnit val="5"/>
      </c:valAx>
      <c:spPr>
        <a:noFill/>
        <a:ln>
          <a:noFill/>
        </a:ln>
        <a:effectLst/>
      </c:spPr>
    </c:plotArea>
    <c:legend>
      <c:legendPos val="b"/>
      <c:layout>
        <c:manualLayout>
          <c:xMode val="edge"/>
          <c:yMode val="edge"/>
          <c:x val="0.35622983429411198"/>
          <c:y val="8.0988833812210698E-3"/>
          <c:w val="0.59634446163065402"/>
          <c:h val="0.138522062433203"/>
        </c:manualLayout>
      </c:layout>
      <c:overlay val="0"/>
      <c:spPr>
        <a:solidFill>
          <a:schemeClr val="bg1"/>
        </a:solidFill>
        <a:ln>
          <a:solidFill>
            <a:schemeClr val="tx1">
              <a:lumMod val="50000"/>
              <a:lumOff val="50000"/>
            </a:schemeClr>
          </a:solid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solidFill>
      <a:schemeClr val="bg1"/>
    </a:solidFill>
    <a:ln w="9525" cap="flat" cmpd="sng" algn="ctr">
      <a:noFill/>
      <a:round/>
    </a:ln>
    <a:effectLst/>
  </c:spPr>
  <c:txPr>
    <a:bodyPr/>
    <a:lstStyle/>
    <a:p>
      <a:pPr>
        <a:defRPr sz="2000">
          <a:latin typeface="+mn-lt"/>
        </a:defRPr>
      </a:pPr>
      <a:endParaRPr lang="en-US"/>
    </a:p>
  </c:txPr>
  <c:externalData r:id="rId2">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94789700874168"/>
          <c:y val="0.15396474699006299"/>
          <c:w val="0.67399774408364199"/>
          <c:h val="0.63726502048801403"/>
        </c:manualLayout>
      </c:layout>
      <c:barChart>
        <c:barDir val="col"/>
        <c:grouping val="clustered"/>
        <c:varyColors val="0"/>
        <c:ser>
          <c:idx val="0"/>
          <c:order val="0"/>
          <c:tx>
            <c:strRef>
              <c:f>talk_volton_perf!$I$8</c:f>
              <c:strCache>
                <c:ptCount val="1"/>
                <c:pt idx="0">
                  <c:v>MemDVFS</c:v>
                </c:pt>
              </c:strCache>
            </c:strRef>
          </c:tx>
          <c:spPr>
            <a:solidFill>
              <a:schemeClr val="bg1">
                <a:lumMod val="75000"/>
              </a:schemeClr>
            </a:solidFill>
            <a:ln>
              <a:noFill/>
            </a:ln>
            <a:effectLst/>
          </c:spPr>
          <c:invertIfNegative val="0"/>
          <c:cat>
            <c:strRef>
              <c:f>talk_volton_perf!$A$9:$A$10</c:f>
              <c:strCache>
                <c:ptCount val="2"/>
                <c:pt idx="0">
                  <c:v>Low</c:v>
                </c:pt>
                <c:pt idx="1">
                  <c:v>High</c:v>
                </c:pt>
              </c:strCache>
            </c:strRef>
          </c:cat>
          <c:val>
            <c:numRef>
              <c:f>talk_volton_perf!$I$9:$I$10</c:f>
              <c:numCache>
                <c:formatCode>General</c:formatCode>
                <c:ptCount val="2"/>
                <c:pt idx="0">
                  <c:v>1.4</c:v>
                </c:pt>
                <c:pt idx="1">
                  <c:v>0.4</c:v>
                </c:pt>
              </c:numCache>
            </c:numRef>
          </c:val>
          <c:extLst>
            <c:ext xmlns:c16="http://schemas.microsoft.com/office/drawing/2014/chart" uri="{C3380CC4-5D6E-409C-BE32-E72D297353CC}">
              <c16:uniqueId val="{00000000-4078-7A4E-ACEA-7DCE619785AF}"/>
            </c:ext>
          </c:extLst>
        </c:ser>
        <c:ser>
          <c:idx val="1"/>
          <c:order val="1"/>
          <c:tx>
            <c:strRef>
              <c:f>talk_volton_perf!$J$8</c:f>
              <c:strCache>
                <c:ptCount val="1"/>
                <c:pt idx="0">
                  <c:v>Voltron</c:v>
                </c:pt>
              </c:strCache>
            </c:strRef>
          </c:tx>
          <c:spPr>
            <a:solidFill>
              <a:schemeClr val="accent1">
                <a:lumMod val="75000"/>
              </a:schemeClr>
            </a:solidFill>
            <a:ln>
              <a:noFill/>
            </a:ln>
            <a:effectLst/>
          </c:spPr>
          <c:invertIfNegative val="0"/>
          <c:cat>
            <c:strRef>
              <c:f>talk_volton_perf!$A$9:$A$10</c:f>
              <c:strCache>
                <c:ptCount val="2"/>
                <c:pt idx="0">
                  <c:v>Low</c:v>
                </c:pt>
                <c:pt idx="1">
                  <c:v>High</c:v>
                </c:pt>
              </c:strCache>
            </c:strRef>
          </c:cat>
          <c:val>
            <c:numRef>
              <c:f>talk_volton_perf!$J$9:$J$10</c:f>
              <c:numCache>
                <c:formatCode>General</c:formatCode>
                <c:ptCount val="2"/>
                <c:pt idx="0">
                  <c:v>3.2</c:v>
                </c:pt>
                <c:pt idx="1">
                  <c:v>7</c:v>
                </c:pt>
              </c:numCache>
            </c:numRef>
          </c:val>
          <c:extLst>
            <c:ext xmlns:c16="http://schemas.microsoft.com/office/drawing/2014/chart" uri="{C3380CC4-5D6E-409C-BE32-E72D297353CC}">
              <c16:uniqueId val="{00000001-4078-7A4E-ACEA-7DCE619785AF}"/>
            </c:ext>
          </c:extLst>
        </c:ser>
        <c:dLbls>
          <c:showLegendKey val="0"/>
          <c:showVal val="0"/>
          <c:showCatName val="0"/>
          <c:showSerName val="0"/>
          <c:showPercent val="0"/>
          <c:showBubbleSize val="0"/>
        </c:dLbls>
        <c:gapWidth val="130"/>
        <c:axId val="908976880"/>
        <c:axId val="937944192"/>
      </c:barChart>
      <c:catAx>
        <c:axId val="908976880"/>
        <c:scaling>
          <c:orientation val="minMax"/>
        </c:scaling>
        <c:delete val="0"/>
        <c:axPos val="b"/>
        <c:title>
          <c:tx>
            <c:rich>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charset="0"/>
                    <a:ea typeface="Gill Sans" charset="0"/>
                    <a:cs typeface="Gill Sans" charset="0"/>
                  </a:defRPr>
                </a:pPr>
                <a:r>
                  <a:rPr lang="en-US"/>
                  <a:t>Memory Intensity</a:t>
                </a:r>
              </a:p>
            </c:rich>
          </c:tx>
          <c:overlay val="0"/>
          <c:spPr>
            <a:noFill/>
            <a:ln>
              <a:noFill/>
            </a:ln>
            <a:effectLst/>
          </c:spPr>
        </c:title>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Gill Sans" charset="0"/>
                <a:ea typeface="Gill Sans" charset="0"/>
                <a:cs typeface="Gill Sans" charset="0"/>
              </a:defRPr>
            </a:pPr>
            <a:endParaRPr lang="en-US"/>
          </a:p>
        </c:txPr>
        <c:crossAx val="937944192"/>
        <c:crosses val="autoZero"/>
        <c:auto val="1"/>
        <c:lblAlgn val="ctr"/>
        <c:lblOffset val="100"/>
        <c:noMultiLvlLbl val="0"/>
      </c:catAx>
      <c:valAx>
        <c:axId val="937944192"/>
        <c:scaling>
          <c:orientation val="minMax"/>
          <c:max val="8"/>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charset="0"/>
                    <a:ea typeface="Gill Sans" charset="0"/>
                    <a:cs typeface="Gill Sans" charset="0"/>
                  </a:defRPr>
                </a:pPr>
                <a:r>
                  <a:rPr lang="en-US"/>
                  <a:t>CPU+DRAM </a:t>
                </a:r>
                <a:br>
                  <a:rPr lang="en-US"/>
                </a:br>
                <a:r>
                  <a:rPr lang="en-US"/>
                  <a:t>Energy Savings (%)</a:t>
                </a:r>
              </a:p>
            </c:rich>
          </c:tx>
          <c:layout>
            <c:manualLayout>
              <c:xMode val="edge"/>
              <c:yMode val="edge"/>
              <c:x val="1.12904275395328E-3"/>
              <c:y val="0.25829165977244201"/>
            </c:manualLayout>
          </c:layout>
          <c:overlay val="0"/>
          <c:spPr>
            <a:noFill/>
            <a:ln>
              <a:noFill/>
            </a:ln>
            <a:effectLst/>
          </c:spPr>
        </c:title>
        <c:numFmt formatCode="General"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charset="0"/>
                <a:ea typeface="Gill Sans" charset="0"/>
                <a:cs typeface="Gill Sans" charset="0"/>
              </a:defRPr>
            </a:pPr>
            <a:endParaRPr lang="en-US"/>
          </a:p>
        </c:txPr>
        <c:crossAx val="908976880"/>
        <c:crosses val="autoZero"/>
        <c:crossBetween val="between"/>
        <c:majorUnit val="1"/>
      </c:valAx>
      <c:spPr>
        <a:noFill/>
        <a:ln>
          <a:noFill/>
        </a:ln>
        <a:effectLst/>
      </c:spPr>
    </c:plotArea>
    <c:legend>
      <c:legendPos val="b"/>
      <c:layout>
        <c:manualLayout>
          <c:xMode val="edge"/>
          <c:yMode val="edge"/>
          <c:x val="0.27185158673347598"/>
          <c:y val="9.9391686051604495E-3"/>
          <c:w val="0.68168768726918005"/>
          <c:h val="9.8835660248351304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charset="0"/>
              <a:ea typeface="Gill Sans" charset="0"/>
              <a:cs typeface="Gill Sans" charset="0"/>
            </a:defRPr>
          </a:pPr>
          <a:endParaRPr lang="en-US"/>
        </a:p>
      </c:txPr>
    </c:legend>
    <c:plotVisOnly val="1"/>
    <c:dispBlanksAs val="gap"/>
    <c:showDLblsOverMax val="0"/>
  </c:chart>
  <c:spPr>
    <a:solidFill>
      <a:schemeClr val="bg1"/>
    </a:solidFill>
    <a:ln w="9525" cap="flat" cmpd="sng" algn="ctr">
      <a:noFill/>
      <a:round/>
    </a:ln>
    <a:effectLst/>
  </c:spPr>
  <c:txPr>
    <a:bodyPr/>
    <a:lstStyle/>
    <a:p>
      <a:pPr>
        <a:defRPr sz="2400">
          <a:latin typeface="Gill Sans" charset="0"/>
          <a:ea typeface="Gill Sans" charset="0"/>
          <a:cs typeface="Gill Sans" charset="0"/>
        </a:defRPr>
      </a:pPr>
      <a:endParaRPr lang="en-US"/>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8488512146185802"/>
          <c:y val="0.12749977774413901"/>
          <c:w val="0.68390256686699102"/>
          <c:h val="0.64972456291683001"/>
        </c:manualLayout>
      </c:layout>
      <c:barChart>
        <c:barDir val="col"/>
        <c:grouping val="clustered"/>
        <c:varyColors val="0"/>
        <c:ser>
          <c:idx val="0"/>
          <c:order val="0"/>
          <c:tx>
            <c:strRef>
              <c:f>talk_volton_perf!$E$8</c:f>
              <c:strCache>
                <c:ptCount val="1"/>
                <c:pt idx="0">
                  <c:v>MemDVFS</c:v>
                </c:pt>
              </c:strCache>
            </c:strRef>
          </c:tx>
          <c:spPr>
            <a:solidFill>
              <a:schemeClr val="bg1">
                <a:lumMod val="75000"/>
              </a:schemeClr>
            </a:solidFill>
            <a:ln>
              <a:noFill/>
            </a:ln>
            <a:effectLst/>
          </c:spPr>
          <c:invertIfNegative val="0"/>
          <c:cat>
            <c:strRef>
              <c:f>talk_volton_perf!$A$9:$A$10</c:f>
              <c:strCache>
                <c:ptCount val="2"/>
                <c:pt idx="0">
                  <c:v>Low</c:v>
                </c:pt>
                <c:pt idx="1">
                  <c:v>High</c:v>
                </c:pt>
              </c:strCache>
            </c:strRef>
          </c:cat>
          <c:val>
            <c:numRef>
              <c:f>talk_volton_perf!$E$9:$E$10</c:f>
              <c:numCache>
                <c:formatCode>General</c:formatCode>
                <c:ptCount val="2"/>
                <c:pt idx="0">
                  <c:v>-2.7</c:v>
                </c:pt>
                <c:pt idx="1">
                  <c:v>-2.1</c:v>
                </c:pt>
              </c:numCache>
            </c:numRef>
          </c:val>
          <c:extLst>
            <c:ext xmlns:c16="http://schemas.microsoft.com/office/drawing/2014/chart" uri="{C3380CC4-5D6E-409C-BE32-E72D297353CC}">
              <c16:uniqueId val="{00000000-6758-C946-8D4F-CC85D6E88C90}"/>
            </c:ext>
          </c:extLst>
        </c:ser>
        <c:ser>
          <c:idx val="1"/>
          <c:order val="1"/>
          <c:tx>
            <c:strRef>
              <c:f>talk_volton_perf!$F$8</c:f>
              <c:strCache>
                <c:ptCount val="1"/>
                <c:pt idx="0">
                  <c:v>Voltron</c:v>
                </c:pt>
              </c:strCache>
            </c:strRef>
          </c:tx>
          <c:spPr>
            <a:solidFill>
              <a:schemeClr val="accent1">
                <a:lumMod val="75000"/>
              </a:schemeClr>
            </a:solidFill>
            <a:ln>
              <a:noFill/>
            </a:ln>
            <a:effectLst/>
          </c:spPr>
          <c:invertIfNegative val="0"/>
          <c:cat>
            <c:strRef>
              <c:f>talk_volton_perf!$A$9:$A$10</c:f>
              <c:strCache>
                <c:ptCount val="2"/>
                <c:pt idx="0">
                  <c:v>Low</c:v>
                </c:pt>
                <c:pt idx="1">
                  <c:v>High</c:v>
                </c:pt>
              </c:strCache>
            </c:strRef>
          </c:cat>
          <c:val>
            <c:numRef>
              <c:f>talk_volton_perf!$F$9:$F$10</c:f>
              <c:numCache>
                <c:formatCode>General</c:formatCode>
                <c:ptCount val="2"/>
                <c:pt idx="0">
                  <c:v>-1.6</c:v>
                </c:pt>
                <c:pt idx="1">
                  <c:v>-1.8</c:v>
                </c:pt>
              </c:numCache>
            </c:numRef>
          </c:val>
          <c:extLst>
            <c:ext xmlns:c16="http://schemas.microsoft.com/office/drawing/2014/chart" uri="{C3380CC4-5D6E-409C-BE32-E72D297353CC}">
              <c16:uniqueId val="{00000001-6758-C946-8D4F-CC85D6E88C90}"/>
            </c:ext>
          </c:extLst>
        </c:ser>
        <c:dLbls>
          <c:showLegendKey val="0"/>
          <c:showVal val="0"/>
          <c:showCatName val="0"/>
          <c:showSerName val="0"/>
          <c:showPercent val="0"/>
          <c:showBubbleSize val="0"/>
        </c:dLbls>
        <c:gapWidth val="130"/>
        <c:axId val="959631696"/>
        <c:axId val="939435200"/>
      </c:barChart>
      <c:catAx>
        <c:axId val="959631696"/>
        <c:scaling>
          <c:orientation val="minMax"/>
        </c:scaling>
        <c:delete val="0"/>
        <c:axPos val="b"/>
        <c:title>
          <c:tx>
            <c:rich>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charset="0"/>
                    <a:ea typeface="Gill Sans" charset="0"/>
                    <a:cs typeface="Gill Sans" charset="0"/>
                  </a:defRPr>
                </a:pPr>
                <a:r>
                  <a:rPr lang="en-US"/>
                  <a:t>Memory Intensity</a:t>
                </a:r>
              </a:p>
            </c:rich>
          </c:tx>
          <c:layout>
            <c:manualLayout>
              <c:xMode val="edge"/>
              <c:yMode val="edge"/>
              <c:x val="0.31519820971365298"/>
              <c:y val="0.87869174994253396"/>
            </c:manualLayout>
          </c:layout>
          <c:overlay val="0"/>
          <c:spPr>
            <a:noFill/>
            <a:ln>
              <a:noFill/>
            </a:ln>
            <a:effectLst/>
          </c:spPr>
        </c:title>
        <c:numFmt formatCode="General" sourceLinked="1"/>
        <c:majorTickMark val="none"/>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Gill Sans" charset="0"/>
                <a:ea typeface="Gill Sans" charset="0"/>
                <a:cs typeface="Gill Sans" charset="0"/>
              </a:defRPr>
            </a:pPr>
            <a:endParaRPr lang="en-US"/>
          </a:p>
        </c:txPr>
        <c:crossAx val="939435200"/>
        <c:crosses val="autoZero"/>
        <c:auto val="1"/>
        <c:lblAlgn val="ctr"/>
        <c:lblOffset val="100"/>
        <c:noMultiLvlLbl val="0"/>
      </c:catAx>
      <c:valAx>
        <c:axId val="939435200"/>
        <c:scaling>
          <c:orientation val="minMax"/>
          <c:max val="0"/>
          <c:min val="-6"/>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charset="0"/>
                    <a:ea typeface="Gill Sans" charset="0"/>
                    <a:cs typeface="Gill Sans" charset="0"/>
                  </a:defRPr>
                </a:pPr>
                <a:r>
                  <a:rPr lang="en-US"/>
                  <a:t>Performance Loss (%)</a:t>
                </a:r>
                <a:endParaRPr lang="en-US" dirty="0"/>
              </a:p>
            </c:rich>
          </c:tx>
          <c:layout>
            <c:manualLayout>
              <c:xMode val="edge"/>
              <c:yMode val="edge"/>
              <c:x val="3.3217386346189501E-3"/>
              <c:y val="0.170711523105399"/>
            </c:manualLayout>
          </c:layout>
          <c:overlay val="0"/>
          <c:spPr>
            <a:noFill/>
            <a:ln>
              <a:noFill/>
            </a:ln>
            <a:effectLst/>
          </c:spPr>
        </c:title>
        <c:numFmt formatCode="General"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charset="0"/>
                <a:ea typeface="Gill Sans" charset="0"/>
                <a:cs typeface="Gill Sans" charset="0"/>
              </a:defRPr>
            </a:pPr>
            <a:endParaRPr lang="en-US"/>
          </a:p>
        </c:txPr>
        <c:crossAx val="959631696"/>
        <c:crosses val="autoZero"/>
        <c:crossBetween val="between"/>
        <c:majorUnit val="1"/>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sz="2400">
          <a:latin typeface="Gill Sans" charset="0"/>
          <a:ea typeface="Gill Sans" charset="0"/>
          <a:cs typeface="Gill Sans" charset="0"/>
        </a:defRPr>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marker>
              <c:spPr>
                <a:solidFill>
                  <a:schemeClr val="tx1"/>
                </a:solidFill>
                <a:ln>
                  <a:solidFill>
                    <a:schemeClr val="accent3">
                      <a:lumMod val="75000"/>
                    </a:schemeClr>
                  </a:solidFill>
                </a:ln>
              </c:spPr>
            </c:marker>
            <c:bubble3D val="0"/>
            <c:extLst>
              <c:ext xmlns:c16="http://schemas.microsoft.com/office/drawing/2014/chart" uri="{C3380CC4-5D6E-409C-BE32-E72D297353CC}">
                <c16:uniqueId val="{00000000-6A2E-064E-BF0A-880B8B19E64C}"/>
              </c:ext>
            </c:extLst>
          </c:dPt>
          <c:dPt>
            <c:idx val="4"/>
            <c:marker>
              <c:spPr>
                <a:solidFill>
                  <a:schemeClr val="tx1"/>
                </a:solidFill>
                <a:ln>
                  <a:noFill/>
                </a:ln>
              </c:spPr>
            </c:marker>
            <c:bubble3D val="0"/>
            <c:extLst>
              <c:ext xmlns:c16="http://schemas.microsoft.com/office/drawing/2014/chart" uri="{C3380CC4-5D6E-409C-BE32-E72D297353CC}">
                <c16:uniqueId val="{00000001-6A2E-064E-BF0A-880B8B19E64C}"/>
              </c:ext>
            </c:extLst>
          </c:dPt>
          <c:xVal>
            <c:numRef>
              <c:f>'Trade-off'!$C$50:$C$54</c:f>
              <c:numCache>
                <c:formatCode>0.00</c:formatCode>
                <c:ptCount val="5"/>
                <c:pt idx="0">
                  <c:v>23.10725021132788</c:v>
                </c:pt>
                <c:pt idx="1">
                  <c:v>24.617764350044659</c:v>
                </c:pt>
                <c:pt idx="2">
                  <c:v>27.831175560551241</c:v>
                </c:pt>
                <c:pt idx="3">
                  <c:v>35.461599363785872</c:v>
                </c:pt>
                <c:pt idx="4" formatCode="General">
                  <c:v>52.5</c:v>
                </c:pt>
              </c:numCache>
            </c:numRef>
          </c:xVal>
          <c:yVal>
            <c:numRef>
              <c:f>'Trade-off'!$D$50:$D$54</c:f>
              <c:numCache>
                <c:formatCode>General</c:formatCode>
                <c:ptCount val="5"/>
                <c:pt idx="0">
                  <c:v>3.7551020408163258</c:v>
                </c:pt>
                <c:pt idx="1">
                  <c:v>2.285714285714286</c:v>
                </c:pt>
                <c:pt idx="2">
                  <c:v>1.551020408163265</c:v>
                </c:pt>
                <c:pt idx="3">
                  <c:v>1.1836734693877551</c:v>
                </c:pt>
                <c:pt idx="4">
                  <c:v>1</c:v>
                </c:pt>
              </c:numCache>
            </c:numRef>
          </c:yVal>
          <c:smooth val="1"/>
          <c:extLst>
            <c:ext xmlns:c16="http://schemas.microsoft.com/office/drawing/2014/chart" uri="{C3380CC4-5D6E-409C-BE32-E72D297353CC}">
              <c16:uniqueId val="{00000002-6A2E-064E-BF0A-880B8B19E64C}"/>
            </c:ext>
          </c:extLst>
        </c:ser>
        <c:dLbls>
          <c:showLegendKey val="0"/>
          <c:showVal val="0"/>
          <c:showCatName val="0"/>
          <c:showSerName val="0"/>
          <c:showPercent val="0"/>
          <c:showBubbleSize val="0"/>
        </c:dLbls>
        <c:axId val="-1370632768"/>
        <c:axId val="-1785966416"/>
      </c:scatterChart>
      <c:valAx>
        <c:axId val="-1370632768"/>
        <c:scaling>
          <c:orientation val="minMax"/>
          <c:max val="70"/>
        </c:scaling>
        <c:delete val="0"/>
        <c:axPos val="b"/>
        <c:title>
          <c:tx>
            <c:rich>
              <a:bodyPr anchor="t" anchorCtr="0"/>
              <a:lstStyle/>
              <a:p>
                <a:pPr algn="r">
                  <a:defRPr sz="2800"/>
                </a:pPr>
                <a:r>
                  <a:rPr lang="en-US" sz="2800"/>
                  <a:t>Latency (ns)</a:t>
                </a:r>
              </a:p>
            </c:rich>
          </c:tx>
          <c:overlay val="0"/>
        </c:title>
        <c:numFmt formatCode="0" sourceLinked="0"/>
        <c:majorTickMark val="out"/>
        <c:minorTickMark val="none"/>
        <c:tickLblPos val="nextTo"/>
        <c:txPr>
          <a:bodyPr/>
          <a:lstStyle/>
          <a:p>
            <a:pPr>
              <a:defRPr sz="2400"/>
            </a:pPr>
            <a:endParaRPr lang="en-US"/>
          </a:p>
        </c:txPr>
        <c:crossAx val="-1785966416"/>
        <c:crosses val="autoZero"/>
        <c:crossBetween val="midCat"/>
        <c:majorUnit val="10"/>
      </c:valAx>
      <c:valAx>
        <c:axId val="-1785966416"/>
        <c:scaling>
          <c:orientation val="minMax"/>
        </c:scaling>
        <c:delete val="0"/>
        <c:axPos val="l"/>
        <c:majorGridlines/>
        <c:title>
          <c:tx>
            <c:rich>
              <a:bodyPr rot="-5400000" vert="horz"/>
              <a:lstStyle/>
              <a:p>
                <a:pPr>
                  <a:defRPr sz="2800"/>
                </a:pPr>
                <a:r>
                  <a:rPr lang="en-US" sz="2800" dirty="0"/>
                  <a:t>Normalized</a:t>
                </a:r>
                <a:r>
                  <a:rPr lang="en-US" sz="2800" baseline="0" dirty="0"/>
                  <a:t> DRAM Area</a:t>
                </a:r>
                <a:endParaRPr lang="en-US" sz="2800" dirty="0"/>
              </a:p>
            </c:rich>
          </c:tx>
          <c:overlay val="0"/>
        </c:title>
        <c:numFmt formatCode="General" sourceLinked="1"/>
        <c:majorTickMark val="out"/>
        <c:minorTickMark val="none"/>
        <c:tickLblPos val="nextTo"/>
        <c:txPr>
          <a:bodyPr/>
          <a:lstStyle/>
          <a:p>
            <a:pPr>
              <a:defRPr sz="2400"/>
            </a:pPr>
            <a:endParaRPr lang="en-US"/>
          </a:p>
        </c:txPr>
        <c:crossAx val="-1370632768"/>
        <c:crosses val="autoZero"/>
        <c:crossBetween val="midCat"/>
        <c:majorUnit val="1"/>
      </c:valAx>
    </c:plotArea>
    <c:plotVisOnly val="1"/>
    <c:dispBlanksAs val="gap"/>
    <c:showDLblsOverMax val="0"/>
  </c:chart>
  <c:spPr>
    <a:ln>
      <a:noFill/>
    </a:ln>
  </c:sp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627952755905498"/>
          <c:y val="8.9722421061003699E-2"/>
          <c:w val="0.64258779075029404"/>
          <c:h val="0.71270381430327001"/>
        </c:manualLayout>
      </c:layout>
      <c:barChart>
        <c:barDir val="col"/>
        <c:grouping val="clustered"/>
        <c:varyColors val="0"/>
        <c:ser>
          <c:idx val="0"/>
          <c:order val="0"/>
          <c:tx>
            <c:strRef>
              <c:f>Sheet2!$G$18</c:f>
              <c:strCache>
                <c:ptCount val="1"/>
                <c:pt idx="0">
                  <c:v>Normalized Power Consumption</c:v>
                </c:pt>
              </c:strCache>
            </c:strRef>
          </c:tx>
          <c:spPr>
            <a:solidFill>
              <a:srgbClr val="FF0000"/>
            </a:solidFill>
            <a:ln>
              <a:solidFill>
                <a:srgbClr val="FF0000"/>
              </a:solidFill>
            </a:ln>
          </c:spPr>
          <c:invertIfNegative val="0"/>
          <c:cat>
            <c:strRef>
              <c:f>Sheet2!$H$17:$J$17</c:f>
              <c:strCache>
                <c:ptCount val="3"/>
                <c:pt idx="0">
                  <c:v>commodity DRAM</c:v>
                </c:pt>
                <c:pt idx="1">
                  <c:v>near segment</c:v>
                </c:pt>
                <c:pt idx="2">
                  <c:v>far  segment</c:v>
                </c:pt>
              </c:strCache>
            </c:strRef>
          </c:cat>
          <c:val>
            <c:numRef>
              <c:f>Sheet2!$H$18:$J$18</c:f>
              <c:numCache>
                <c:formatCode>General</c:formatCode>
                <c:ptCount val="3"/>
                <c:pt idx="0">
                  <c:v>1</c:v>
                </c:pt>
                <c:pt idx="1">
                  <c:v>0.49</c:v>
                </c:pt>
                <c:pt idx="2">
                  <c:v>1.49</c:v>
                </c:pt>
              </c:numCache>
            </c:numRef>
          </c:val>
          <c:extLst>
            <c:ext xmlns:c16="http://schemas.microsoft.com/office/drawing/2014/chart" uri="{C3380CC4-5D6E-409C-BE32-E72D297353CC}">
              <c16:uniqueId val="{00000000-8843-CB45-885C-CB350DE98F7A}"/>
            </c:ext>
          </c:extLst>
        </c:ser>
        <c:dLbls>
          <c:showLegendKey val="0"/>
          <c:showVal val="0"/>
          <c:showCatName val="0"/>
          <c:showSerName val="0"/>
          <c:showPercent val="0"/>
          <c:showBubbleSize val="0"/>
        </c:dLbls>
        <c:gapWidth val="50"/>
        <c:axId val="-1503752656"/>
        <c:axId val="-1503745792"/>
      </c:barChart>
      <c:catAx>
        <c:axId val="-1503752656"/>
        <c:scaling>
          <c:orientation val="minMax"/>
        </c:scaling>
        <c:delete val="1"/>
        <c:axPos val="b"/>
        <c:numFmt formatCode="General" sourceLinked="0"/>
        <c:majorTickMark val="out"/>
        <c:minorTickMark val="none"/>
        <c:tickLblPos val="nextTo"/>
        <c:crossAx val="-1503745792"/>
        <c:crosses val="autoZero"/>
        <c:auto val="1"/>
        <c:lblAlgn val="ctr"/>
        <c:lblOffset val="100"/>
        <c:noMultiLvlLbl val="0"/>
      </c:catAx>
      <c:valAx>
        <c:axId val="-1503745792"/>
        <c:scaling>
          <c:orientation val="minMax"/>
          <c:max val="1.5"/>
          <c:min val="0"/>
        </c:scaling>
        <c:delete val="0"/>
        <c:axPos val="l"/>
        <c:majorGridlines/>
        <c:numFmt formatCode="0%" sourceLinked="0"/>
        <c:majorTickMark val="out"/>
        <c:minorTickMark val="none"/>
        <c:tickLblPos val="nextTo"/>
        <c:txPr>
          <a:bodyPr/>
          <a:lstStyle/>
          <a:p>
            <a:pPr>
              <a:defRPr sz="1600"/>
            </a:pPr>
            <a:endParaRPr lang="en-US"/>
          </a:p>
        </c:txPr>
        <c:crossAx val="-1503752656"/>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2026638474133"/>
          <c:y val="3.6564430193441501E-2"/>
          <c:w val="0.62821987268810797"/>
          <c:h val="0.75608764511344895"/>
        </c:manualLayout>
      </c:layout>
      <c:barChart>
        <c:barDir val="col"/>
        <c:grouping val="clustered"/>
        <c:varyColors val="0"/>
        <c:ser>
          <c:idx val="0"/>
          <c:order val="0"/>
          <c:tx>
            <c:strRef>
              <c:f>Sheet2!$B$18</c:f>
              <c:strCache>
                <c:ptCount val="1"/>
                <c:pt idx="0">
                  <c:v>Latency</c:v>
                </c:pt>
              </c:strCache>
            </c:strRef>
          </c:tx>
          <c:invertIfNegative val="0"/>
          <c:cat>
            <c:strRef>
              <c:f>Sheet2!$C$17:$E$17</c:f>
              <c:strCache>
                <c:ptCount val="3"/>
                <c:pt idx="0">
                  <c:v>commodity DRAM</c:v>
                </c:pt>
                <c:pt idx="1">
                  <c:v>near segment</c:v>
                </c:pt>
                <c:pt idx="2">
                  <c:v>far  segment</c:v>
                </c:pt>
              </c:strCache>
            </c:strRef>
          </c:cat>
          <c:val>
            <c:numRef>
              <c:f>Sheet2!$C$18:$E$18</c:f>
              <c:numCache>
                <c:formatCode>General</c:formatCode>
                <c:ptCount val="3"/>
                <c:pt idx="0">
                  <c:v>1</c:v>
                </c:pt>
                <c:pt idx="1">
                  <c:v>0.56000000000000005</c:v>
                </c:pt>
                <c:pt idx="2">
                  <c:v>1.23</c:v>
                </c:pt>
              </c:numCache>
            </c:numRef>
          </c:val>
          <c:extLst>
            <c:ext xmlns:c16="http://schemas.microsoft.com/office/drawing/2014/chart" uri="{C3380CC4-5D6E-409C-BE32-E72D297353CC}">
              <c16:uniqueId val="{00000000-634E-A14E-8F01-8089E350C562}"/>
            </c:ext>
          </c:extLst>
        </c:ser>
        <c:dLbls>
          <c:showLegendKey val="0"/>
          <c:showVal val="0"/>
          <c:showCatName val="0"/>
          <c:showSerName val="0"/>
          <c:showPercent val="0"/>
          <c:showBubbleSize val="0"/>
        </c:dLbls>
        <c:gapWidth val="50"/>
        <c:axId val="-1503759360"/>
        <c:axId val="-1786377616"/>
      </c:barChart>
      <c:catAx>
        <c:axId val="-1503759360"/>
        <c:scaling>
          <c:orientation val="minMax"/>
        </c:scaling>
        <c:delete val="1"/>
        <c:axPos val="b"/>
        <c:numFmt formatCode="General" sourceLinked="0"/>
        <c:majorTickMark val="out"/>
        <c:minorTickMark val="none"/>
        <c:tickLblPos val="nextTo"/>
        <c:crossAx val="-1786377616"/>
        <c:crosses val="autoZero"/>
        <c:auto val="1"/>
        <c:lblAlgn val="ctr"/>
        <c:lblOffset val="100"/>
        <c:noMultiLvlLbl val="0"/>
      </c:catAx>
      <c:valAx>
        <c:axId val="-1786377616"/>
        <c:scaling>
          <c:orientation val="minMax"/>
          <c:max val="1.6"/>
          <c:min val="0"/>
        </c:scaling>
        <c:delete val="0"/>
        <c:axPos val="l"/>
        <c:majorGridlines/>
        <c:numFmt formatCode="0%" sourceLinked="0"/>
        <c:majorTickMark val="out"/>
        <c:minorTickMark val="none"/>
        <c:tickLblPos val="nextTo"/>
        <c:txPr>
          <a:bodyPr/>
          <a:lstStyle/>
          <a:p>
            <a:pPr>
              <a:defRPr sz="1800"/>
            </a:pPr>
            <a:endParaRPr lang="en-US"/>
          </a:p>
        </c:txPr>
        <c:crossAx val="-1503759360"/>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bubble3D val="0"/>
            <c:extLst>
              <c:ext xmlns:c16="http://schemas.microsoft.com/office/drawing/2014/chart" uri="{C3380CC4-5D6E-409C-BE32-E72D297353CC}">
                <c16:uniqueId val="{00000000-534F-2848-94AC-F5120DA6CA17}"/>
              </c:ext>
            </c:extLst>
          </c:dPt>
          <c:dPt>
            <c:idx val="4"/>
            <c:bubble3D val="0"/>
            <c:extLst>
              <c:ext xmlns:c16="http://schemas.microsoft.com/office/drawing/2014/chart" uri="{C3380CC4-5D6E-409C-BE32-E72D297353CC}">
                <c16:uniqueId val="{00000001-534F-2848-94AC-F5120DA6CA17}"/>
              </c:ext>
            </c:extLst>
          </c:dPt>
          <c:xVal>
            <c:numRef>
              <c:f>'Trade-off'!$C$50:$C$54</c:f>
              <c:numCache>
                <c:formatCode>0.00</c:formatCode>
                <c:ptCount val="5"/>
                <c:pt idx="0">
                  <c:v>23.10725021132788</c:v>
                </c:pt>
                <c:pt idx="1">
                  <c:v>24.617764350044659</c:v>
                </c:pt>
                <c:pt idx="2">
                  <c:v>27.831175560551241</c:v>
                </c:pt>
                <c:pt idx="3">
                  <c:v>35.461599363785872</c:v>
                </c:pt>
                <c:pt idx="4" formatCode="General">
                  <c:v>52.5</c:v>
                </c:pt>
              </c:numCache>
            </c:numRef>
          </c:xVal>
          <c:yVal>
            <c:numRef>
              <c:f>'Trade-off'!$D$50:$D$54</c:f>
              <c:numCache>
                <c:formatCode>General</c:formatCode>
                <c:ptCount val="5"/>
                <c:pt idx="0">
                  <c:v>3.7551020408163258</c:v>
                </c:pt>
                <c:pt idx="1">
                  <c:v>2.285714285714286</c:v>
                </c:pt>
                <c:pt idx="2">
                  <c:v>1.551020408163265</c:v>
                </c:pt>
                <c:pt idx="3">
                  <c:v>1.1836734693877551</c:v>
                </c:pt>
                <c:pt idx="4">
                  <c:v>1</c:v>
                </c:pt>
              </c:numCache>
            </c:numRef>
          </c:yVal>
          <c:smooth val="1"/>
          <c:extLst>
            <c:ext xmlns:c16="http://schemas.microsoft.com/office/drawing/2014/chart" uri="{C3380CC4-5D6E-409C-BE32-E72D297353CC}">
              <c16:uniqueId val="{00000002-534F-2848-94AC-F5120DA6CA17}"/>
            </c:ext>
          </c:extLst>
        </c:ser>
        <c:dLbls>
          <c:showLegendKey val="0"/>
          <c:showVal val="0"/>
          <c:showCatName val="0"/>
          <c:showSerName val="0"/>
          <c:showPercent val="0"/>
          <c:showBubbleSize val="0"/>
        </c:dLbls>
        <c:axId val="-1370889504"/>
        <c:axId val="-1746795440"/>
      </c:scatterChart>
      <c:valAx>
        <c:axId val="-1370889504"/>
        <c:scaling>
          <c:orientation val="minMax"/>
          <c:max val="70"/>
        </c:scaling>
        <c:delete val="0"/>
        <c:axPos val="b"/>
        <c:title>
          <c:tx>
            <c:rich>
              <a:bodyPr anchor="t" anchorCtr="0"/>
              <a:lstStyle/>
              <a:p>
                <a:pPr algn="r">
                  <a:defRPr sz="2800"/>
                </a:pPr>
                <a:r>
                  <a:rPr lang="en-US" sz="2800"/>
                  <a:t>Latency (ns)</a:t>
                </a:r>
              </a:p>
            </c:rich>
          </c:tx>
          <c:overlay val="0"/>
        </c:title>
        <c:numFmt formatCode="0" sourceLinked="0"/>
        <c:majorTickMark val="out"/>
        <c:minorTickMark val="none"/>
        <c:tickLblPos val="nextTo"/>
        <c:txPr>
          <a:bodyPr/>
          <a:lstStyle/>
          <a:p>
            <a:pPr>
              <a:defRPr sz="2400"/>
            </a:pPr>
            <a:endParaRPr lang="en-US"/>
          </a:p>
        </c:txPr>
        <c:crossAx val="-1746795440"/>
        <c:crosses val="autoZero"/>
        <c:crossBetween val="midCat"/>
        <c:majorUnit val="10"/>
      </c:valAx>
      <c:valAx>
        <c:axId val="-1746795440"/>
        <c:scaling>
          <c:orientation val="minMax"/>
        </c:scaling>
        <c:delete val="0"/>
        <c:axPos val="l"/>
        <c:majorGridlines/>
        <c:title>
          <c:tx>
            <c:rich>
              <a:bodyPr rot="-5400000" vert="horz"/>
              <a:lstStyle/>
              <a:p>
                <a:pPr>
                  <a:defRPr sz="2800"/>
                </a:pPr>
                <a:r>
                  <a:rPr lang="en-US" sz="2800" dirty="0"/>
                  <a:t>Normalized</a:t>
                </a:r>
                <a:r>
                  <a:rPr lang="en-US" sz="2800" baseline="0" dirty="0"/>
                  <a:t> DRAM Area</a:t>
                </a:r>
                <a:endParaRPr lang="en-US" sz="2800" dirty="0"/>
              </a:p>
            </c:rich>
          </c:tx>
          <c:overlay val="0"/>
        </c:title>
        <c:numFmt formatCode="General" sourceLinked="1"/>
        <c:majorTickMark val="out"/>
        <c:minorTickMark val="none"/>
        <c:tickLblPos val="nextTo"/>
        <c:txPr>
          <a:bodyPr/>
          <a:lstStyle/>
          <a:p>
            <a:pPr>
              <a:defRPr sz="2400"/>
            </a:pPr>
            <a:endParaRPr lang="en-US"/>
          </a:p>
        </c:txPr>
        <c:crossAx val="-1370889504"/>
        <c:crosses val="autoZero"/>
        <c:crossBetween val="midCat"/>
        <c:majorUnit val="1"/>
      </c:valAx>
    </c:plotArea>
    <c:plotVisOnly val="1"/>
    <c:dispBlanksAs val="gap"/>
    <c:showDLblsOverMax val="0"/>
  </c:chart>
  <c:spPr>
    <a:ln>
      <a:noFill/>
    </a:ln>
  </c:sp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Sheet3!$C$2</c:f>
              <c:strCache>
                <c:ptCount val="1"/>
                <c:pt idx="0">
                  <c:v>Performance Improvement</c:v>
                </c:pt>
              </c:strCache>
            </c:strRef>
          </c:tx>
          <c:invertIfNegative val="0"/>
          <c:cat>
            <c:strRef>
              <c:f>Sheet3!$B$3:$B$5</c:f>
              <c:strCache>
                <c:ptCount val="3"/>
                <c:pt idx="0">
                  <c:v>1 (1-ch)</c:v>
                </c:pt>
                <c:pt idx="1">
                  <c:v>2 (2-ch)</c:v>
                </c:pt>
                <c:pt idx="2">
                  <c:v>4 (4-ch)</c:v>
                </c:pt>
              </c:strCache>
            </c:strRef>
          </c:cat>
          <c:val>
            <c:numRef>
              <c:f>Sheet3!$C$3:$C$5</c:f>
              <c:numCache>
                <c:formatCode>General</c:formatCode>
                <c:ptCount val="3"/>
                <c:pt idx="0">
                  <c:v>1.1240000000000001</c:v>
                </c:pt>
                <c:pt idx="1">
                  <c:v>1.115</c:v>
                </c:pt>
                <c:pt idx="2">
                  <c:v>1.107</c:v>
                </c:pt>
              </c:numCache>
            </c:numRef>
          </c:val>
          <c:extLst>
            <c:ext xmlns:c16="http://schemas.microsoft.com/office/drawing/2014/chart" uri="{C3380CC4-5D6E-409C-BE32-E72D297353CC}">
              <c16:uniqueId val="{00000000-DD51-2242-ADF1-403C739B52EC}"/>
            </c:ext>
          </c:extLst>
        </c:ser>
        <c:dLbls>
          <c:showLegendKey val="0"/>
          <c:showVal val="0"/>
          <c:showCatName val="0"/>
          <c:showSerName val="0"/>
          <c:showPercent val="0"/>
          <c:showBubbleSize val="0"/>
        </c:dLbls>
        <c:gapWidth val="150"/>
        <c:axId val="-1871175664"/>
        <c:axId val="-1871171728"/>
      </c:barChart>
      <c:catAx>
        <c:axId val="-1871175664"/>
        <c:scaling>
          <c:orientation val="minMax"/>
        </c:scaling>
        <c:delete val="0"/>
        <c:axPos val="b"/>
        <c:numFmt formatCode="General" sourceLinked="0"/>
        <c:majorTickMark val="out"/>
        <c:minorTickMark val="none"/>
        <c:tickLblPos val="nextTo"/>
        <c:txPr>
          <a:bodyPr/>
          <a:lstStyle/>
          <a:p>
            <a:pPr>
              <a:defRPr sz="1800"/>
            </a:pPr>
            <a:endParaRPr lang="en-US"/>
          </a:p>
        </c:txPr>
        <c:crossAx val="-1871171728"/>
        <c:crosses val="autoZero"/>
        <c:auto val="1"/>
        <c:lblAlgn val="ctr"/>
        <c:lblOffset val="0"/>
        <c:noMultiLvlLbl val="0"/>
      </c:catAx>
      <c:valAx>
        <c:axId val="-1871171728"/>
        <c:scaling>
          <c:orientation val="minMax"/>
          <c:max val="1.2"/>
          <c:min val="0"/>
        </c:scaling>
        <c:delete val="0"/>
        <c:axPos val="l"/>
        <c:majorGridlines/>
        <c:numFmt formatCode="0%" sourceLinked="0"/>
        <c:majorTickMark val="out"/>
        <c:minorTickMark val="none"/>
        <c:tickLblPos val="nextTo"/>
        <c:txPr>
          <a:bodyPr/>
          <a:lstStyle/>
          <a:p>
            <a:pPr>
              <a:defRPr sz="1800"/>
            </a:pPr>
            <a:endParaRPr lang="en-US"/>
          </a:p>
        </c:txPr>
        <c:crossAx val="-1871175664"/>
        <c:crosses val="autoZero"/>
        <c:crossBetween val="between"/>
      </c:valAx>
    </c:plotArea>
    <c:plotVisOnly val="1"/>
    <c:dispBlanksAs val="gap"/>
    <c:showDLblsOverMax val="0"/>
  </c:chart>
  <c:spPr>
    <a:ln>
      <a:noFill/>
    </a:ln>
  </c:sp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Sheet3!$C$7</c:f>
              <c:strCache>
                <c:ptCount val="1"/>
                <c:pt idx="0">
                  <c:v>Power Reduction</c:v>
                </c:pt>
              </c:strCache>
            </c:strRef>
          </c:tx>
          <c:spPr>
            <a:solidFill>
              <a:srgbClr val="FF0000"/>
            </a:solidFill>
          </c:spPr>
          <c:invertIfNegative val="0"/>
          <c:cat>
            <c:strRef>
              <c:f>Sheet3!$B$8:$B$10</c:f>
              <c:strCache>
                <c:ptCount val="3"/>
                <c:pt idx="0">
                  <c:v>1 (1-ch)</c:v>
                </c:pt>
                <c:pt idx="1">
                  <c:v>2 (2-ch)</c:v>
                </c:pt>
                <c:pt idx="2">
                  <c:v>4 (4-ch)</c:v>
                </c:pt>
              </c:strCache>
            </c:strRef>
          </c:cat>
          <c:val>
            <c:numRef>
              <c:f>Sheet3!$C$8:$C$10</c:f>
              <c:numCache>
                <c:formatCode>General</c:formatCode>
                <c:ptCount val="3"/>
                <c:pt idx="0">
                  <c:v>0.76900000000000002</c:v>
                </c:pt>
                <c:pt idx="1">
                  <c:v>0.755</c:v>
                </c:pt>
                <c:pt idx="2">
                  <c:v>0.73699999999999999</c:v>
                </c:pt>
              </c:numCache>
            </c:numRef>
          </c:val>
          <c:extLst>
            <c:ext xmlns:c16="http://schemas.microsoft.com/office/drawing/2014/chart" uri="{C3380CC4-5D6E-409C-BE32-E72D297353CC}">
              <c16:uniqueId val="{00000000-63F2-4F4E-A326-EB38268489EF}"/>
            </c:ext>
          </c:extLst>
        </c:ser>
        <c:dLbls>
          <c:showLegendKey val="0"/>
          <c:showVal val="0"/>
          <c:showCatName val="0"/>
          <c:showSerName val="0"/>
          <c:showPercent val="0"/>
          <c:showBubbleSize val="0"/>
        </c:dLbls>
        <c:gapWidth val="150"/>
        <c:axId val="-1871136384"/>
        <c:axId val="-1871132368"/>
      </c:barChart>
      <c:catAx>
        <c:axId val="-1871136384"/>
        <c:scaling>
          <c:orientation val="minMax"/>
        </c:scaling>
        <c:delete val="0"/>
        <c:axPos val="b"/>
        <c:numFmt formatCode="General" sourceLinked="0"/>
        <c:majorTickMark val="out"/>
        <c:minorTickMark val="none"/>
        <c:tickLblPos val="nextTo"/>
        <c:txPr>
          <a:bodyPr/>
          <a:lstStyle/>
          <a:p>
            <a:pPr>
              <a:defRPr sz="1800"/>
            </a:pPr>
            <a:endParaRPr lang="en-US"/>
          </a:p>
        </c:txPr>
        <c:crossAx val="-1871132368"/>
        <c:crosses val="autoZero"/>
        <c:auto val="1"/>
        <c:lblAlgn val="ctr"/>
        <c:lblOffset val="0"/>
        <c:noMultiLvlLbl val="0"/>
      </c:catAx>
      <c:valAx>
        <c:axId val="-1871132368"/>
        <c:scaling>
          <c:orientation val="minMax"/>
          <c:max val="1.2"/>
          <c:min val="0"/>
        </c:scaling>
        <c:delete val="0"/>
        <c:axPos val="l"/>
        <c:majorGridlines/>
        <c:numFmt formatCode="0%" sourceLinked="0"/>
        <c:majorTickMark val="out"/>
        <c:minorTickMark val="none"/>
        <c:tickLblPos val="nextTo"/>
        <c:txPr>
          <a:bodyPr/>
          <a:lstStyle/>
          <a:p>
            <a:pPr>
              <a:defRPr sz="1800"/>
            </a:pPr>
            <a:endParaRPr lang="en-US"/>
          </a:p>
        </c:txPr>
        <c:crossAx val="-1871136384"/>
        <c:crosses val="autoZero"/>
        <c:crossBetween val="between"/>
      </c:valAx>
    </c:plotArea>
    <c:plotVisOnly val="1"/>
    <c:dispBlanksAs val="gap"/>
    <c:showDLblsOverMax val="0"/>
  </c:chart>
  <c:spPr>
    <a:ln>
      <a:noFill/>
    </a:ln>
  </c:sp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33"/>
    </mc:Choice>
    <mc:Fallback>
      <c:style val="33"/>
    </mc:Fallback>
  </mc:AlternateContent>
  <c:chart>
    <c:autoTitleDeleted val="1"/>
    <c:plotArea>
      <c:layout>
        <c:manualLayout>
          <c:layoutTarget val="inner"/>
          <c:xMode val="edge"/>
          <c:yMode val="edge"/>
          <c:x val="0.19679968792227201"/>
          <c:y val="0.13418212908565799"/>
          <c:w val="0.77295804052594297"/>
          <c:h val="0.57225816075576696"/>
        </c:manualLayout>
      </c:layout>
      <c:barChart>
        <c:barDir val="col"/>
        <c:grouping val="clustered"/>
        <c:varyColors val="0"/>
        <c:ser>
          <c:idx val="1"/>
          <c:order val="0"/>
          <c:tx>
            <c:v>STT-RAM (base)</c:v>
          </c:tx>
          <c:invertIfNegative val="0"/>
          <c:val>
            <c:numRef>
              <c:f>DATA3!$AE$254:$AE$265</c:f>
              <c:numCache>
                <c:formatCode>0%</c:formatCode>
                <c:ptCount val="12"/>
                <c:pt idx="0">
                  <c:v>0.95573510300478803</c:v>
                </c:pt>
                <c:pt idx="1">
                  <c:v>0.91812375170455995</c:v>
                </c:pt>
                <c:pt idx="2">
                  <c:v>0.93434694887328196</c:v>
                </c:pt>
                <c:pt idx="3">
                  <c:v>0.95579184720952903</c:v>
                </c:pt>
                <c:pt idx="4">
                  <c:v>0.95738386929952202</c:v>
                </c:pt>
                <c:pt idx="5">
                  <c:v>0.92083392109098094</c:v>
                </c:pt>
                <c:pt idx="6">
                  <c:v>0.95404420780392396</c:v>
                </c:pt>
                <c:pt idx="7">
                  <c:v>0.93019316843574296</c:v>
                </c:pt>
                <c:pt idx="8">
                  <c:v>0.95413346105793595</c:v>
                </c:pt>
                <c:pt idx="9">
                  <c:v>0.94506886725099504</c:v>
                </c:pt>
                <c:pt idx="10">
                  <c:v>0.92103499910287701</c:v>
                </c:pt>
                <c:pt idx="11">
                  <c:v>0.94060819498492199</c:v>
                </c:pt>
              </c:numCache>
            </c:numRef>
          </c:val>
          <c:extLst>
            <c:ext xmlns:c16="http://schemas.microsoft.com/office/drawing/2014/chart" uri="{C3380CC4-5D6E-409C-BE32-E72D297353CC}">
              <c16:uniqueId val="{00000000-B2C9-9D43-A95B-D0294C867663}"/>
            </c:ext>
          </c:extLst>
        </c:ser>
        <c:ser>
          <c:idx val="0"/>
          <c:order val="1"/>
          <c:tx>
            <c:v>STT-RAM (opt)</c:v>
          </c:tx>
          <c:invertIfNegative val="0"/>
          <c:cat>
            <c:strRef>
              <c:f>DATA3!$B$272:$B$283</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DATA3!$AE$272:$AE$283</c:f>
              <c:numCache>
                <c:formatCode>0%</c:formatCode>
                <c:ptCount val="12"/>
                <c:pt idx="0">
                  <c:v>0.96014015490016003</c:v>
                </c:pt>
                <c:pt idx="1">
                  <c:v>0.91452653688198104</c:v>
                </c:pt>
                <c:pt idx="2">
                  <c:v>0.944297717493359</c:v>
                </c:pt>
                <c:pt idx="3">
                  <c:v>0.95631640412181496</c:v>
                </c:pt>
                <c:pt idx="4">
                  <c:v>0.95951280726469701</c:v>
                </c:pt>
                <c:pt idx="5">
                  <c:v>0.92091863675880803</c:v>
                </c:pt>
                <c:pt idx="6">
                  <c:v>0.95947649301942695</c:v>
                </c:pt>
                <c:pt idx="7">
                  <c:v>0.93564097344487296</c:v>
                </c:pt>
                <c:pt idx="8">
                  <c:v>0.96002894850404497</c:v>
                </c:pt>
                <c:pt idx="9">
                  <c:v>0.94574147442823198</c:v>
                </c:pt>
                <c:pt idx="10">
                  <c:v>0.93546006245570401</c:v>
                </c:pt>
                <c:pt idx="11">
                  <c:v>0.94473274629755399</c:v>
                </c:pt>
              </c:numCache>
            </c:numRef>
          </c:val>
          <c:extLst>
            <c:ext xmlns:c16="http://schemas.microsoft.com/office/drawing/2014/chart" uri="{C3380CC4-5D6E-409C-BE32-E72D297353CC}">
              <c16:uniqueId val="{00000001-B2C9-9D43-A95B-D0294C867663}"/>
            </c:ext>
          </c:extLst>
        </c:ser>
        <c:dLbls>
          <c:showLegendKey val="0"/>
          <c:showVal val="0"/>
          <c:showCatName val="0"/>
          <c:showSerName val="0"/>
          <c:showPercent val="0"/>
          <c:showBubbleSize val="0"/>
        </c:dLbls>
        <c:gapWidth val="150"/>
        <c:axId val="1954731408"/>
        <c:axId val="1954734992"/>
      </c:barChart>
      <c:catAx>
        <c:axId val="1954731408"/>
        <c:scaling>
          <c:orientation val="minMax"/>
        </c:scaling>
        <c:delete val="0"/>
        <c:axPos val="b"/>
        <c:majorTickMark val="out"/>
        <c:minorTickMark val="none"/>
        <c:tickLblPos val="nextTo"/>
        <c:crossAx val="1954734992"/>
        <c:crosses val="autoZero"/>
        <c:auto val="1"/>
        <c:lblAlgn val="ctr"/>
        <c:lblOffset val="100"/>
        <c:noMultiLvlLbl val="0"/>
      </c:catAx>
      <c:valAx>
        <c:axId val="1954734992"/>
        <c:scaling>
          <c:orientation val="minMax"/>
        </c:scaling>
        <c:delete val="0"/>
        <c:axPos val="l"/>
        <c:majorGridlines/>
        <c:title>
          <c:tx>
            <c:rich>
              <a:bodyPr rot="-5400000" vert="horz"/>
              <a:lstStyle/>
              <a:p>
                <a:pPr>
                  <a:defRPr sz="1600"/>
                </a:pPr>
                <a:r>
                  <a:rPr lang="en-US" sz="1800" dirty="0"/>
                  <a:t>Performance </a:t>
                </a:r>
              </a:p>
              <a:p>
                <a:pPr>
                  <a:defRPr sz="1600"/>
                </a:pPr>
                <a:r>
                  <a:rPr lang="en-US" sz="1800" dirty="0"/>
                  <a:t>vs. DRAM</a:t>
                </a:r>
              </a:p>
            </c:rich>
          </c:tx>
          <c:layout>
            <c:manualLayout>
              <c:xMode val="edge"/>
              <c:yMode val="edge"/>
              <c:x val="0"/>
              <c:y val="0.140480918786801"/>
            </c:manualLayout>
          </c:layout>
          <c:overlay val="0"/>
        </c:title>
        <c:numFmt formatCode="0%" sourceLinked="1"/>
        <c:majorTickMark val="out"/>
        <c:minorTickMark val="none"/>
        <c:tickLblPos val="nextTo"/>
        <c:txPr>
          <a:bodyPr/>
          <a:lstStyle/>
          <a:p>
            <a:pPr>
              <a:defRPr sz="1200"/>
            </a:pPr>
            <a:endParaRPr lang="en-US"/>
          </a:p>
        </c:txPr>
        <c:crossAx val="1954731408"/>
        <c:crosses val="autoZero"/>
        <c:crossBetween val="between"/>
      </c:valAx>
      <c:spPr>
        <a:noFill/>
      </c:spPr>
    </c:plotArea>
    <c:legend>
      <c:legendPos val="t"/>
      <c:layout>
        <c:manualLayout>
          <c:xMode val="edge"/>
          <c:yMode val="edge"/>
          <c:x val="0.23548251901453099"/>
          <c:y val="3.3530571124193803E-2"/>
          <c:w val="0.52903496197093902"/>
          <c:h val="8.5478754510895899E-2"/>
        </c:manualLayout>
      </c:layout>
      <c:overlay val="0"/>
    </c:legend>
    <c:plotVisOnly val="1"/>
    <c:dispBlanksAs val="gap"/>
    <c:showDLblsOverMax val="0"/>
  </c:chart>
  <c:spPr>
    <a:ln>
      <a:noFill/>
    </a:ln>
  </c:spPr>
  <c:txPr>
    <a:bodyPr/>
    <a:lstStyle/>
    <a:p>
      <a:pPr>
        <a:defRPr sz="1100"/>
      </a:pPr>
      <a:endParaRPr lang="en-US"/>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33"/>
    </mc:Choice>
    <mc:Fallback>
      <c:style val="33"/>
    </mc:Fallback>
  </mc:AlternateContent>
  <c:chart>
    <c:autoTitleDeleted val="1"/>
    <c:plotArea>
      <c:layout/>
      <c:barChart>
        <c:barDir val="col"/>
        <c:grouping val="stacked"/>
        <c:varyColors val="0"/>
        <c:ser>
          <c:idx val="0"/>
          <c:order val="0"/>
          <c:tx>
            <c:strRef>
              <c:f>DATA3!$AF$253</c:f>
              <c:strCache>
                <c:ptCount val="1"/>
                <c:pt idx="0">
                  <c:v>ACT+PRE</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DATA3!$AF$254:$AF$265</c:f>
              <c:numCache>
                <c:formatCode>0%</c:formatCode>
                <c:ptCount val="12"/>
                <c:pt idx="0">
                  <c:v>0.30174700400419302</c:v>
                </c:pt>
                <c:pt idx="1">
                  <c:v>0.276460740767901</c:v>
                </c:pt>
                <c:pt idx="2">
                  <c:v>0.37424610262490798</c:v>
                </c:pt>
                <c:pt idx="3">
                  <c:v>0.32119377388984499</c:v>
                </c:pt>
                <c:pt idx="4">
                  <c:v>0.339731364740398</c:v>
                </c:pt>
                <c:pt idx="5">
                  <c:v>0.34882700464222999</c:v>
                </c:pt>
                <c:pt idx="6">
                  <c:v>0.361969230116095</c:v>
                </c:pt>
                <c:pt idx="7">
                  <c:v>0.260303148145966</c:v>
                </c:pt>
                <c:pt idx="8">
                  <c:v>0.33523660020355001</c:v>
                </c:pt>
                <c:pt idx="9">
                  <c:v>0.39384616488081597</c:v>
                </c:pt>
                <c:pt idx="10">
                  <c:v>0.32654818580274197</c:v>
                </c:pt>
                <c:pt idx="11">
                  <c:v>0.330919029074422</c:v>
                </c:pt>
              </c:numCache>
            </c:numRef>
          </c:val>
          <c:extLst>
            <c:ext xmlns:c16="http://schemas.microsoft.com/office/drawing/2014/chart" uri="{C3380CC4-5D6E-409C-BE32-E72D297353CC}">
              <c16:uniqueId val="{00000000-4D7A-5143-8233-7E6A03FAF19B}"/>
            </c:ext>
          </c:extLst>
        </c:ser>
        <c:ser>
          <c:idx val="1"/>
          <c:order val="1"/>
          <c:tx>
            <c:strRef>
              <c:f>DATA3!$AG$253</c:f>
              <c:strCache>
                <c:ptCount val="1"/>
                <c:pt idx="0">
                  <c:v>WB</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DATA3!$AG$254:$AG$265</c:f>
              <c:numCache>
                <c:formatCode>0%</c:formatCode>
                <c:ptCount val="12"/>
                <c:pt idx="0">
                  <c:v>1.8528769607931098E-2</c:v>
                </c:pt>
                <c:pt idx="1">
                  <c:v>2.7397053001998701E-2</c:v>
                </c:pt>
                <c:pt idx="2">
                  <c:v>1.35177849359938E-2</c:v>
                </c:pt>
                <c:pt idx="3">
                  <c:v>1.59786244869045E-2</c:v>
                </c:pt>
                <c:pt idx="4">
                  <c:v>2.2232772442004702E-2</c:v>
                </c:pt>
                <c:pt idx="5">
                  <c:v>1.86487519376289E-2</c:v>
                </c:pt>
                <c:pt idx="6">
                  <c:v>1.58715196141603E-2</c:v>
                </c:pt>
                <c:pt idx="7">
                  <c:v>2.58260822607475E-2</c:v>
                </c:pt>
                <c:pt idx="8">
                  <c:v>1.68700752780532E-2</c:v>
                </c:pt>
                <c:pt idx="9">
                  <c:v>1.6361883237882801E-2</c:v>
                </c:pt>
                <c:pt idx="10">
                  <c:v>1.50084765126291E-2</c:v>
                </c:pt>
                <c:pt idx="11">
                  <c:v>1.87492539378122E-2</c:v>
                </c:pt>
              </c:numCache>
            </c:numRef>
          </c:val>
          <c:extLst>
            <c:ext xmlns:c16="http://schemas.microsoft.com/office/drawing/2014/chart" uri="{C3380CC4-5D6E-409C-BE32-E72D297353CC}">
              <c16:uniqueId val="{00000001-4D7A-5143-8233-7E6A03FAF19B}"/>
            </c:ext>
          </c:extLst>
        </c:ser>
        <c:ser>
          <c:idx val="2"/>
          <c:order val="2"/>
          <c:tx>
            <c:strRef>
              <c:f>DATA3!$AH$253</c:f>
              <c:strCache>
                <c:ptCount val="1"/>
                <c:pt idx="0">
                  <c:v>RB</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DATA3!$AH$254:$AH$265</c:f>
              <c:numCache>
                <c:formatCode>0%</c:formatCode>
                <c:ptCount val="12"/>
                <c:pt idx="0">
                  <c:v>1.75196370561174E-2</c:v>
                </c:pt>
                <c:pt idx="1">
                  <c:v>1.41617981497664E-2</c:v>
                </c:pt>
                <c:pt idx="2">
                  <c:v>1.0281025536002001E-2</c:v>
                </c:pt>
                <c:pt idx="3">
                  <c:v>1.87812377047714E-2</c:v>
                </c:pt>
                <c:pt idx="4">
                  <c:v>2.3664692489034401E-2</c:v>
                </c:pt>
                <c:pt idx="5">
                  <c:v>1.0148272771727701E-2</c:v>
                </c:pt>
                <c:pt idx="6">
                  <c:v>2.4161071616768798E-2</c:v>
                </c:pt>
                <c:pt idx="7">
                  <c:v>1.6985761926729698E-2</c:v>
                </c:pt>
                <c:pt idx="8">
                  <c:v>1.3314628015711901E-2</c:v>
                </c:pt>
                <c:pt idx="9">
                  <c:v>1.2743385827010199E-2</c:v>
                </c:pt>
                <c:pt idx="10">
                  <c:v>1.01663101466437E-2</c:v>
                </c:pt>
                <c:pt idx="11">
                  <c:v>1.5629801930934901E-2</c:v>
                </c:pt>
              </c:numCache>
            </c:numRef>
          </c:val>
          <c:extLst>
            <c:ext xmlns:c16="http://schemas.microsoft.com/office/drawing/2014/chart" uri="{C3380CC4-5D6E-409C-BE32-E72D297353CC}">
              <c16:uniqueId val="{00000002-4D7A-5143-8233-7E6A03FAF19B}"/>
            </c:ext>
          </c:extLst>
        </c:ser>
        <c:dLbls>
          <c:showLegendKey val="0"/>
          <c:showVal val="0"/>
          <c:showCatName val="0"/>
          <c:showSerName val="0"/>
          <c:showPercent val="0"/>
          <c:showBubbleSize val="0"/>
        </c:dLbls>
        <c:gapWidth val="150"/>
        <c:overlap val="100"/>
        <c:axId val="1945312672"/>
        <c:axId val="1944451808"/>
      </c:barChart>
      <c:catAx>
        <c:axId val="1945312672"/>
        <c:scaling>
          <c:orientation val="minMax"/>
        </c:scaling>
        <c:delete val="0"/>
        <c:axPos val="b"/>
        <c:numFmt formatCode="General" sourceLinked="0"/>
        <c:majorTickMark val="out"/>
        <c:minorTickMark val="none"/>
        <c:tickLblPos val="nextTo"/>
        <c:crossAx val="1944451808"/>
        <c:crosses val="autoZero"/>
        <c:auto val="1"/>
        <c:lblAlgn val="ctr"/>
        <c:lblOffset val="100"/>
        <c:noMultiLvlLbl val="0"/>
      </c:catAx>
      <c:valAx>
        <c:axId val="1944451808"/>
        <c:scaling>
          <c:orientation val="minMax"/>
          <c:max val="1"/>
        </c:scaling>
        <c:delete val="0"/>
        <c:axPos val="l"/>
        <c:majorGridlines/>
        <c:title>
          <c:tx>
            <c:rich>
              <a:bodyPr rot="-5400000" vert="horz"/>
              <a:lstStyle/>
              <a:p>
                <a:pPr>
                  <a:defRPr/>
                </a:pPr>
                <a:r>
                  <a:rPr lang="en-US" sz="1800" dirty="0"/>
                  <a:t>Energy</a:t>
                </a:r>
                <a:r>
                  <a:rPr lang="en-US" sz="1800" baseline="0" dirty="0"/>
                  <a:t> </a:t>
                </a:r>
              </a:p>
              <a:p>
                <a:pPr>
                  <a:defRPr/>
                </a:pPr>
                <a:r>
                  <a:rPr lang="en-US" sz="1800" baseline="0" dirty="0"/>
                  <a:t>vs. DRAM</a:t>
                </a:r>
                <a:endParaRPr lang="en-US" sz="1800" dirty="0"/>
              </a:p>
            </c:rich>
          </c:tx>
          <c:layout>
            <c:manualLayout>
              <c:xMode val="edge"/>
              <c:yMode val="edge"/>
              <c:x val="1.43002128892585E-2"/>
              <c:y val="0.27631459860620899"/>
            </c:manualLayout>
          </c:layout>
          <c:overlay val="0"/>
        </c:title>
        <c:numFmt formatCode="0%" sourceLinked="1"/>
        <c:majorTickMark val="out"/>
        <c:minorTickMark val="none"/>
        <c:tickLblPos val="nextTo"/>
        <c:crossAx val="1945312672"/>
        <c:crosses val="autoZero"/>
        <c:crossBetween val="between"/>
      </c:valAx>
      <c:spPr>
        <a:noFill/>
      </c:spPr>
    </c:plotArea>
    <c:legend>
      <c:legendPos val="t"/>
      <c:overlay val="0"/>
    </c:legend>
    <c:plotVisOnly val="1"/>
    <c:dispBlanksAs val="gap"/>
    <c:showDLblsOverMax val="0"/>
  </c:chart>
  <c:spPr>
    <a:ln>
      <a:noFill/>
    </a:ln>
  </c:spPr>
  <c:txPr>
    <a:bodyPr/>
    <a:lstStyle/>
    <a:p>
      <a:pPr>
        <a:defRPr sz="1100"/>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5">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2.xml><?xml version="1.0" encoding="utf-8"?>
<cs:chartStyle xmlns:cs="http://schemas.microsoft.com/office/drawing/2012/chartStyle" xmlns:a="http://schemas.openxmlformats.org/drawingml/2006/main" id="212">
  <cs:axisTitle>
    <cs:lnRef idx="0"/>
    <cs:fillRef idx="0"/>
    <cs:effectRef idx="0"/>
    <cs:fontRef idx="minor">
      <a:schemeClr val="tx1">
        <a:lumMod val="65000"/>
        <a:lumOff val="35000"/>
      </a:schemeClr>
    </cs:fontRef>
    <cs:defRPr sz="900"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b="0" kern="1200" cap="none" spc="0" normalizeH="0" baseline="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75000"/>
        <a:lumOff val="25000"/>
      </a:schemeClr>
    </cs:fontRef>
    <cs:spPr>
      <a:solidFill>
        <a:schemeClr val="dk1">
          <a:lumMod val="15000"/>
          <a:lumOff val="85000"/>
        </a:schemeClr>
      </a:solidFill>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38100"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8"/>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900"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50000"/>
            <a:lumOff val="50000"/>
          </a:schemeClr>
        </a:solidFill>
        <a:prstDash val="dash"/>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w="9525" cap="flat" cmpd="sng" algn="ctr">
        <a:solidFill>
          <a:schemeClr val="tx1">
            <a:lumMod val="5000"/>
            <a:lumOff val="95000"/>
          </a:schemeClr>
        </a:solidFill>
        <a:round/>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2000" b="0" kern="1200" cap="none" spc="0" normalizeH="0" baseline="0"/>
  </cs:title>
  <cs:trendline>
    <cs:lnRef idx="0">
      <cs:styleClr val="auto"/>
    </cs:lnRef>
    <cs:fillRef idx="0"/>
    <cs:effectRef idx="0"/>
    <cs:fontRef idx="minor">
      <a:schemeClr val="dk1"/>
    </cs:fontRef>
    <cs:spPr>
      <a:ln w="19050" cap="rnd">
        <a:solidFill>
          <a:schemeClr val="phClr"/>
        </a:solidFill>
        <a:round/>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dk1"/>
    </cs:fontRef>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rawings/_rels/vmlDrawing1.vml.rels><?xml version="1.0" encoding="UTF-8" standalone="yes"?>
<Relationships xmlns="http://schemas.openxmlformats.org/package/2006/relationships"><Relationship Id="rId2" Type="http://schemas.openxmlformats.org/officeDocument/2006/relationships/image" Target="../media/image35.emf"/><Relationship Id="rId1" Type="http://schemas.openxmlformats.org/officeDocument/2006/relationships/image" Target="../media/image34.e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35.emf"/><Relationship Id="rId1" Type="http://schemas.openxmlformats.org/officeDocument/2006/relationships/image" Target="../media/image34.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44.emf"/></Relationships>
</file>

<file path=ppt/drawings/drawing1.xml><?xml version="1.0" encoding="utf-8"?>
<c:userShapes xmlns:c="http://schemas.openxmlformats.org/drawingml/2006/chart">
  <cdr:relSizeAnchor xmlns:cdr="http://schemas.openxmlformats.org/drawingml/2006/chartDrawing">
    <cdr:from>
      <cdr:x>0.36036</cdr:x>
      <cdr:y>0.11994</cdr:y>
    </cdr:from>
    <cdr:to>
      <cdr:x>0.54054</cdr:x>
      <cdr:y>0.18125</cdr:y>
    </cdr:to>
    <cdr:sp macro="" textlink="">
      <cdr:nvSpPr>
        <cdr:cNvPr id="4" name="TextBox 54"/>
        <cdr:cNvSpPr txBox="1"/>
      </cdr:nvSpPr>
      <cdr:spPr>
        <a:xfrm xmlns:a="http://schemas.openxmlformats.org/drawingml/2006/main">
          <a:off x="3048000" y="511804"/>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9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1/31/19</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9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1/31/19</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5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656527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dirty="0"/>
              <a:t>Professor Mutlu</a:t>
            </a:r>
            <a:r>
              <a:rPr lang="ja-JP" altLang="en-US" dirty="0"/>
              <a:t>’</a:t>
            </a:r>
            <a:r>
              <a:rPr lang="en-US" dirty="0"/>
              <a:t>s research focus is all aspects of computer</a:t>
            </a:r>
            <a:r>
              <a:rPr lang="en-US" baseline="0" dirty="0"/>
              <a:t> </a:t>
            </a:r>
            <a:r>
              <a:rPr lang="en-US" dirty="0"/>
              <a:t>architecture, HW/SW interaction</a:t>
            </a:r>
            <a:r>
              <a:rPr lang="en-US" baseline="0" dirty="0"/>
              <a:t> and bioinformatics</a:t>
            </a:r>
            <a:r>
              <a:rPr lang="en-US" dirty="0"/>
              <a:t>. </a:t>
            </a:r>
          </a:p>
          <a:p>
            <a:endParaRPr lang="en-US" dirty="0"/>
          </a:p>
          <a:p>
            <a:r>
              <a:rPr lang="en-US" dirty="0"/>
              <a:t>He is looking for students to perform research</a:t>
            </a:r>
            <a:r>
              <a:rPr lang="en-US" baseline="0" dirty="0"/>
              <a:t> in these areas.</a:t>
            </a:r>
            <a:endParaRPr lang="en-US" dirty="0"/>
          </a:p>
          <a:p>
            <a:endParaRPr lang="en-US" dirty="0"/>
          </a:p>
          <a:p>
            <a:r>
              <a:rPr lang="en-US" dirty="0"/>
              <a:t>He and his group, SAFARI,</a:t>
            </a:r>
            <a:r>
              <a:rPr lang="en-US" baseline="0" dirty="0"/>
              <a:t> solve fundamental problems spanning:</a:t>
            </a:r>
          </a:p>
          <a:p>
            <a:endParaRPr lang="en-US" dirty="0"/>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Memory, memory, memory, storage, interconnects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Parallel architectures, heterogeneous architectures, GP-GPUs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System/architecture interaction, new execution models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Energy efficiency, fault tolerance, hardware security </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Genome sequence analysis and assembly</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pPr defTabSz="931774" fontAlgn="base">
              <a:spcBef>
                <a:spcPct val="0"/>
              </a:spcBef>
              <a:spcAft>
                <a:spcPct val="0"/>
              </a:spcAft>
            </a:pPr>
            <a:r>
              <a:rPr lang="en-US" dirty="0">
                <a:solidFill>
                  <a:srgbClr val="3333CC"/>
                </a:solidFill>
                <a:latin typeface="Arial Narrow" charset="0"/>
                <a:ea typeface="ＭＳ Ｐゴシック" charset="0"/>
                <a:cs typeface="Arial" charset="0"/>
              </a:rPr>
              <a:t>His group does broad research spanning systems to logic with architecture at center</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endParaRPr lang="en-US" dirty="0"/>
          </a:p>
        </p:txBody>
      </p:sp>
    </p:spTree>
    <p:extLst>
      <p:ext uri="{BB962C8B-B14F-4D97-AF65-F5344CB8AC3E}">
        <p14:creationId xmlns:p14="http://schemas.microsoft.com/office/powerpoint/2010/main" val="262184248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dirty="0">
                <a:solidFill>
                  <a:schemeClr val="tx1"/>
                </a:solidFill>
                <a:effectLst/>
                <a:latin typeface="+mn-lt"/>
                <a:ea typeface="+mn-ea"/>
                <a:cs typeface="+mn-cs"/>
              </a:rPr>
              <a:t>Unlocking the life’s code requires diving into the nucleus of our body cells, where the double-stranded genome resides. Genome is literally the 'code of life' - it is the set of instructions for making everything from you to zebras, strawberries, and even yeast.</a:t>
            </a:r>
          </a:p>
          <a:p>
            <a:br>
              <a:rPr lang="en-US" dirty="0"/>
            </a:br>
            <a:r>
              <a:rPr lang="en-US" b="0" cap="none" dirty="0"/>
              <a:t>since the discovery of </a:t>
            </a:r>
            <a:r>
              <a:rPr lang="en-US" b="0" cap="none" dirty="0" err="1"/>
              <a:t>dna’s</a:t>
            </a:r>
            <a:r>
              <a:rPr lang="en-US" b="0" cap="none" dirty="0"/>
              <a:t> double-helical structure (</a:t>
            </a:r>
            <a:r>
              <a:rPr lang="en-US" b="0" cap="none" dirty="0" err="1"/>
              <a:t>watson</a:t>
            </a:r>
            <a:r>
              <a:rPr lang="en-US" b="0" cap="none" dirty="0"/>
              <a:t> </a:t>
            </a:r>
            <a:r>
              <a:rPr lang="en-US" b="0" i="1" cap="none" dirty="0"/>
              <a:t>et al.</a:t>
            </a:r>
            <a:r>
              <a:rPr lang="en-US" b="0" cap="none" dirty="0"/>
              <a:t> 1953)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9089083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a:solidFill>
                  <a:schemeClr val="tx1"/>
                </a:solidFill>
                <a:effectLst/>
                <a:latin typeface="+mn-lt"/>
                <a:ea typeface="+mn-ea"/>
                <a:cs typeface="+mn-cs"/>
              </a:rPr>
              <a:t>Henrietta Lacks,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9778607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untangling yarn ball</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8175659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242" name="Rectangle 9"/>
          <p:cNvSpPr>
            <a:spLocks noGrp="1" noChangeArrowheads="1"/>
          </p:cNvSpPr>
          <p:nvPr>
            <p:ph type="sldNum" sz="quarter"/>
          </p:nvPr>
        </p:nvSpPr>
        <p:spPr>
          <a:noFill/>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5DBD6-D95A-41EC-889F-21CF45C92CC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10243" name="Rectangle 1"/>
          <p:cNvSpPr>
            <a:spLocks noGrp="1" noRot="1" noChangeAspect="1" noChangeArrowheads="1" noTextEdit="1"/>
          </p:cNvSpPr>
          <p:nvPr>
            <p:ph type="sldImg"/>
          </p:nvPr>
        </p:nvSpPr>
        <p:spPr>
          <a:xfrm>
            <a:off x="1144588" y="693738"/>
            <a:ext cx="4567237" cy="3427412"/>
          </a:xfrm>
          <a:solidFill>
            <a:srgbClr val="FFFFFF"/>
          </a:solidFill>
          <a:ln>
            <a:solidFill>
              <a:srgbClr val="000000"/>
            </a:solidFill>
            <a:miter lim="800000"/>
          </a:ln>
        </p:spPr>
      </p:sp>
      <p:sp>
        <p:nvSpPr>
          <p:cNvPr id="10244" name="Rectangle 2"/>
          <p:cNvSpPr>
            <a:spLocks noGrp="1" noChangeArrowheads="1"/>
          </p:cNvSpPr>
          <p:nvPr>
            <p:ph type="body" idx="1"/>
          </p:nvPr>
        </p:nvSpPr>
        <p:spPr>
          <a:xfrm>
            <a:off x="686361" y="4342535"/>
            <a:ext cx="5485279" cy="4114511"/>
          </a:xfrm>
          <a:noFill/>
          <a:ln/>
        </p:spPr>
        <p:txBody>
          <a:bodyPr wrap="none" anchor="ctr"/>
          <a:lstStyle/>
          <a:p>
            <a:endParaRPr lang="en-US"/>
          </a:p>
        </p:txBody>
      </p:sp>
    </p:spTree>
    <p:extLst>
      <p:ext uri="{BB962C8B-B14F-4D97-AF65-F5344CB8AC3E}">
        <p14:creationId xmlns:p14="http://schemas.microsoft.com/office/powerpoint/2010/main" val="412606988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Genome analysis starts with sequencing random short DNA fragments of copies of the original molecule.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Unfortunately,</a:t>
            </a:r>
            <a:r>
              <a:rPr lang="en-US" sz="1200" b="0" i="0" kern="1200" baseline="0" dirty="0">
                <a:solidFill>
                  <a:schemeClr val="tx1"/>
                </a:solidFill>
                <a:effectLst/>
                <a:latin typeface="+mn-lt"/>
                <a:ea typeface="+mn-ea"/>
                <a:cs typeface="+mn-cs"/>
              </a:rPr>
              <a:t> these reads </a:t>
            </a:r>
            <a:r>
              <a:rPr lang="en-US" sz="1200" kern="1200" dirty="0">
                <a:solidFill>
                  <a:schemeClr val="tx1"/>
                </a:solidFill>
                <a:effectLst/>
                <a:latin typeface="+mn-lt"/>
                <a:ea typeface="+mn-ea"/>
                <a:cs typeface="+mn-cs"/>
              </a:rPr>
              <a:t>lack information about their order and which part of genome they are originated from.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Hence</a:t>
            </a:r>
            <a:r>
              <a:rPr lang="en-US" sz="1200" kern="1200" baseline="0" dirty="0">
                <a:solidFill>
                  <a:schemeClr val="tx1"/>
                </a:solidFill>
                <a:effectLst/>
                <a:latin typeface="+mn-lt"/>
                <a:ea typeface="+mn-ea"/>
                <a:cs typeface="+mn-cs"/>
              </a:rPr>
              <a:t> the second step is to map these reads to a long reference genome.</a:t>
            </a: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923980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Typical sequencer machine generates a flood of reads, for example, Illumina HiSeq4000 generates 300 million bases/minute.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However, existing computer alignment algorithms can only process 0.6% of these reads in the same amount of time.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This gap is widening as more advanced sequencers are made available in the market.</a:t>
            </a:r>
            <a:endParaRPr lang="en-US" sz="120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577317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It</a:t>
            </a:r>
            <a:r>
              <a:rPr lang="en-US" baseline="0" dirty="0"/>
              <a:t> turned out the Hash Table based mappers solve the first 2 challenges pretty well. They guarantee to find all mappings with no more than e errors present.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7413707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An</a:t>
            </a:r>
            <a:r>
              <a:rPr lang="en-US" sz="1200" kern="1200" baseline="0" dirty="0">
                <a:solidFill>
                  <a:schemeClr val="tx1"/>
                </a:solidFill>
                <a:effectLst/>
                <a:latin typeface="+mn-lt"/>
                <a:ea typeface="+mn-ea"/>
                <a:cs typeface="+mn-cs"/>
              </a:rPr>
              <a:t> overwhelming majority </a:t>
            </a:r>
            <a:r>
              <a:rPr lang="en-US" sz="1200" kern="1200" dirty="0">
                <a:solidFill>
                  <a:schemeClr val="tx1"/>
                </a:solidFill>
                <a:effectLst/>
                <a:latin typeface="+mn-lt"/>
                <a:ea typeface="+mn-ea"/>
                <a:cs typeface="+mn-cs"/>
              </a:rPr>
              <a:t>of the read mapper’s execution time is spent in read alignment.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1432500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 bridge the widening gap between the sequencer</a:t>
            </a:r>
            <a:r>
              <a:rPr lang="en-US" baseline="0" dirty="0"/>
              <a:t> &amp; the </a:t>
            </a:r>
            <a:r>
              <a:rPr lang="en-US" dirty="0"/>
              <a:t>mapper,</a:t>
            </a:r>
            <a:r>
              <a:rPr lang="en-US" baseline="0" dirty="0"/>
              <a:t> we propose the concept of pre-alignment filtering. We added a new examination step before the accurate alignment step. The main objective of this step is to detect the incorrect mappings accurately and rapidly. Only the mappings that pass our filter are examined by the alignment step. We also explore exploiting todays’ hardware accelerators to further boost the filtering speed of such filters.</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9930835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40</a:t>
            </a:fld>
            <a:endParaRPr lang="en-US">
              <a:solidFill>
                <a:prstClr val="black"/>
              </a:solidFill>
            </a:endParaRPr>
          </a:p>
        </p:txBody>
      </p:sp>
    </p:spTree>
    <p:extLst>
      <p:ext uri="{BB962C8B-B14F-4D97-AF65-F5344CB8AC3E}">
        <p14:creationId xmlns:p14="http://schemas.microsoft.com/office/powerpoint/2010/main" val="128153975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2062382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2137821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0677401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4778416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250882" name="Notes Placeholder 2"/>
          <p:cNvSpPr>
            <a:spLocks noGrp="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EFE2350-F2DF-964B-A38F-A60565610F0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Tree>
    <p:extLst>
      <p:ext uri="{BB962C8B-B14F-4D97-AF65-F5344CB8AC3E}">
        <p14:creationId xmlns:p14="http://schemas.microsoft.com/office/powerpoint/2010/main" val="34983817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6164897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1127256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5712790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5914120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6096495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7115518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7298680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0693919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2712347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When</a:t>
            </a:r>
            <a:r>
              <a:rPr lang="en-US" baseline="0" dirty="0"/>
              <a:t> we executed the code on four different processors, all four of them yielded errors. Intel </a:t>
            </a:r>
            <a:r>
              <a:rPr lang="en-US" baseline="0" dirty="0" err="1"/>
              <a:t>Haswell</a:t>
            </a:r>
            <a:r>
              <a:rPr lang="en-US" baseline="0" dirty="0"/>
              <a:t> has the most errors, at 23 thousand, because it has the highest rate of accessing DRAM.</a:t>
            </a:r>
          </a:p>
          <a:p>
            <a:endParaRPr lang="en-US" baseline="0" dirty="0"/>
          </a:p>
          <a:p>
            <a:r>
              <a:rPr lang="en-US" baseline="0" dirty="0"/>
              <a:t>Later on, I’ll show that we can induce as many as ten million disturbance errors in a more controlled environment.</a:t>
            </a:r>
          </a:p>
          <a:p>
            <a:endParaRPr lang="en-US" baseline="0" dirty="0"/>
          </a:p>
          <a:p>
            <a:r>
              <a:rPr lang="en-US" baseline="0" dirty="0"/>
              <a:t>From this, we conclude that disturbance errors are a serious reliability issue.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0539221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Picture from the article:</a:t>
            </a:r>
          </a:p>
          <a:p>
            <a:r>
              <a:rPr lang="en-US" dirty="0"/>
              <a:t>http://</a:t>
            </a:r>
            <a:r>
              <a:rPr lang="en-US" dirty="0" err="1"/>
              <a:t>thehackernews.com</a:t>
            </a:r>
            <a:r>
              <a:rPr lang="en-US" dirty="0"/>
              <a:t>/2015/03/dram-</a:t>
            </a:r>
            <a:r>
              <a:rPr lang="en-US" dirty="0" err="1"/>
              <a:t>rowhammer</a:t>
            </a:r>
            <a:r>
              <a:rPr lang="en-US" dirty="0"/>
              <a:t>-</a:t>
            </a:r>
            <a:r>
              <a:rPr lang="en-US" dirty="0" err="1"/>
              <a:t>vulnerability.html</a:t>
            </a: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1400961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Picture from the article:</a:t>
            </a:r>
          </a:p>
          <a:p>
            <a:r>
              <a:rPr lang="en-US" dirty="0"/>
              <a:t>http://</a:t>
            </a:r>
            <a:r>
              <a:rPr lang="en-US" dirty="0" err="1"/>
              <a:t>thehackernews.com</a:t>
            </a:r>
            <a:r>
              <a:rPr lang="en-US" dirty="0"/>
              <a:t>/2015/03/dram-</a:t>
            </a:r>
            <a:r>
              <a:rPr lang="en-US" dirty="0" err="1"/>
              <a:t>rowhammer</a:t>
            </a:r>
            <a:r>
              <a:rPr lang="en-US" dirty="0"/>
              <a:t>-</a:t>
            </a:r>
            <a:r>
              <a:rPr lang="en-US" dirty="0" err="1"/>
              <a:t>vulnerability.html</a:t>
            </a: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9129441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 is</a:t>
            </a:r>
            <a:r>
              <a:rPr lang="en-US" baseline="0" dirty="0"/>
              <a:t> a list of four potential solutions to disturbance errors: making better DRAM chips, refreshing more frequently, employing sophisticated ECC schemes, and using hardware counters to track the number of accesses to different rows.</a:t>
            </a:r>
          </a:p>
          <a:p>
            <a:endParaRPr lang="en-US" baseline="0" dirty="0"/>
          </a:p>
          <a:p>
            <a:r>
              <a:rPr lang="en-US" baseline="0" dirty="0"/>
              <a:t>However, all of these solutions incur a large overhead in terms cost, power, performance, and/or complexity.</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9157558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a:t>
            </a:r>
            <a:r>
              <a:rPr lang="en-US" baseline="0" dirty="0"/>
              <a:t> provide a more efficient solution, called PARA,</a:t>
            </a:r>
            <a:r>
              <a:rPr lang="en-US" dirty="0"/>
              <a:t> which stands for probabilistic adjacent row activation.</a:t>
            </a:r>
          </a:p>
          <a:p>
            <a:endParaRPr lang="en-US" dirty="0"/>
          </a:p>
          <a:p>
            <a:r>
              <a:rPr lang="en-US" dirty="0"/>
              <a:t>The</a:t>
            </a:r>
            <a:r>
              <a:rPr lang="en-US" baseline="0" dirty="0"/>
              <a:t> key idea is thus: after closing a row, we activate (i.e., refresh) one of its neighbors with a low probability, for example, p equal to 0.005.</a:t>
            </a:r>
          </a:p>
          <a:p>
            <a:endParaRPr lang="en-US" baseline="0" dirty="0"/>
          </a:p>
          <a:p>
            <a:r>
              <a:rPr lang="en-US" baseline="0" dirty="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a:p>
          <a:p>
            <a:r>
              <a:rPr lang="en-US" baseline="0" dirty="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100</a:t>
            </a:fld>
            <a:endParaRPr lang="en-US">
              <a:solidFill>
                <a:prstClr val="black"/>
              </a:solidFill>
            </a:endParaRPr>
          </a:p>
        </p:txBody>
      </p:sp>
    </p:spTree>
    <p:extLst>
      <p:ext uri="{BB962C8B-B14F-4D97-AF65-F5344CB8AC3E}">
        <p14:creationId xmlns:p14="http://schemas.microsoft.com/office/powerpoint/2010/main" val="99403862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PARA has many</a:t>
            </a:r>
            <a:r>
              <a:rPr lang="en-US" baseline="0" dirty="0"/>
              <a:t> advantages. Since it refreshes row infrequently, it has low power and low performance-overhead. Simulated across 29 benchmarks, we saw an average of only 0.2% slowdown and a maximum of only 0.75% slowdown.</a:t>
            </a:r>
          </a:p>
          <a:p>
            <a:endParaRPr lang="en-US" baseline="0" dirty="0"/>
          </a:p>
          <a:p>
            <a:r>
              <a:rPr lang="en-US" baseline="0" dirty="0"/>
              <a:t>In addition, due to its stateless nature, PARA has low cost and complexity.</a:t>
            </a:r>
          </a:p>
          <a:p>
            <a:endParaRPr lang="en-US" baseline="0" dirty="0"/>
          </a:p>
          <a:p>
            <a:r>
              <a:rPr lang="en-US" baseline="0" dirty="0"/>
              <a:t>Therefore, PARA is an effective and low-overhead solution to prevent disturbance errors.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5189668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75779" name="Rectangle 3"/>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359653700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B371F93-1368-364E-BACD-3968E0AEB83F}"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46485980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B371F93-1368-364E-BACD-3968E0AEB83F}"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83685408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F8212E5-32B0-1B40-8DB6-AB5373768840}"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51702091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high-level</a:t>
            </a:r>
            <a:r>
              <a:rPr lang="en-US" baseline="0" dirty="0"/>
              <a:t> design for online profiling system is based to thee key observations: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F43FFD-D063-514F-A548-7BE8989890C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3920420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a:t>
            </a:r>
            <a:r>
              <a:rPr lang="en-US" baseline="0" dirty="0"/>
              <a:t> these observations, we propose that in an online profiling system,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F43FFD-D063-514F-A548-7BE8989890C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5961434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Please come to my talk at HPCA 2018, if you would like to learn more or have any questions. Thank you very much.</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747410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75779" name="Rectangle 3"/>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37924193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across</a:t>
            </a:r>
            <a:r>
              <a:rPr lang="en-US" baseline="0" dirty="0"/>
              <a:t> or within </a:t>
            </a:r>
            <a:r>
              <a:rPr lang="en-US" dirty="0"/>
              <a:t>applications, our characterization can identify data that are vulnerable to memory errors and data that are tolerant 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tolerant data to low-cost less-reliable memory </a:t>
            </a:r>
            <a:r>
              <a:rPr lang="en-US" baseline="0" dirty="0"/>
              <a:t>to </a:t>
            </a:r>
            <a:r>
              <a:rPr lang="en-US" dirty="0"/>
              <a:t>exploit its tolerance and lower the cost. We call this mechanism heterogeneous-reliability memory, HRM.</a:t>
            </a:r>
          </a:p>
          <a:p>
            <a:pPr marL="174708" indent="-174708">
              <a:buFontTx/>
              <a:buChar char="-"/>
            </a:pPr>
            <a:r>
              <a:rPr lang="en-US" dirty="0"/>
              <a:t>Reliable</a:t>
            </a:r>
            <a:r>
              <a:rPr lang="en-US" baseline="0" dirty="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D199FA-7989-4A25-927C-BEF5C8B5848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0025717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159</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75779" name="Rectangle 3"/>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232617027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6370862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3297341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extLst>
      <p:ext uri="{BB962C8B-B14F-4D97-AF65-F5344CB8AC3E}">
        <p14:creationId xmlns:p14="http://schemas.microsoft.com/office/powerpoint/2010/main" val="138092517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Consumer</a:t>
            </a:r>
            <a:r>
              <a:rPr lang="en-US" baseline="0" dirty="0"/>
              <a:t> devices like tablets smartphone and wearable are now everywhere and used by billions of people.</a:t>
            </a:r>
          </a:p>
          <a:p>
            <a:r>
              <a:rPr lang="en-US" dirty="0"/>
              <a:t>One of the</a:t>
            </a:r>
            <a:r>
              <a:rPr lang="en-US" baseline="0" dirty="0"/>
              <a:t> major challenge in these devices is battery limitation which makes the energy consumption a critical concern </a:t>
            </a:r>
            <a:r>
              <a:rPr lang="mr-IN" baseline="0" dirty="0"/>
              <a:t>…</a:t>
            </a:r>
            <a:endParaRPr lang="en-US" baseline="0" dirty="0"/>
          </a:p>
          <a:p>
            <a:endParaRPr lang="en-US" baseline="0" dirty="0"/>
          </a:p>
          <a:p>
            <a:endParaRPr lang="en-US" baseline="0" dirty="0"/>
          </a:p>
          <a:p>
            <a:endParaRPr lang="en-US" baseline="0" dirty="0"/>
          </a:p>
          <a:p>
            <a:endParaRPr lang="en-US" baseline="0"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6388054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971872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Throughout our analysis, we make</a:t>
            </a:r>
            <a:r>
              <a:rPr lang="en-US" baseline="0" dirty="0"/>
              <a:t> a key observation </a:t>
            </a:r>
            <a:r>
              <a:rPr lang="en-US" dirty="0"/>
              <a:t>that</a:t>
            </a:r>
            <a:r>
              <a:rPr lang="en-US" baseline="0" dirty="0"/>
              <a:t> out of all sources of energy consumption, data movement is a major contributor to the total system energy. We find that across all of the workloads</a:t>
            </a:r>
            <a:r>
              <a:rPr lang="en-US" dirty="0"/>
              <a:t>,</a:t>
            </a:r>
            <a:r>
              <a:rPr lang="en-US" baseline="0" dirty="0"/>
              <a:t> on average around 62.7% of total system energy is spent on data movement.</a:t>
            </a:r>
          </a:p>
          <a:p>
            <a:endParaRPr lang="en-US" baseline="0" dirty="0"/>
          </a:p>
          <a:p>
            <a:r>
              <a:rPr lang="en-US" baseline="0" dirty="0"/>
              <a:t>One way to reduce data movement cost is to move computation close to data, or </a:t>
            </a:r>
            <a:r>
              <a:rPr lang="mr-IN" baseline="0" dirty="0"/>
              <a:t>…</a:t>
            </a:r>
            <a:endParaRPr lang="en-US" baseline="0" dirty="0"/>
          </a:p>
          <a:p>
            <a:r>
              <a:rPr lang="en-US" baseline="0" dirty="0"/>
              <a:t>One potential solution to address this cost it do move computation close to data, or in other words, do </a:t>
            </a:r>
            <a:r>
              <a:rPr lang="en-US" baseline="0" dirty="0" err="1"/>
              <a:t>procesing</a:t>
            </a:r>
            <a:r>
              <a:rPr lang="en-US" baseline="0" dirty="0"/>
              <a:t> in memory. However, the challenge is that these devices.</a:t>
            </a:r>
          </a:p>
          <a:p>
            <a:endParaRPr lang="en-US" baseline="0" dirty="0"/>
          </a:p>
          <a:p>
            <a:endParaRPr lang="en-US" baseline="0" dirty="0"/>
          </a:p>
          <a:p>
            <a:r>
              <a:rPr lang="en-US" dirty="0"/>
              <a:t>One potential</a:t>
            </a:r>
            <a:r>
              <a:rPr lang="en-US" baseline="0" dirty="0"/>
              <a:t> solution to mitigate data movement cost and reduce total system energy is to execute data-movement heavy portions of application close to data, or in other words, do processing in memory. However, consumer devices are </a:t>
            </a:r>
            <a:r>
              <a:rPr lang="en-US" baseline="0" dirty="0" err="1"/>
              <a:t>extermely</a:t>
            </a:r>
            <a:r>
              <a:rPr lang="en-US" baseline="0" dirty="0"/>
              <a:t> limited in terms of area and power budget. So the question is can we move part of the data movement heavy portion given the limited area and energy budget. Our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1012939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85000" lnSpcReduction="20000"/>
          </a:bodyPr>
          <a:lstStyle/>
          <a:p>
            <a:r>
              <a:rPr lang="en-US" sz="1200" kern="1200" dirty="0">
                <a:solidFill>
                  <a:schemeClr val="tx1"/>
                </a:solidFill>
                <a:latin typeface="+mn-lt"/>
                <a:ea typeface="+mn-ea"/>
                <a:cs typeface="+mn-cs"/>
              </a:rPr>
              <a:t>To figure</a:t>
            </a:r>
            <a:r>
              <a:rPr lang="en-US" sz="1200" kern="1200" baseline="0" dirty="0">
                <a:solidFill>
                  <a:schemeClr val="tx1"/>
                </a:solidFill>
                <a:latin typeface="+mn-lt"/>
                <a:ea typeface="+mn-ea"/>
                <a:cs typeface="+mn-cs"/>
              </a:rPr>
              <a:t> out if we can use processing in memory, we dig deeper into our analysis and we make another key observation that majority of data movement often comes form simple functions and </a:t>
            </a:r>
            <a:r>
              <a:rPr lang="en-US" sz="1200" kern="1200" baseline="0" dirty="0" err="1">
                <a:solidFill>
                  <a:schemeClr val="tx1"/>
                </a:solidFill>
                <a:latin typeface="+mn-lt"/>
                <a:ea typeface="+mn-ea"/>
                <a:cs typeface="+mn-cs"/>
              </a:rPr>
              <a:t>pritmitives</a:t>
            </a:r>
            <a:r>
              <a:rPr lang="en-US" sz="1200" kern="1200" baseline="0" dirty="0">
                <a:solidFill>
                  <a:schemeClr val="tx1"/>
                </a:solidFill>
                <a:latin typeface="+mn-lt"/>
                <a:ea typeface="+mn-ea"/>
                <a:cs typeface="+mn-cs"/>
              </a:rPr>
              <a:t>. We find that these simple function can be implemented in memory as either a small embedded core, or group of small fixed function accelerators. Our result shows that offloading these function to PIM logic can significantly reduce data movement for each function and reduce energy on average around 55%  and improve </a:t>
            </a:r>
            <a:r>
              <a:rPr lang="en-US" sz="1200" kern="1200" baseline="0" dirty="0" err="1">
                <a:solidFill>
                  <a:schemeClr val="tx1"/>
                </a:solidFill>
                <a:latin typeface="+mn-lt"/>
                <a:ea typeface="+mn-ea"/>
                <a:cs typeface="+mn-cs"/>
              </a:rPr>
              <a:t>perforamcne</a:t>
            </a:r>
            <a:r>
              <a:rPr lang="en-US" sz="1200" kern="1200" baseline="0" dirty="0">
                <a:solidFill>
                  <a:schemeClr val="tx1"/>
                </a:solidFill>
                <a:latin typeface="+mn-lt"/>
                <a:ea typeface="+mn-ea"/>
                <a:cs typeface="+mn-cs"/>
              </a:rPr>
              <a:t> around 54%. </a:t>
            </a: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 our PIM core can reduce significant portion of data movement, reduce </a:t>
            </a:r>
            <a:r>
              <a:rPr lang="en-US" sz="1200" kern="1200" baseline="0" dirty="0" err="1">
                <a:solidFill>
                  <a:schemeClr val="tx1"/>
                </a:solidFill>
                <a:latin typeface="+mn-lt"/>
                <a:ea typeface="+mn-ea"/>
                <a:cs typeface="+mn-cs"/>
              </a:rPr>
              <a:t>enregy</a:t>
            </a:r>
            <a:r>
              <a:rPr lang="en-US" sz="1200" kern="1200" baseline="0" dirty="0">
                <a:solidFill>
                  <a:schemeClr val="tx1"/>
                </a:solidFill>
                <a:latin typeface="+mn-lt"/>
                <a:ea typeface="+mn-ea"/>
                <a:cs typeface="+mn-cs"/>
              </a:rPr>
              <a:t> by 49.1% for each function and improve performance up to 2.2X. While using group of fixed function accelerator reduce energy by 55.4% and improve performance by up to 2.5X. </a:t>
            </a:r>
          </a:p>
          <a:p>
            <a:endParaRPr lang="en-US" sz="1200" kern="1200" baseline="0" dirty="0">
              <a:solidFill>
                <a:schemeClr val="tx1"/>
              </a:solidFill>
              <a:latin typeface="+mn-lt"/>
              <a:ea typeface="+mn-ea"/>
              <a:cs typeface="+mn-cs"/>
            </a:endParaRPr>
          </a:p>
          <a:p>
            <a:pPr lvl="1">
              <a:spcBef>
                <a:spcPts val="600"/>
              </a:spcBef>
            </a:pPr>
            <a:r>
              <a:rPr lang="en-US" sz="1200" kern="1200" baseline="0" dirty="0">
                <a:solidFill>
                  <a:schemeClr val="tx1"/>
                </a:solidFill>
                <a:latin typeface="+mn-lt"/>
                <a:ea typeface="+mn-ea"/>
                <a:cs typeface="+mn-cs"/>
              </a:rPr>
              <a:t>Or use </a:t>
            </a:r>
            <a:r>
              <a:rPr lang="en-US" sz="1200" kern="1200" baseline="0" dirty="0" err="1">
                <a:solidFill>
                  <a:schemeClr val="tx1"/>
                </a:solidFill>
                <a:latin typeface="+mn-lt"/>
                <a:ea typeface="+mn-ea"/>
                <a:cs typeface="+mn-cs"/>
              </a:rPr>
              <a:t>Saugata’s</a:t>
            </a:r>
            <a:r>
              <a:rPr lang="en-US" sz="1200" kern="1200" baseline="0" dirty="0">
                <a:solidFill>
                  <a:schemeClr val="tx1"/>
                </a:solidFill>
                <a:latin typeface="+mn-lt"/>
                <a:ea typeface="+mn-ea"/>
                <a:cs typeface="+mn-cs"/>
              </a:rPr>
              <a:t> approach : </a:t>
            </a:r>
            <a:r>
              <a:rPr lang="en-US" sz="2100" b="0" dirty="0">
                <a:solidFill>
                  <a:srgbClr val="00B050"/>
                </a:solidFill>
              </a:rPr>
              <a:t>Reduces </a:t>
            </a:r>
            <a:r>
              <a:rPr lang="en-US" sz="2100" dirty="0">
                <a:solidFill>
                  <a:srgbClr val="00B050"/>
                </a:solidFill>
              </a:rPr>
              <a:t>total system energy </a:t>
            </a:r>
            <a:r>
              <a:rPr lang="en-US" sz="2100" b="0" dirty="0">
                <a:solidFill>
                  <a:srgbClr val="00B050"/>
                </a:solidFill>
              </a:rPr>
              <a:t>by an average of </a:t>
            </a:r>
            <a:r>
              <a:rPr lang="en-US" sz="2100" dirty="0">
                <a:solidFill>
                  <a:srgbClr val="00B050"/>
                </a:solidFill>
              </a:rPr>
              <a:t>55.4%</a:t>
            </a:r>
          </a:p>
          <a:p>
            <a:pPr lvl="1">
              <a:spcBef>
                <a:spcPts val="300"/>
              </a:spcBef>
            </a:pPr>
            <a:r>
              <a:rPr lang="en-US" sz="2100" b="0" dirty="0">
                <a:solidFill>
                  <a:srgbClr val="00B050"/>
                </a:solidFill>
              </a:rPr>
              <a:t>Reduces </a:t>
            </a:r>
            <a:r>
              <a:rPr lang="en-US" sz="2100" dirty="0">
                <a:solidFill>
                  <a:srgbClr val="00B050"/>
                </a:solidFill>
              </a:rPr>
              <a:t>execution time</a:t>
            </a:r>
            <a:r>
              <a:rPr lang="en-US" sz="2100" b="0" dirty="0">
                <a:solidFill>
                  <a:srgbClr val="00B050"/>
                </a:solidFill>
              </a:rPr>
              <a:t> by an average of </a:t>
            </a:r>
            <a:r>
              <a:rPr lang="en-US" sz="2100" dirty="0">
                <a:solidFill>
                  <a:srgbClr val="00B050"/>
                </a:solidFill>
              </a:rPr>
              <a:t>54.2%</a:t>
            </a:r>
            <a:endParaRPr lang="en-US" sz="2400" dirty="0">
              <a:solidFill>
                <a:srgbClr val="00B050"/>
              </a:solidFill>
            </a:endParaRPr>
          </a:p>
          <a:p>
            <a:endParaRPr lang="en-US" sz="1200" kern="1200" baseline="0" dirty="0">
              <a:solidFill>
                <a:schemeClr val="tx1"/>
              </a:solidFill>
              <a:latin typeface="+mn-lt"/>
              <a:ea typeface="+mn-ea"/>
              <a:cs typeface="+mn-cs"/>
            </a:endParaRP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Our result show that both of them can significantly reduce the data movement for each function.</a:t>
            </a: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Feedback: talk about result more</a:t>
            </a:r>
          </a:p>
          <a:p>
            <a:r>
              <a:rPr lang="en-US" sz="1200" kern="1200" dirty="0">
                <a:solidFill>
                  <a:schemeClr val="tx1"/>
                </a:solidFill>
                <a:latin typeface="+mn-lt"/>
                <a:ea typeface="+mn-ea"/>
                <a:cs typeface="+mn-cs"/>
              </a:rPr>
              <a:t>Don’t talk about specific detail like </a:t>
            </a:r>
            <a:r>
              <a:rPr lang="en-US" sz="1200" kern="1200" dirty="0" err="1">
                <a:solidFill>
                  <a:schemeClr val="tx1"/>
                </a:solidFill>
                <a:latin typeface="+mn-lt"/>
                <a:ea typeface="+mn-ea"/>
                <a:cs typeface="+mn-cs"/>
              </a:rPr>
              <a:t>MemCopy</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MemSet</a:t>
            </a:r>
            <a:r>
              <a:rPr lang="en-US" sz="1200" kern="1200" dirty="0">
                <a:solidFill>
                  <a:schemeClr val="tx1"/>
                </a:solidFill>
                <a:latin typeface="+mn-lt"/>
                <a:ea typeface="+mn-ea"/>
                <a:cs typeface="+mn-cs"/>
              </a:rPr>
              <a:t> stuff like that</a:t>
            </a:r>
          </a:p>
          <a:p>
            <a:r>
              <a:rPr lang="en-US" sz="1200" kern="1200" dirty="0">
                <a:solidFill>
                  <a:schemeClr val="tx1"/>
                </a:solidFill>
                <a:latin typeface="+mn-lt"/>
                <a:ea typeface="+mn-ea"/>
                <a:cs typeface="+mn-cs"/>
              </a:rPr>
              <a:t>Main take away:</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data movement come from simple functions</a:t>
            </a:r>
            <a:r>
              <a:rPr lang="en-US" sz="1200" kern="1200" baseline="0" dirty="0">
                <a:solidFill>
                  <a:schemeClr val="tx1"/>
                </a:solidFill>
                <a:latin typeface="+mn-lt"/>
                <a:ea typeface="+mn-ea"/>
                <a:cs typeface="+mn-cs"/>
              </a:rPr>
              <a:t> that are simple enough to implement in PIM</a:t>
            </a:r>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We find that these</a:t>
            </a:r>
            <a:r>
              <a:rPr lang="en-US" sz="1200" kern="1200" baseline="0" dirty="0">
                <a:solidFill>
                  <a:schemeClr val="tx1"/>
                </a:solidFill>
                <a:latin typeface="+mn-lt"/>
                <a:ea typeface="+mn-ea"/>
                <a:cs typeface="+mn-cs"/>
              </a:rPr>
              <a:t> functions and </a:t>
            </a:r>
            <a:r>
              <a:rPr lang="en-US" sz="1200" kern="1200" baseline="0" dirty="0" err="1">
                <a:solidFill>
                  <a:schemeClr val="tx1"/>
                </a:solidFill>
                <a:latin typeface="+mn-lt"/>
                <a:ea typeface="+mn-ea"/>
                <a:cs typeface="+mn-cs"/>
              </a:rPr>
              <a:t>primitves</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can be implemented as PIM logic using either (1) a small low-power general-purpose embedded core or (2) a group of small fixed-function accelerators (PIM accelerators).</a:t>
            </a:r>
            <a:r>
              <a:rPr lang="en-US" sz="1200" kern="1200" baseline="0" dirty="0">
                <a:solidFill>
                  <a:schemeClr val="tx1"/>
                </a:solidFill>
                <a:latin typeface="+mn-lt"/>
                <a:ea typeface="+mn-ea"/>
                <a:cs typeface="+mn-cs"/>
              </a:rPr>
              <a:t> Our Analysis shows that both are cost-feasible to use in consumer devices. We find that they eliminate a significant fraction of </a:t>
            </a:r>
            <a:r>
              <a:rPr lang="en-US" sz="1200" kern="1200" baseline="0" dirty="0" err="1">
                <a:solidFill>
                  <a:schemeClr val="tx1"/>
                </a:solidFill>
                <a:latin typeface="+mn-lt"/>
                <a:ea typeface="+mn-ea"/>
                <a:cs typeface="+mn-cs"/>
              </a:rPr>
              <a:t>dat</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amovement</a:t>
            </a:r>
            <a:r>
              <a:rPr lang="en-US" sz="1200" kern="1200" baseline="0" dirty="0">
                <a:solidFill>
                  <a:schemeClr val="tx1"/>
                </a:solidFill>
                <a:latin typeface="+mn-lt"/>
                <a:ea typeface="+mn-ea"/>
                <a:cs typeface="+mn-cs"/>
              </a:rPr>
              <a:t>, and reduce energy consumption for each of these operation on average by 49 and 55%.</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4512297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1184027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3318254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8121297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2408876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63433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4743535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and then analyzing the benefit of PIM in our simulator</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6558754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make another </a:t>
            </a:r>
            <a:r>
              <a:rPr lang="en-US" dirty="0" err="1"/>
              <a:t>obsrevation</a:t>
            </a:r>
            <a:r>
              <a:rPr lang="en-US" dirty="0"/>
              <a:t> that using PIM accelerator provide</a:t>
            </a:r>
            <a:r>
              <a:rPr lang="en-US" baseline="0" dirty="0"/>
              <a:t> limited energy reduction over PIM core, for some of these workloads, such as texture tiling. This is </a:t>
            </a:r>
            <a:r>
              <a:rPr lang="en-US" baseline="0" dirty="0" err="1"/>
              <a:t>becase</a:t>
            </a:r>
            <a:r>
              <a:rPr lang="en-US" baseline="0" dirty="0"/>
              <a:t> these kernels are data intensive and have low </a:t>
            </a:r>
            <a:r>
              <a:rPr lang="en-US" baseline="0" dirty="0" err="1"/>
              <a:t>ocmputational</a:t>
            </a:r>
            <a:r>
              <a:rPr lang="en-US" baseline="0" dirty="0"/>
              <a:t> </a:t>
            </a:r>
            <a:r>
              <a:rPr lang="en-US" baseline="0" dirty="0" err="1"/>
              <a:t>compleity</a:t>
            </a:r>
            <a:r>
              <a:rPr lang="en-US" baseline="0" dirty="0"/>
              <a:t>, and as a result, using fixed function accelerator does not provide significant energy reduction over the PIM core.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8098024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PIM-Core and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significantly outperform CPU-Only across all kernels, improving performance</a:t>
            </a:r>
            <a:r>
              <a:rPr lang="en-US" sz="1200" kern="1200" baseline="0" dirty="0">
                <a:solidFill>
                  <a:schemeClr val="tx1"/>
                </a:solidFill>
                <a:latin typeface="+mn-lt"/>
                <a:ea typeface="+mn-ea"/>
                <a:cs typeface="+mn-cs"/>
              </a:rPr>
              <a:t> by </a:t>
            </a:r>
            <a:r>
              <a:rPr lang="mr-IN" sz="1200" kern="1200" baseline="0" dirty="0">
                <a:solidFill>
                  <a:schemeClr val="tx1"/>
                </a:solidFill>
                <a:latin typeface="+mn-lt"/>
                <a:ea typeface="+mn-ea"/>
                <a:cs typeface="+mn-cs"/>
              </a:rPr>
              <a:t>…</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This </a:t>
            </a:r>
            <a:r>
              <a:rPr lang="en-US" sz="1200" kern="1200" dirty="0" err="1">
                <a:solidFill>
                  <a:schemeClr val="tx1"/>
                </a:solidFill>
                <a:latin typeface="+mn-lt"/>
                <a:ea typeface="+mn-ea"/>
                <a:cs typeface="+mn-cs"/>
              </a:rPr>
              <a:t>perfomance</a:t>
            </a:r>
            <a:r>
              <a:rPr lang="en-US" sz="1200" kern="1200" dirty="0">
                <a:solidFill>
                  <a:schemeClr val="tx1"/>
                </a:solidFill>
                <a:latin typeface="+mn-lt"/>
                <a:ea typeface="+mn-ea"/>
                <a:cs typeface="+mn-cs"/>
              </a:rPr>
              <a:t> benefit come from higher bandwidth and lower access latency of 3D-stacked memory, because all of these kernels are data intensive. </a:t>
            </a:r>
          </a:p>
          <a:p>
            <a:r>
              <a:rPr lang="en-US" sz="1200" kern="1200" dirty="0">
                <a:solidFill>
                  <a:schemeClr val="tx1"/>
                </a:solidFill>
                <a:latin typeface="+mn-lt"/>
                <a:ea typeface="+mn-ea"/>
                <a:cs typeface="+mn-cs"/>
              </a:rPr>
              <a:t>Performance improvement</a:t>
            </a:r>
            <a:r>
              <a:rPr lang="en-US" sz="1200" kern="1200" baseline="0" dirty="0">
                <a:solidFill>
                  <a:schemeClr val="tx1"/>
                </a:solidFill>
                <a:latin typeface="+mn-lt"/>
                <a:ea typeface="+mn-ea"/>
                <a:cs typeface="+mn-cs"/>
              </a:rPr>
              <a:t> of PIM-</a:t>
            </a:r>
            <a:r>
              <a:rPr lang="en-US" sz="1200" kern="1200" baseline="0" dirty="0" err="1">
                <a:solidFill>
                  <a:schemeClr val="tx1"/>
                </a:solidFill>
                <a:latin typeface="+mn-lt"/>
                <a:ea typeface="+mn-ea"/>
                <a:cs typeface="+mn-cs"/>
              </a:rPr>
              <a:t>acc</a:t>
            </a:r>
            <a:r>
              <a:rPr lang="en-US" sz="1200" kern="1200" baseline="0" dirty="0">
                <a:solidFill>
                  <a:schemeClr val="tx1"/>
                </a:solidFill>
                <a:latin typeface="+mn-lt"/>
                <a:ea typeface="+mn-ea"/>
                <a:cs typeface="+mn-cs"/>
              </a:rPr>
              <a:t> over PIM-core </a:t>
            </a:r>
            <a:r>
              <a:rPr lang="en-US" sz="1200" kern="1200" baseline="0" dirty="0" err="1">
                <a:solidFill>
                  <a:schemeClr val="tx1"/>
                </a:solidFill>
                <a:latin typeface="+mn-lt"/>
                <a:ea typeface="+mn-ea"/>
                <a:cs typeface="+mn-cs"/>
              </a:rPr>
              <a:t>differes</a:t>
            </a:r>
            <a:r>
              <a:rPr lang="en-US" sz="1200" kern="1200" baseline="0" dirty="0">
                <a:solidFill>
                  <a:schemeClr val="tx1"/>
                </a:solidFill>
                <a:latin typeface="+mn-lt"/>
                <a:ea typeface="+mn-ea"/>
                <a:cs typeface="+mn-cs"/>
              </a:rPr>
              <a:t> across different workloads. </a:t>
            </a:r>
            <a:r>
              <a:rPr lang="en-US" sz="1200" kern="1200" dirty="0">
                <a:solidFill>
                  <a:schemeClr val="tx1"/>
                </a:solidFill>
                <a:latin typeface="+mn-lt"/>
                <a:ea typeface="+mn-ea"/>
                <a:cs typeface="+mn-cs"/>
              </a:rPr>
              <a:t>In some cases</a:t>
            </a:r>
            <a:r>
              <a:rPr lang="en-US" sz="1200" kern="1200" baseline="0" dirty="0">
                <a:solidFill>
                  <a:schemeClr val="tx1"/>
                </a:solidFill>
                <a:latin typeface="+mn-lt"/>
                <a:ea typeface="+mn-ea"/>
                <a:cs typeface="+mn-cs"/>
              </a:rPr>
              <a:t> such as Texture Tiling, </a:t>
            </a:r>
            <a:r>
              <a:rPr lang="en-US" sz="1200" kern="1200" dirty="0">
                <a:solidFill>
                  <a:schemeClr val="tx1"/>
                </a:solidFill>
                <a:latin typeface="+mn-lt"/>
                <a:ea typeface="+mn-ea"/>
                <a:cs typeface="+mn-cs"/>
              </a:rPr>
              <a:t>the performance improvement of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is limited by the low computational complexity of these two kernels. But</a:t>
            </a:r>
            <a:r>
              <a:rPr lang="en-US" sz="1200" kern="1200" baseline="0" dirty="0">
                <a:solidFill>
                  <a:schemeClr val="tx1"/>
                </a:solidFill>
                <a:latin typeface="+mn-lt"/>
                <a:ea typeface="+mn-ea"/>
                <a:cs typeface="+mn-cs"/>
              </a:rPr>
              <a:t> there are other cases, such as</a:t>
            </a:r>
            <a:r>
              <a:rPr lang="en-US" sz="1200" kern="1200" dirty="0">
                <a:solidFill>
                  <a:schemeClr val="tx1"/>
                </a:solidFill>
                <a:latin typeface="+mn-lt"/>
                <a:ea typeface="+mn-ea"/>
                <a:cs typeface="+mn-cs"/>
              </a:rPr>
              <a:t> compression that benefit significantly from using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in terms of performance, because these kernels are more compute-intensive and less data-intensive compared to texture tiling and.</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8308411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Please drop by our talk during session 1 if you would like to learn more about data movement in Google</a:t>
            </a:r>
            <a:r>
              <a:rPr lang="en-US" sz="1200" kern="1200" baseline="0" dirty="0">
                <a:solidFill>
                  <a:schemeClr val="tx1"/>
                </a:solidFill>
                <a:latin typeface="+mn-lt"/>
                <a:ea typeface="+mn-ea"/>
                <a:cs typeface="+mn-cs"/>
              </a:rPr>
              <a:t> workloads</a:t>
            </a:r>
            <a:r>
              <a:rPr lang="en-US" sz="1200" kern="1200" dirty="0">
                <a:solidFill>
                  <a:schemeClr val="tx1"/>
                </a:solidFill>
                <a:latin typeface="+mn-lt"/>
                <a:ea typeface="+mn-ea"/>
                <a:cs typeface="+mn-cs"/>
              </a:rPr>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7126799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dirty="0"/>
              <a:t>Hello</a:t>
            </a:r>
            <a:r>
              <a:rPr lang="en-US" baseline="0" dirty="0"/>
              <a:t>, my name is </a:t>
            </a:r>
            <a:r>
              <a:rPr lang="en-US" baseline="0" dirty="0" err="1"/>
              <a:t>Jeremie</a:t>
            </a:r>
            <a:r>
              <a:rPr lang="en-US" baseline="0" dirty="0"/>
              <a:t> Kim and I will be presenting Genome Read In-Memory Filter which will also be referred to as GRIM-Filter for short.</a:t>
            </a:r>
          </a:p>
          <a:p>
            <a:r>
              <a:rPr lang="en-US" b="1" i="1" u="sng" baseline="0" dirty="0"/>
              <a:t>[CLICK]</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4072763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3670447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7175942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5529321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3561953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493012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4537005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10000"/>
          </a:bodyPr>
          <a:lstStyle/>
          <a:p>
            <a:r>
              <a:rPr lang="en-US" dirty="0"/>
              <a:t>To</a:t>
            </a:r>
            <a:r>
              <a:rPr lang="en-US" baseline="0" dirty="0"/>
              <a:t> understand the latency problem</a:t>
            </a:r>
            <a:r>
              <a:rPr lang="en-US" dirty="0"/>
              <a:t>,</a:t>
            </a:r>
            <a:r>
              <a:rPr lang="en-US" baseline="0" dirty="0"/>
              <a:t> we need to go into what defines latency.</a:t>
            </a:r>
          </a:p>
          <a:p>
            <a:endParaRPr lang="en-US" baseline="0" dirty="0"/>
          </a:p>
          <a:p>
            <a:r>
              <a:rPr lang="en-US" baseline="0" dirty="0"/>
              <a:t>DRAM latency is the total </a:t>
            </a:r>
            <a:r>
              <a:rPr lang="en-US" baseline="0" dirty="0" err="1"/>
              <a:t>amnt</a:t>
            </a:r>
            <a:r>
              <a:rPr lang="en-US" baseline="0" dirty="0"/>
              <a:t> of time that the underlying </a:t>
            </a:r>
            <a:r>
              <a:rPr lang="en-US" baseline="0" dirty="0" err="1"/>
              <a:t>hw</a:t>
            </a:r>
            <a:r>
              <a:rPr lang="en-US" baseline="0" dirty="0"/>
              <a:t> operations need &lt;&gt; to retrieve data.</a:t>
            </a:r>
          </a:p>
          <a:p>
            <a:r>
              <a:rPr lang="en-US" baseline="0" dirty="0"/>
              <a:t>The DRAM standards define a single fixed time for how long these ops should take in every DRAM chip.</a:t>
            </a:r>
          </a:p>
          <a:p>
            <a:r>
              <a:rPr lang="en-US" b="1" baseline="0" dirty="0"/>
              <a:t>However</a:t>
            </a:r>
            <a:r>
              <a:rPr lang="en-US" baseline="0" dirty="0"/>
              <a:t>, this defined delay doesn’t actually reflect the latency of the individual DRAMs.</a:t>
            </a:r>
          </a:p>
          <a:p>
            <a:endParaRPr lang="en-US" baseline="0" dirty="0"/>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&lt;Timeline illustration&gt;</a:t>
            </a:r>
          </a:p>
          <a:p>
            <a:pPr marL="0" marR="0" indent="0" algn="l" defTabSz="914400" rtl="0" eaLnBrk="1" fontAlgn="auto" latinLnBrk="0" hangingPunct="1">
              <a:lnSpc>
                <a:spcPct val="100000"/>
              </a:lnSpc>
              <a:spcBef>
                <a:spcPts val="0"/>
              </a:spcBef>
              <a:spcAft>
                <a:spcPts val="0"/>
              </a:spcAft>
              <a:buClrTx/>
              <a:buSzTx/>
              <a:buFontTx/>
              <a:buNone/>
              <a:tabLst/>
              <a:defRPr/>
            </a:pPr>
            <a:r>
              <a:rPr lang="en-US" b="0" baseline="0" dirty="0"/>
              <a:t>Because the manufacturing process is </a:t>
            </a:r>
            <a:r>
              <a:rPr lang="en-US" b="1" baseline="0" dirty="0"/>
              <a:t>imperfect</a:t>
            </a:r>
            <a:r>
              <a:rPr lang="en-US" b="0" baseline="0" dirty="0"/>
              <a:t>, it introduces variation in the production chips, </a:t>
            </a:r>
            <a:r>
              <a:rPr lang="en-US" b="1" baseline="0" dirty="0"/>
              <a:t>resulting in latency variation across different chips</a:t>
            </a:r>
            <a:r>
              <a:rPr lang="en-US" baseline="0" dirty="0"/>
              <a:t>. </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This simple </a:t>
            </a:r>
            <a:r>
              <a:rPr lang="en-US" baseline="0" dirty="0" err="1"/>
              <a:t>illustartion</a:t>
            </a:r>
            <a:r>
              <a:rPr lang="en-US" baseline="0" dirty="0"/>
              <a:t> shows the difference b/w the average latency across 3 different dram chips, to convey the point of latency variation.</a:t>
            </a:r>
          </a:p>
          <a:p>
            <a:pPr marL="0" marR="0" indent="0" algn="l" defTabSz="914400" rtl="0" eaLnBrk="1" fontAlgn="auto" latinLnBrk="0" hangingPunct="1">
              <a:lnSpc>
                <a:spcPct val="100000"/>
              </a:lnSpc>
              <a:spcBef>
                <a:spcPts val="0"/>
              </a:spcBef>
              <a:spcAft>
                <a:spcPts val="0"/>
              </a:spcAft>
              <a:buClrTx/>
              <a:buSzTx/>
              <a:buFontTx/>
              <a:buNone/>
              <a:tabLst/>
              <a:defRPr/>
            </a:pPr>
            <a:r>
              <a:rPr lang="en-US" b="0" baseline="0" dirty="0"/>
              <a:t>It’s important to note that not only does latency variation exists </a:t>
            </a:r>
            <a:r>
              <a:rPr lang="en-US" b="1" baseline="0" dirty="0"/>
              <a:t>&lt;across&gt; </a:t>
            </a:r>
            <a:r>
              <a:rPr lang="en-US" b="0" baseline="0" dirty="0"/>
              <a:t>chips, but also </a:t>
            </a:r>
            <a:r>
              <a:rPr lang="en-US" b="1" baseline="0" dirty="0"/>
              <a:t>&lt;inside&gt; </a:t>
            </a:r>
            <a:r>
              <a:rPr lang="en-US" b="0" baseline="0" dirty="0"/>
              <a:t>each dram chip itself. </a:t>
            </a:r>
          </a:p>
          <a:p>
            <a:endParaRPr lang="en-US" baseline="0" dirty="0"/>
          </a:p>
          <a:p>
            <a:r>
              <a:rPr lang="en-US" baseline="0" dirty="0"/>
              <a:t>&lt;Blue standard&gt;</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Since we don’t want to throw away the chips with high variation, we tolerate them. </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The simple way is to &lt;slow&gt; down the acceptable latency so that the majority of chips can all work reliably under this high standard latency. </a:t>
            </a:r>
          </a:p>
          <a:p>
            <a:pPr marL="0" marR="0" indent="0" algn="l" defTabSz="914400" rtl="0" eaLnBrk="1" fontAlgn="auto" latinLnBrk="0" hangingPunct="1">
              <a:lnSpc>
                <a:spcPct val="100000"/>
              </a:lnSpc>
              <a:spcBef>
                <a:spcPts val="0"/>
              </a:spcBef>
              <a:spcAft>
                <a:spcPts val="0"/>
              </a:spcAft>
              <a:buClrTx/>
              <a:buSzTx/>
              <a:buFontTx/>
              <a:buNone/>
              <a:tabLst/>
              <a:defRPr/>
            </a:pPr>
            <a:r>
              <a:rPr lang="en-US" b="1" baseline="0" dirty="0"/>
              <a:t>as we can see, the high standard latency is a result of a trade-off made for higher DRAM production yield. </a:t>
            </a:r>
          </a:p>
          <a:p>
            <a:endParaRPr lang="en-US" b="1" baseline="0" dirty="0"/>
          </a:p>
          <a:p>
            <a:r>
              <a:rPr lang="en-US" b="1" baseline="0" dirty="0"/>
              <a:t>---</a:t>
            </a:r>
          </a:p>
          <a:p>
            <a:r>
              <a:rPr lang="en-US" b="1" baseline="0" dirty="0"/>
              <a:t>&lt;&gt; Operative word</a:t>
            </a: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336</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86010999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F4A9EA23-718E-E549-9766-CDBEC39E0C3C}"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338</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116738"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Lst>
        </p:spPr>
      </p:sp>
      <p:sp>
        <p:nvSpPr>
          <p:cNvPr id="116739" name="Rectangle 3"/>
          <p:cNvSpPr>
            <a:spLocks noGrp="1" noChangeArrowheads="1"/>
          </p:cNvSpPr>
          <p:nvPr>
            <p:ph type="body" idx="1"/>
          </p:nvPr>
        </p:nvSpPr>
        <p:spPr bwMode="auto">
          <a:noFill/>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332781555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9538366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fig is showing the prob. of seeing at least 1 bit error in each cache line from one DIMM under </a:t>
            </a:r>
            <a:r>
              <a:rPr lang="en-US" baseline="0" dirty="0" err="1"/>
              <a:t>trcd</a:t>
            </a:r>
            <a:r>
              <a:rPr lang="en-US" baseline="0" dirty="0"/>
              <a:t> = 7.5ns. The y-axis is the row # (in 000s) and the x-axis is the cl #. </a:t>
            </a:r>
          </a:p>
          <a:p>
            <a:endParaRPr lang="en-US" baseline="0" dirty="0"/>
          </a:p>
          <a:p>
            <a:r>
              <a:rPr lang="en-US" b="1" baseline="0" dirty="0"/>
              <a:t>The main observation is that errors exhibit spatial locality. In this DIMM, errors tend to cluster at certain columns of cache lines without errors in the majority of the remaining cl. </a:t>
            </a:r>
          </a:p>
          <a:p>
            <a:endParaRPr lang="en-US" b="1" baseline="0" dirty="0"/>
          </a:p>
          <a:p>
            <a:r>
              <a:rPr lang="en-US" b="1" baseline="0" dirty="0"/>
              <a:t>This is an imperative observation for our proposed mechanism, which I’ll discuss later.</a:t>
            </a:r>
          </a:p>
          <a:p>
            <a:endParaRPr lang="en-US" baseline="0" dirty="0"/>
          </a:p>
          <a:p>
            <a:r>
              <a:rPr lang="en-US" dirty="0"/>
              <a:t>Next</a:t>
            </a:r>
            <a:r>
              <a:rPr lang="en-US" baseline="0" dirty="0"/>
              <a:t>, we investigate the impact of reading different data patterns stored in these cells.</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351</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61220316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To summarize the observations so far, we</a:t>
            </a:r>
            <a:r>
              <a:rPr lang="en-US" b="1" baseline="0" dirty="0"/>
              <a:t> find that dram timing errors due to shortened act and pre don</a:t>
            </a:r>
            <a:r>
              <a:rPr lang="uk-UA" b="1" baseline="0" dirty="0"/>
              <a:t>’</a:t>
            </a:r>
            <a:r>
              <a:rPr lang="en-US" b="1" baseline="0" dirty="0"/>
              <a:t>t occur in all cells and they are concentrated at certain regions.</a:t>
            </a:r>
          </a:p>
          <a:p>
            <a:endParaRPr lang="en-US" b="1" baseline="0" dirty="0"/>
          </a:p>
          <a:p>
            <a:r>
              <a:rPr lang="en-US" b="0" baseline="0" dirty="0"/>
              <a:t>So let’s go back to our second main goal which is on improving latency. </a:t>
            </a:r>
            <a:endParaRPr lang="en-US" baseline="0" dirty="0"/>
          </a:p>
          <a:p>
            <a:r>
              <a:rPr lang="en-US" baseline="0" dirty="0"/>
              <a:t>TO achieve this, we propose a software… design, called flex.. Dram or FLY for short, to reduce dram latency.</a:t>
            </a:r>
          </a:p>
          <a:p>
            <a:endParaRPr lang="en-US" baseline="0" dirty="0"/>
          </a:p>
          <a:p>
            <a:r>
              <a:rPr lang="en-US" baseline="0" dirty="0"/>
              <a:t>The key idea is the following:</a:t>
            </a:r>
          </a:p>
          <a:p>
            <a:endParaRPr lang="en-US" baseline="0" dirty="0"/>
          </a:p>
          <a:p>
            <a:r>
              <a:rPr lang="en-US" dirty="0"/>
              <a:t>We divide</a:t>
            </a:r>
            <a:r>
              <a:rPr lang="en-US" baseline="0" dirty="0"/>
              <a:t> the dram up into different regions based on a latency variation profile.</a:t>
            </a:r>
          </a:p>
          <a:p>
            <a:r>
              <a:rPr lang="en-US" baseline="0" dirty="0"/>
              <a:t>Then We enable the mc to use different latency for diff regions. </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For regions without slow cells, we are going to run it faster at a much lower latency.</a:t>
            </a:r>
            <a:endParaRPr lang="en-US" dirty="0"/>
          </a:p>
          <a:p>
            <a:r>
              <a:rPr lang="en-US" baseline="0" dirty="0"/>
              <a:t>For any region that has slow cells, we are going to operate at a higher latency.</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352</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10780298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a:t>We evaluate FLY-DRAM</a:t>
            </a:r>
            <a:r>
              <a:rPr lang="en-US" baseline="0" dirty="0"/>
              <a:t> with various configurations.</a:t>
            </a:r>
          </a:p>
          <a:p>
            <a:pPr marL="0" marR="0" indent="0" algn="l" defTabSz="914400" rtl="0" eaLnBrk="1" fontAlgn="auto" latinLnBrk="0" hangingPunct="1">
              <a:lnSpc>
                <a:spcPct val="100000"/>
              </a:lnSpc>
              <a:spcBef>
                <a:spcPts val="0"/>
              </a:spcBef>
              <a:spcAft>
                <a:spcPts val="0"/>
              </a:spcAft>
              <a:buClrTx/>
              <a:buSzTx/>
              <a:buFontTx/>
              <a:buNone/>
              <a:tabLst/>
              <a:defRPr/>
            </a:pPr>
            <a:endParaRPr lang="en-US" baseline="0" dirty="0"/>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These 2 figures show the fraction of cells with different latencies for act and pre.</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X-axis shows you the configurations that we have.</a:t>
            </a:r>
          </a:p>
          <a:p>
            <a:pPr marL="0" marR="0" indent="0" algn="l" defTabSz="914400" rtl="0" eaLnBrk="1" fontAlgn="auto" latinLnBrk="0" hangingPunct="1">
              <a:lnSpc>
                <a:spcPct val="100000"/>
              </a:lnSpc>
              <a:spcBef>
                <a:spcPts val="0"/>
              </a:spcBef>
              <a:spcAft>
                <a:spcPts val="0"/>
              </a:spcAft>
              <a:buClrTx/>
              <a:buSzTx/>
              <a:buFontTx/>
              <a:buNone/>
              <a:tabLst/>
              <a:defRPr/>
            </a:pPr>
            <a:endParaRPr lang="en-US" baseline="0" dirty="0"/>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First, we evaluate a baseline dram system with the standardized latency at 13ns. </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Then we use latency profiles that were collected from 3 real DIMMs. The percentage numbers show you the fraction of fast cells in each DIMM.</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Note that Darker color means faster latency.</a:t>
            </a:r>
          </a:p>
          <a:p>
            <a:pPr marL="0" marR="0" indent="0" algn="l" defTabSz="914400" rtl="0" eaLnBrk="1" fontAlgn="auto" latinLnBrk="0" hangingPunct="1">
              <a:lnSpc>
                <a:spcPct val="100000"/>
              </a:lnSpc>
              <a:spcBef>
                <a:spcPts val="0"/>
              </a:spcBef>
              <a:spcAft>
                <a:spcPts val="0"/>
              </a:spcAft>
              <a:buClrTx/>
              <a:buSzTx/>
              <a:buFontTx/>
              <a:buNone/>
              <a:tabLst/>
              <a:defRPr/>
            </a:pPr>
            <a:endParaRPr lang="en-US" baseline="0" dirty="0"/>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We also </a:t>
            </a:r>
            <a:r>
              <a:rPr lang="en-US" baseline="0" dirty="0" err="1"/>
              <a:t>evalaute</a:t>
            </a:r>
            <a:r>
              <a:rPr lang="en-US" baseline="0" dirty="0"/>
              <a:t> an </a:t>
            </a:r>
            <a:r>
              <a:rPr lang="en-US" baseline="0" dirty="0" err="1"/>
              <a:t>upperbound</a:t>
            </a:r>
            <a:r>
              <a:rPr lang="en-US" baseline="0" dirty="0"/>
              <a:t> configuration that has 100% fast cells under 7.5ns.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5E9FE4A-0C21-4AC7-A29F-491DBFD0D03B}"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353</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411786586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As we described,</a:t>
            </a:r>
            <a:r>
              <a:rPr lang="en-US" baseline="0" dirty="0"/>
              <a:t> cells in a mat have different distances from peripheral logic.</a:t>
            </a:r>
          </a:p>
          <a:p>
            <a:pPr marL="0" indent="0">
              <a:buNone/>
            </a:pPr>
            <a:r>
              <a:rPr lang="en-US" baseline="0" dirty="0"/>
              <a:t>Cells in different rows have different distance from the sense amplifiers.</a:t>
            </a:r>
          </a:p>
          <a:p>
            <a:pPr marL="0" indent="0">
              <a:buNone/>
            </a:pPr>
            <a:r>
              <a:rPr lang="en-US" baseline="0" dirty="0"/>
              <a:t>Cells in different columns have different distance from the </a:t>
            </a:r>
            <a:r>
              <a:rPr lang="en-US" baseline="0" dirty="0" err="1"/>
              <a:t>wordline</a:t>
            </a:r>
            <a:r>
              <a:rPr lang="en-US" baseline="0" dirty="0"/>
              <a:t> drivers.</a:t>
            </a:r>
          </a:p>
          <a:p>
            <a:pPr marL="0" indent="0">
              <a:buNone/>
            </a:pPr>
            <a:r>
              <a:rPr lang="en-US" baseline="0" dirty="0"/>
              <a:t>Therefore, some regions are inherently faster than other regions,</a:t>
            </a:r>
          </a:p>
          <a:p>
            <a:pPr marL="0" indent="0">
              <a:buNone/>
            </a:pPr>
            <a:r>
              <a:rPr lang="en-US" baseline="0" dirty="0"/>
              <a:t>and some regions are inherently slower than other regions.</a:t>
            </a:r>
          </a:p>
          <a:p>
            <a:pPr marL="0" indent="0">
              <a:buNone/>
            </a:pPr>
            <a:r>
              <a:rPr lang="en-US" baseline="0" dirty="0"/>
              <a:t>We call this architectural variation.</a:t>
            </a:r>
          </a:p>
          <a:p>
            <a:pPr marL="0" indent="0">
              <a:buNone/>
            </a:pPr>
            <a:endParaRPr lang="en-US" baseline="0" dirty="0"/>
          </a:p>
          <a:p>
            <a:pPr marL="0" indent="0">
              <a:buNone/>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9634616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We </a:t>
            </a:r>
            <a:r>
              <a:rPr lang="en-US" dirty="0" err="1"/>
              <a:t>propoe</a:t>
            </a:r>
            <a:r>
              <a:rPr lang="en-US" dirty="0"/>
              <a:t> AVA</a:t>
            </a:r>
            <a:r>
              <a:rPr lang="en-US" baseline="0" dirty="0"/>
              <a:t> Online profiling.</a:t>
            </a:r>
          </a:p>
          <a:p>
            <a:pPr marL="0" indent="0">
              <a:buNone/>
            </a:pPr>
            <a:endParaRPr lang="en-US" baseline="0" dirty="0"/>
          </a:p>
          <a:p>
            <a:pPr marL="0" indent="0">
              <a:buNone/>
            </a:pPr>
            <a:r>
              <a:rPr lang="en-US" baseline="0" dirty="0"/>
              <a:t>The key idea is profiling only slow regions to determine latency, leading to low cost online DRAM test.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3637244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However,</a:t>
            </a:r>
            <a:r>
              <a:rPr lang="en-US" baseline="0" dirty="0"/>
              <a:t> due to the process variation, some cells are more vulnerable than other cells, as the figure show. </a:t>
            </a:r>
          </a:p>
          <a:p>
            <a:pPr marL="0" indent="0">
              <a:buNone/>
            </a:pPr>
            <a:r>
              <a:rPr lang="en-US" baseline="0" dirty="0"/>
              <a:t>These cells are randomly distributed while cells in the slow regions cause localized error.</a:t>
            </a:r>
          </a:p>
          <a:p>
            <a:pPr marL="0" indent="0">
              <a:buNone/>
            </a:pPr>
            <a:r>
              <a:rPr lang="en-US" baseline="0" dirty="0"/>
              <a:t>To address both type of cells, </a:t>
            </a:r>
          </a:p>
          <a:p>
            <a:pPr marL="0" indent="0">
              <a:buNone/>
            </a:pPr>
            <a:r>
              <a:rPr lang="en-US" baseline="0" dirty="0"/>
              <a:t>We integrate conventional ECC to correct the process variation induced errors.</a:t>
            </a:r>
          </a:p>
          <a:p>
            <a:pPr marL="0" indent="0">
              <a:buNone/>
            </a:pPr>
            <a:endParaRPr lang="en-US" baseline="0" dirty="0"/>
          </a:p>
          <a:p>
            <a:pPr marL="0" indent="0">
              <a:buNone/>
            </a:pPr>
            <a:r>
              <a:rPr lang="en-US" baseline="0" dirty="0"/>
              <a:t>Therefore, combining ECC and online profiling leads to reliably reducing DRAM latency.</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9798981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The</a:t>
            </a:r>
            <a:r>
              <a:rPr lang="en-US" baseline="0" dirty="0"/>
              <a:t> figure compares latency reduction by using AL-DRAM, AVA Profiling, and both AVA Profiling and Shuffling.</a:t>
            </a:r>
          </a:p>
          <a:p>
            <a:pPr marL="0" indent="0">
              <a:buNone/>
            </a:pPr>
            <a:r>
              <a:rPr lang="en-US" baseline="0" dirty="0"/>
              <a:t>As we can, using AVA profiling and shuffling enables more latency reduction compared to AL-DRAM.</a:t>
            </a:r>
          </a:p>
          <a:p>
            <a:pPr marL="0" indent="0">
              <a:buNone/>
            </a:pPr>
            <a:r>
              <a:rPr lang="en-US" baseline="0" dirty="0"/>
              <a:t>This is mainly because ECC corrects the  worst cells in a DRAM module, reducing more latency.</a:t>
            </a:r>
          </a:p>
          <a:p>
            <a:pPr marL="0" indent="0">
              <a:buNone/>
            </a:pPr>
            <a:endParaRPr lang="en-US" baseline="0" dirty="0"/>
          </a:p>
          <a:p>
            <a:pPr marL="0" indent="0">
              <a:buNone/>
            </a:pPr>
            <a:r>
              <a:rPr lang="en-US" baseline="0" dirty="0"/>
              <a:t>Therefore, we conclude that AVA-DRAM reduces latency significantly.</a:t>
            </a:r>
          </a:p>
          <a:p>
            <a:pPr marL="0" indent="0">
              <a:buNone/>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382929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5E9FE4A-0C21-4AC7-A29F-491DBFD0D03B}"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365</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150712827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5E9FE4A-0C21-4AC7-A29F-491DBFD0D03B}"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7213280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5E9FE4A-0C21-4AC7-A29F-491DBFD0D03B}"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367</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3473437418"/>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5E9FE4A-0C21-4AC7-A29F-491DBFD0D03B}"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368</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384910536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5E9FE4A-0C21-4AC7-A29F-491DBFD0D03B}"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369</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78642864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b="1"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5E9FE4A-0C21-4AC7-A29F-491DBFD0D03B}"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370</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183075348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5E9FE4A-0C21-4AC7-A29F-491DBFD0D03B}"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371</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418724330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1"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5E9FE4A-0C21-4AC7-A29F-491DBFD0D03B}"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372</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49759798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5E9FE4A-0C21-4AC7-A29F-491DBFD0D03B}"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373</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425960511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5E9FE4A-0C21-4AC7-A29F-491DBFD0D03B}"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374</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11533263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Hello, my name is </a:t>
            </a:r>
            <a:r>
              <a:rPr lang="en-US" sz="1200" kern="1200" dirty="0" err="1">
                <a:solidFill>
                  <a:schemeClr val="tx1"/>
                </a:solidFill>
                <a:latin typeface="+mn-lt"/>
                <a:ea typeface="+mn-ea"/>
                <a:cs typeface="+mn-cs"/>
              </a:rPr>
              <a:t>Jeremie</a:t>
            </a:r>
            <a:r>
              <a:rPr lang="en-US" sz="1200" kern="1200" dirty="0">
                <a:solidFill>
                  <a:schemeClr val="tx1"/>
                </a:solidFill>
                <a:latin typeface="+mn-lt"/>
                <a:ea typeface="+mn-ea"/>
                <a:cs typeface="+mn-cs"/>
              </a:rPr>
              <a:t> Kim and I will be talking about the DRAM Latency PUF.</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56021309"/>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A PUF is a function that generates a signature that is unique to a given device.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PUFs are often used in a challenge-response protocol where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a trusted server issues a set of input parameters to a device, and the device generates the PUF response depending on the input parameters.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The trusted server then receives the PUF response and can authenticate the device.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58965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In this work, we show results from a detailed experimental characterization of 223 state-of-the-art LPDDR4 DRAM devices.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characterize DRAM latency by observing the effects of accessing DRAM with DRAM timing parameters reduced below manufacturer-recommended values.</a:t>
            </a:r>
          </a:p>
          <a:p>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We make two key observations.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first, a cell’s probability to fail, when accessed with reduced timing parameters, is directly correlated with random variations that arise from process manufacturing.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secondly, We note that these error patterns from inducing DRAM latency errors are unique to a device and highly repeatable.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324904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Here is a cartoon showing the manufacturing variation across a region of DRAM. When accessed with a reduced timing parameter,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some cells have a high percentage chance of failing, while others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have a low percentage chance of failing. </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1195417"/>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A DRAM cell holds its charge in a capacitor and gets read out by the sense amplifier via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a:t>
            </a:r>
            <a:r>
              <a:rPr lang="en-US" sz="1200" b="1" kern="1200" dirty="0">
                <a:solidFill>
                  <a:schemeClr val="tx1"/>
                </a:solidFill>
                <a:latin typeface="+mn-lt"/>
                <a:ea typeface="+mn-ea"/>
                <a:cs typeface="+mn-cs"/>
              </a:rPr>
              <a:t>[CLICK][CLICK] </a:t>
            </a:r>
            <a:r>
              <a:rPr lang="en-US" sz="1200" b="0" kern="1200" dirty="0">
                <a:solidFill>
                  <a:schemeClr val="tx1"/>
                </a:solidFill>
                <a:latin typeface="+mn-lt"/>
                <a:ea typeface="+mn-ea"/>
                <a:cs typeface="+mn-cs"/>
              </a:rPr>
              <a:t>Initially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is kept at </a:t>
            </a:r>
            <a:r>
              <a:rPr lang="en-US" sz="1200" b="0" kern="1200" dirty="0" err="1">
                <a:solidFill>
                  <a:schemeClr val="tx1"/>
                </a:solidFill>
                <a:latin typeface="+mn-lt"/>
                <a:ea typeface="+mn-ea"/>
                <a:cs typeface="+mn-cs"/>
              </a:rPr>
              <a:t>Vdd</a:t>
            </a:r>
            <a:r>
              <a:rPr lang="en-US" sz="1200" b="0" kern="1200" dirty="0">
                <a:solidFill>
                  <a:schemeClr val="tx1"/>
                </a:solidFill>
                <a:latin typeface="+mn-lt"/>
                <a:ea typeface="+mn-ea"/>
                <a:cs typeface="+mn-cs"/>
              </a:rPr>
              <a:t>/2.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When the </a:t>
            </a:r>
            <a:r>
              <a:rPr lang="en-US" sz="1200" b="0" kern="1200" dirty="0" err="1">
                <a:solidFill>
                  <a:schemeClr val="tx1"/>
                </a:solidFill>
                <a:latin typeface="+mn-lt"/>
                <a:ea typeface="+mn-ea"/>
                <a:cs typeface="+mn-cs"/>
              </a:rPr>
              <a:t>wordline</a:t>
            </a:r>
            <a:r>
              <a:rPr lang="en-US" sz="1200" b="0" kern="1200" dirty="0">
                <a:solidFill>
                  <a:schemeClr val="tx1"/>
                </a:solidFill>
                <a:latin typeface="+mn-lt"/>
                <a:ea typeface="+mn-ea"/>
                <a:cs typeface="+mn-cs"/>
              </a:rPr>
              <a:t> is driven high or activated,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the capacitor begins to share charge with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The sense amplifier is then enabled and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the voltage differential on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is amplified to an I/O readable value.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In order to ensure correctness of operation, the memory controller can only read data </a:t>
            </a:r>
            <a:r>
              <a:rPr lang="en-US" sz="1200" b="0" kern="1200" dirty="0" err="1">
                <a:solidFill>
                  <a:schemeClr val="tx1"/>
                </a:solidFill>
                <a:latin typeface="+mn-lt"/>
                <a:ea typeface="+mn-ea"/>
                <a:cs typeface="+mn-cs"/>
              </a:rPr>
              <a:t>tRCD</a:t>
            </a:r>
            <a:r>
              <a:rPr lang="en-US" sz="1200" b="0" kern="1200" dirty="0">
                <a:solidFill>
                  <a:schemeClr val="tx1"/>
                </a:solidFill>
                <a:latin typeface="+mn-lt"/>
                <a:ea typeface="+mn-ea"/>
                <a:cs typeface="+mn-cs"/>
              </a:rPr>
              <a:t> time after the activation.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could read this data earlier, when it reaches a readable voltage threshold,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but other cells, that are weaker due to process variation, might fail. </a:t>
            </a:r>
            <a:r>
              <a:rPr lang="en-US" sz="1200" b="1" kern="1200" dirty="0">
                <a:solidFill>
                  <a:schemeClr val="tx1"/>
                </a:solidFill>
                <a:latin typeface="+mn-lt"/>
                <a:ea typeface="+mn-ea"/>
                <a:cs typeface="+mn-cs"/>
              </a:rPr>
              <a:t>[CLICK] </a:t>
            </a:r>
            <a:endParaRPr lang="en-US" sz="1200" b="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180305"/>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kern="1200" dirty="0">
                <a:solidFill>
                  <a:schemeClr val="tx1"/>
                </a:solidFill>
                <a:latin typeface="+mn-lt"/>
                <a:ea typeface="+mn-ea"/>
                <a:cs typeface="+mn-cs"/>
              </a:rPr>
              <a:t>Our method of inducing latency errors is to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reduce </a:t>
            </a:r>
            <a:r>
              <a:rPr lang="en-US" sz="1200" b="0" kern="1200" dirty="0" err="1">
                <a:solidFill>
                  <a:schemeClr val="tx1"/>
                </a:solidFill>
                <a:latin typeface="+mn-lt"/>
                <a:ea typeface="+mn-ea"/>
                <a:cs typeface="+mn-cs"/>
              </a:rPr>
              <a:t>tRCD</a:t>
            </a:r>
            <a:r>
              <a:rPr lang="en-US" sz="1200" b="0" kern="1200" dirty="0">
                <a:solidFill>
                  <a:schemeClr val="tx1"/>
                </a:solidFill>
                <a:latin typeface="+mn-lt"/>
                <a:ea typeface="+mn-ea"/>
                <a:cs typeface="+mn-cs"/>
              </a:rPr>
              <a:t> below manufacturer-recommended values. Cells that are read when their </a:t>
            </a:r>
            <a:r>
              <a:rPr lang="en-US" sz="1200" b="0" kern="1200" dirty="0" err="1">
                <a:solidFill>
                  <a:schemeClr val="tx1"/>
                </a:solidFill>
                <a:latin typeface="+mn-lt"/>
                <a:ea typeface="+mn-ea"/>
                <a:cs typeface="+mn-cs"/>
              </a:rPr>
              <a:t>bitline’s</a:t>
            </a:r>
            <a:r>
              <a:rPr lang="en-US" sz="1200" b="0" kern="1200" dirty="0">
                <a:solidFill>
                  <a:schemeClr val="tx1"/>
                </a:solidFill>
                <a:latin typeface="+mn-lt"/>
                <a:ea typeface="+mn-ea"/>
                <a:cs typeface="+mn-cs"/>
              </a:rPr>
              <a:t> voltage is lower than the threshold, have a probability of failure. This probability increases as you read further below the voltage threshold.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87382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The DRAM latency PUF generates a PUF response by inducing latency errors in a region of DRAM.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find that the error patterns from latency errors in a DRAM region satisfy the requirements for an effective PUF quite well.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The DRAM latency PUF can generate a PUF response in 88.2ms.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961432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show by direct comparison that this is orders of magnitudes faster than the previous best DRAM PUF.</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914535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Please come to my talk at HPCA 2018, if you would like to learn more or have any questions. Thank you very much.</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5901145"/>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0941414"/>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In this work, we show results from a detailed experimental characterization of 282 state-of-the-art LPDDR4 DRAM devices.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characterize DRAM latency by observing the effects of accessing DRAM with DRAM timing parameters reduced below manufacturer-recommended values.</a:t>
            </a:r>
          </a:p>
          <a:p>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We make two key observations.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first, a cell’s probability to fail, when accessed with reduced timing parameters, is directly correlated with random variations that arise from process manufacturing.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secondly, We note that some cells fail randomly when accessed with a reduced </a:t>
            </a:r>
            <a:r>
              <a:rPr lang="en-US" sz="1200" b="0" kern="1200" dirty="0" err="1">
                <a:solidFill>
                  <a:schemeClr val="tx1"/>
                </a:solidFill>
                <a:latin typeface="+mn-lt"/>
                <a:ea typeface="+mn-ea"/>
                <a:cs typeface="+mn-cs"/>
              </a:rPr>
              <a:t>tRCD</a:t>
            </a:r>
            <a:r>
              <a:rPr lang="en-US" sz="1200" b="0" kern="1200" dirty="0">
                <a:solidFill>
                  <a:schemeClr val="tx1"/>
                </a:solidFill>
                <a:latin typeface="+mn-lt"/>
                <a:ea typeface="+mn-ea"/>
                <a:cs typeface="+mn-cs"/>
              </a:rPr>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5592475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Here is a cartoon showing the manufacturing variation across a region of DRAM. When accessed with a reduced timing parameter,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some cells have a high percentage chance of failing, while others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have a low percentage chance of failing.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Some cells fail randomly when accessed with a reduced </a:t>
            </a:r>
            <a:r>
              <a:rPr lang="en-US" sz="1200" b="0" kern="1200" dirty="0" err="1">
                <a:solidFill>
                  <a:schemeClr val="tx1"/>
                </a:solidFill>
                <a:latin typeface="+mn-lt"/>
                <a:ea typeface="+mn-ea"/>
                <a:cs typeface="+mn-cs"/>
              </a:rPr>
              <a:t>tRCD</a:t>
            </a:r>
            <a:r>
              <a:rPr lang="en-US" sz="1200" b="0" kern="1200" dirty="0">
                <a:solidFill>
                  <a:schemeClr val="tx1"/>
                </a:solidFill>
                <a:latin typeface="+mn-lt"/>
                <a:ea typeface="+mn-ea"/>
                <a:cs typeface="+mn-cs"/>
              </a:rPr>
              <a:t>. </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642826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We refer to cells that fail randomly when accessed with a reduced </a:t>
            </a:r>
            <a:r>
              <a:rPr lang="en-US" sz="1200" kern="1200" dirty="0" err="1">
                <a:solidFill>
                  <a:schemeClr val="tx1"/>
                </a:solidFill>
                <a:latin typeface="+mn-lt"/>
                <a:ea typeface="+mn-ea"/>
                <a:cs typeface="+mn-cs"/>
              </a:rPr>
              <a:t>tRCD</a:t>
            </a:r>
            <a:r>
              <a:rPr lang="en-US" sz="1200" kern="1200" dirty="0">
                <a:solidFill>
                  <a:schemeClr val="tx1"/>
                </a:solidFill>
                <a:latin typeface="+mn-lt"/>
                <a:ea typeface="+mn-ea"/>
                <a:cs typeface="+mn-cs"/>
              </a:rPr>
              <a:t> as RNG cells</a:t>
            </a:r>
            <a:endParaRPr lang="en-US" sz="1200" b="0" kern="1200" dirty="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3238290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b="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7812993"/>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225005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To understand what causes the long latency, let me take a look at the DRAM organization.</a:t>
            </a:r>
          </a:p>
          <a:p>
            <a:r>
              <a:rPr lang="en-US" baseline="0" dirty="0">
                <a:solidFill>
                  <a:srgbClr val="FFFFFF"/>
                </a:solidFill>
              </a:rPr>
              <a:t>DRAM consists of two components, the cell array and the I/O circuitry. The cell array consists of multiple </a:t>
            </a:r>
            <a:r>
              <a:rPr lang="en-US" baseline="0" dirty="0" err="1">
                <a:solidFill>
                  <a:srgbClr val="FFFFFF"/>
                </a:solidFill>
              </a:rPr>
              <a:t>subarrays</a:t>
            </a:r>
            <a:r>
              <a:rPr lang="en-US" baseline="0" dirty="0">
                <a:solidFill>
                  <a:srgbClr val="FFFFFF"/>
                </a:solidFill>
              </a:rPr>
              <a:t>. </a:t>
            </a:r>
          </a:p>
          <a:p>
            <a:r>
              <a:rPr lang="en-US" baseline="0" dirty="0"/>
              <a:t>To read from a DRAM chip, the data is first accessed from the </a:t>
            </a:r>
            <a:r>
              <a:rPr lang="en-US" baseline="0" dirty="0" err="1"/>
              <a:t>subarray</a:t>
            </a:r>
            <a:r>
              <a:rPr lang="en-US" baseline="0" dirty="0"/>
              <a:t> and then the data is transferred over the channel by the I/O circuitry. </a:t>
            </a:r>
          </a:p>
          <a:p>
            <a:r>
              <a:rPr lang="en-US" baseline="0" dirty="0">
                <a:solidFill>
                  <a:srgbClr val="FFFFFF"/>
                </a:solidFill>
              </a:rPr>
              <a:t>So, the DRAM latency is the sum of the </a:t>
            </a:r>
            <a:r>
              <a:rPr lang="en-US" baseline="0" dirty="0" err="1">
                <a:solidFill>
                  <a:srgbClr val="FFFFFF"/>
                </a:solidFill>
              </a:rPr>
              <a:t>subarray</a:t>
            </a:r>
            <a:r>
              <a:rPr lang="en-US" baseline="0" dirty="0">
                <a:solidFill>
                  <a:srgbClr val="FFFFFF"/>
                </a:solidFill>
              </a:rPr>
              <a:t> latency and the I/O latency. </a:t>
            </a:r>
          </a:p>
          <a:p>
            <a:r>
              <a:rPr lang="en-US" baseline="0" dirty="0"/>
              <a:t>We observed that the </a:t>
            </a:r>
            <a:r>
              <a:rPr lang="en-US" baseline="0" dirty="0" err="1"/>
              <a:t>subarray</a:t>
            </a:r>
            <a:r>
              <a:rPr lang="en-US" baseline="0" dirty="0"/>
              <a:t> latency is much higher than the I/O latency.</a:t>
            </a:r>
          </a:p>
          <a:p>
            <a:r>
              <a:rPr lang="en-US" baseline="0" dirty="0">
                <a:solidFill>
                  <a:srgbClr val="FFFFFF"/>
                </a:solidFill>
              </a:rPr>
              <a:t>As a result, </a:t>
            </a:r>
            <a:r>
              <a:rPr lang="en-US" baseline="0" dirty="0" err="1">
                <a:solidFill>
                  <a:srgbClr val="FFFFFF"/>
                </a:solidFill>
              </a:rPr>
              <a:t>subarray</a:t>
            </a:r>
            <a:r>
              <a:rPr lang="en-US" baseline="0" dirty="0">
                <a:solidFill>
                  <a:srgbClr val="FFFFFF"/>
                </a:solidFill>
              </a:rPr>
              <a:t> is the dominant source of the DRAM latency as we explained in the paper.</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4642328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The cell’s capacitor is small and can store only a small amount of charge. </a:t>
            </a:r>
          </a:p>
          <a:p>
            <a:r>
              <a:rPr lang="en-US" baseline="0" dirty="0"/>
              <a:t>That is why a </a:t>
            </a:r>
            <a:r>
              <a:rPr lang="en-US" baseline="0" dirty="0" err="1"/>
              <a:t>subarray</a:t>
            </a:r>
            <a:r>
              <a:rPr lang="en-US" baseline="0" dirty="0"/>
              <a:t> also has sense-amplifiers, which are specialized circuits that can detect the small amount of charge. </a:t>
            </a:r>
          </a:p>
          <a:p>
            <a:endParaRPr lang="en-US" baseline="0" dirty="0"/>
          </a:p>
          <a:p>
            <a:r>
              <a:rPr lang="en-US" baseline="0" dirty="0"/>
              <a:t>Unfortunately, a sense-amplifier size is about *100* times the cell size. </a:t>
            </a:r>
          </a:p>
          <a:p>
            <a:r>
              <a:rPr lang="en-US" baseline="0" dirty="0"/>
              <a:t>So, to amortize the area of the sense-amplifiers, </a:t>
            </a:r>
          </a:p>
          <a:p>
            <a:r>
              <a:rPr lang="en-US" baseline="0" dirty="0"/>
              <a:t>hundreds of cells share the same sense-amplifier through a long </a:t>
            </a:r>
            <a:r>
              <a:rPr lang="en-US" baseline="0" dirty="0" err="1"/>
              <a:t>bitline</a:t>
            </a:r>
            <a:r>
              <a:rPr lang="en-US" baseline="0" dirty="0"/>
              <a:t>. </a:t>
            </a:r>
          </a:p>
          <a:p>
            <a:endParaRPr lang="en-US" baseline="0" dirty="0"/>
          </a:p>
          <a:p>
            <a:r>
              <a:rPr lang="en-US" baseline="0" dirty="0"/>
              <a:t>However, a long </a:t>
            </a:r>
            <a:r>
              <a:rPr lang="en-US" baseline="0" dirty="0" err="1"/>
              <a:t>bitline</a:t>
            </a:r>
            <a:r>
              <a:rPr lang="en-US" baseline="0" dirty="0"/>
              <a:t> has a large capacitance that increases latency and power consumption. </a:t>
            </a:r>
          </a:p>
          <a:p>
            <a:r>
              <a:rPr lang="en-US" baseline="0" dirty="0"/>
              <a:t>Therefore, the long </a:t>
            </a:r>
            <a:r>
              <a:rPr lang="en-US" baseline="0" dirty="0" err="1"/>
              <a:t>bitline</a:t>
            </a:r>
            <a:r>
              <a:rPr lang="en-US" baseline="0" dirty="0"/>
              <a:t> is one of the dominant sources of high latency and high power consumption.</a:t>
            </a:r>
          </a:p>
          <a:p>
            <a:endParaRPr lang="en-US" baseline="0" dirty="0"/>
          </a:p>
          <a:p>
            <a:r>
              <a:rPr lang="en-US" baseline="0" dirty="0"/>
              <a:t>To understand why the </a:t>
            </a:r>
            <a:r>
              <a:rPr lang="en-US" baseline="0" dirty="0" err="1"/>
              <a:t>subarray</a:t>
            </a:r>
            <a:r>
              <a:rPr lang="en-US" baseline="0" dirty="0"/>
              <a:t> is so slow, </a:t>
            </a:r>
          </a:p>
          <a:p>
            <a:r>
              <a:rPr lang="en-US" baseline="0" dirty="0"/>
              <a:t>let me take a look at the </a:t>
            </a:r>
            <a:r>
              <a:rPr lang="en-US" baseline="0" dirty="0" err="1"/>
              <a:t>subarray</a:t>
            </a:r>
            <a:r>
              <a:rPr lang="en-US" baseline="0" dirty="0"/>
              <a:t> organization.</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50447277"/>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A naïve way to reduce the DRAM latency is to have short </a:t>
            </a:r>
            <a:r>
              <a:rPr lang="en-US" baseline="0" dirty="0" err="1"/>
              <a:t>bitlines</a:t>
            </a:r>
            <a:r>
              <a:rPr lang="en-US" baseline="0" dirty="0"/>
              <a:t> that have lower latency.</a:t>
            </a:r>
          </a:p>
          <a:p>
            <a:r>
              <a:rPr lang="en-US" baseline="0" dirty="0"/>
              <a:t>Unfortunately, short </a:t>
            </a:r>
            <a:r>
              <a:rPr lang="en-US" baseline="0" dirty="0" err="1"/>
              <a:t>bitlines</a:t>
            </a:r>
            <a:r>
              <a:rPr lang="en-US" baseline="0" dirty="0"/>
              <a:t> significantly increase the DRAM area.</a:t>
            </a:r>
          </a:p>
          <a:p>
            <a:r>
              <a:rPr lang="en-US" baseline="0" dirty="0"/>
              <a:t>Therefore, the </a:t>
            </a:r>
            <a:r>
              <a:rPr lang="en-US" baseline="0" dirty="0" err="1"/>
              <a:t>bitline</a:t>
            </a:r>
            <a:r>
              <a:rPr lang="en-US" baseline="0" dirty="0"/>
              <a:t> length exposes an important trade-off between area and latency.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13734709"/>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figure shows the trade-off between DRAM area and latency as we change the </a:t>
            </a:r>
            <a:r>
              <a:rPr lang="en-US" baseline="0" dirty="0" err="1"/>
              <a:t>bitline</a:t>
            </a:r>
            <a:r>
              <a:rPr lang="en-US" baseline="0" dirty="0"/>
              <a:t> length.</a:t>
            </a:r>
          </a:p>
          <a:p>
            <a:r>
              <a:rPr lang="en-US" baseline="0" dirty="0"/>
              <a:t>Y-axis is the normalized DRAM area compared to a DRAM using 512 cells/</a:t>
            </a:r>
            <a:r>
              <a:rPr lang="en-US" baseline="0" dirty="0" err="1"/>
              <a:t>bitline</a:t>
            </a:r>
            <a:r>
              <a:rPr lang="en-US" baseline="0" dirty="0"/>
              <a:t>. A lower value is cheaper.</a:t>
            </a:r>
          </a:p>
          <a:p>
            <a:r>
              <a:rPr lang="en-US" baseline="0" dirty="0"/>
              <a:t>X-axis shows the latency in terms of </a:t>
            </a:r>
            <a:r>
              <a:rPr lang="en-US" baseline="0" dirty="0" err="1"/>
              <a:t>tRC</a:t>
            </a:r>
            <a:r>
              <a:rPr lang="en-US" baseline="0" dirty="0"/>
              <a:t>, an important DRAM timing constraint. A lower value is faster.</a:t>
            </a:r>
          </a:p>
          <a:p>
            <a:endParaRPr lang="en-US" baseline="0" dirty="0"/>
          </a:p>
          <a:p>
            <a:r>
              <a:rPr lang="en-US" baseline="0" dirty="0"/>
              <a:t>Commodity DRAM chips use long </a:t>
            </a:r>
            <a:r>
              <a:rPr lang="en-US" baseline="0" dirty="0" err="1"/>
              <a:t>bitlines</a:t>
            </a:r>
            <a:r>
              <a:rPr lang="en-US" baseline="0" dirty="0"/>
              <a:t> to minimize area cost. On the other hand, shorter </a:t>
            </a:r>
            <a:r>
              <a:rPr lang="en-US" baseline="0" dirty="0" err="1"/>
              <a:t>bitlines</a:t>
            </a:r>
            <a:r>
              <a:rPr lang="en-US" baseline="0" dirty="0"/>
              <a:t> achieve lower latency at higher cost. </a:t>
            </a:r>
          </a:p>
          <a:p>
            <a:pPr defTabSz="931774">
              <a:defRPr/>
            </a:pPr>
            <a:r>
              <a:rPr lang="en-US" baseline="0" dirty="0"/>
              <a:t>Our goal is to achieve the best of both worlds: low latency and low area cost.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3366541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To sum up, both long and short </a:t>
            </a:r>
            <a:r>
              <a:rPr lang="en-US" baseline="0" dirty="0" err="1"/>
              <a:t>bitline</a:t>
            </a:r>
            <a:r>
              <a:rPr lang="en-US" baseline="0" dirty="0"/>
              <a:t> do not achieve small area and low latency. </a:t>
            </a:r>
          </a:p>
          <a:p>
            <a:r>
              <a:rPr lang="en-US" baseline="0" dirty="0"/>
              <a:t>Long </a:t>
            </a:r>
            <a:r>
              <a:rPr lang="en-US" baseline="0" dirty="0" err="1"/>
              <a:t>bitline</a:t>
            </a:r>
            <a:r>
              <a:rPr lang="en-US" baseline="0" dirty="0"/>
              <a:t> has small area but has high latency while short </a:t>
            </a:r>
            <a:r>
              <a:rPr lang="en-US" baseline="0" dirty="0" err="1"/>
              <a:t>bitline</a:t>
            </a:r>
            <a:r>
              <a:rPr lang="en-US" baseline="0" dirty="0"/>
              <a:t> has low latency but has large area.</a:t>
            </a:r>
          </a:p>
          <a:p>
            <a:endParaRPr lang="en-US" baseline="0" dirty="0"/>
          </a:p>
          <a:p>
            <a:r>
              <a:rPr lang="en-US" baseline="0" dirty="0"/>
              <a:t>To achieve the best of both worlds, we first start from long </a:t>
            </a:r>
            <a:r>
              <a:rPr lang="en-US" baseline="0" dirty="0" err="1"/>
              <a:t>bitline</a:t>
            </a:r>
            <a:r>
              <a:rPr lang="en-US" baseline="0" dirty="0"/>
              <a:t>, which has small area. </a:t>
            </a:r>
          </a:p>
          <a:p>
            <a:r>
              <a:rPr lang="en-US" baseline="0" dirty="0"/>
              <a:t>After that, to achieve the low latency of short </a:t>
            </a:r>
            <a:r>
              <a:rPr lang="en-US" baseline="0" dirty="0" err="1"/>
              <a:t>bitline</a:t>
            </a:r>
            <a:r>
              <a:rPr lang="en-US" baseline="0" dirty="0"/>
              <a:t>, we divide the long </a:t>
            </a:r>
            <a:r>
              <a:rPr lang="en-US" baseline="0" dirty="0" err="1"/>
              <a:t>bitline</a:t>
            </a:r>
            <a:r>
              <a:rPr lang="en-US" baseline="0" dirty="0"/>
              <a:t> into two smaller segments. </a:t>
            </a:r>
          </a:p>
          <a:p>
            <a:r>
              <a:rPr lang="en-US" baseline="0" dirty="0"/>
              <a:t>The </a:t>
            </a:r>
            <a:r>
              <a:rPr lang="en-US" baseline="0" dirty="0" err="1"/>
              <a:t>bitline</a:t>
            </a:r>
            <a:r>
              <a:rPr lang="en-US" baseline="0" dirty="0"/>
              <a:t> length of the segment nearby the sense-amplifier is same as the length of short </a:t>
            </a:r>
            <a:r>
              <a:rPr lang="en-US" baseline="0" dirty="0" err="1"/>
              <a:t>bitline</a:t>
            </a:r>
            <a:r>
              <a:rPr lang="en-US" baseline="0" dirty="0"/>
              <a:t>. </a:t>
            </a:r>
          </a:p>
          <a:p>
            <a:r>
              <a:rPr lang="en-US" baseline="0" dirty="0"/>
              <a:t>Therefore, the latency of the segment is as low as the latency of the short </a:t>
            </a:r>
            <a:r>
              <a:rPr lang="en-US" baseline="0" dirty="0" err="1"/>
              <a:t>bitline</a:t>
            </a:r>
            <a:r>
              <a:rPr lang="en-US" baseline="0" dirty="0"/>
              <a:t>. </a:t>
            </a:r>
          </a:p>
          <a:p>
            <a:r>
              <a:rPr lang="en-US" baseline="0" dirty="0"/>
              <a:t>To isolate this fast segment from the other segment, we add isolation transistors that selectively connect the two segments. </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3480267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way, our proposed approach achieves small area and low latency.</a:t>
            </a:r>
          </a:p>
          <a:p>
            <a:r>
              <a:rPr lang="en-US" baseline="0" dirty="0"/>
              <a:t>We call this new DRAM architecture as Tiered-Latency DRAM</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61893873"/>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figure compares the latency.</a:t>
            </a:r>
          </a:p>
          <a:p>
            <a:r>
              <a:rPr lang="en-US" baseline="0" dirty="0"/>
              <a:t>Y-axis is normalized latency. </a:t>
            </a:r>
          </a:p>
          <a:p>
            <a:r>
              <a:rPr lang="en-US" baseline="0" dirty="0"/>
              <a:t>Compared to commodity DRAM, TL-DRAM’s near segment has 56% lower latency, while the far segment has 23% higher latency.</a:t>
            </a:r>
          </a:p>
          <a:p>
            <a:r>
              <a:rPr lang="en-US" baseline="0" dirty="0"/>
              <a:t> </a:t>
            </a:r>
          </a:p>
          <a:p>
            <a:r>
              <a:rPr lang="en-US" baseline="0" dirty="0"/>
              <a:t>The right figure compares the power.</a:t>
            </a:r>
          </a:p>
          <a:p>
            <a:r>
              <a:rPr lang="en-US" baseline="0" dirty="0"/>
              <a:t>Y-axis is normalized power.</a:t>
            </a:r>
          </a:p>
          <a:p>
            <a:r>
              <a:rPr lang="en-US" baseline="0" dirty="0"/>
              <a:t>Compared to commodity DRAM, TL-DRAM’s near segment has 51% lower power consumption and the far segment has 49% higher power consumption. </a:t>
            </a:r>
          </a:p>
          <a:p>
            <a:endParaRPr lang="en-US" baseline="0" dirty="0"/>
          </a:p>
          <a:p>
            <a:r>
              <a:rPr lang="en-US" baseline="0" dirty="0"/>
              <a:t>Lastly, mainly due to the isolation transistor, Tiered-latency DRAM increases the die-size by about 3%.</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42414782"/>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Again, the figure shows the trade-off between area and latency in existing DRAM. </a:t>
            </a:r>
          </a:p>
          <a:p>
            <a:endParaRPr lang="en-US" baseline="0" dirty="0"/>
          </a:p>
          <a:p>
            <a:r>
              <a:rPr lang="en-US" baseline="0" dirty="0"/>
              <a:t>Unlike existing DRAM, TL-DRAM achieves low latency using the near segment while increasing the area by only 3%. </a:t>
            </a:r>
          </a:p>
          <a:p>
            <a:endParaRPr lang="en-US" baseline="0" dirty="0"/>
          </a:p>
          <a:p>
            <a:r>
              <a:rPr lang="en-US" baseline="0" dirty="0"/>
              <a:t>Although the far segment has higher latency than commodity DRAM, we show that efficient use of the near segment enables TL-DRAM to achieve high system performance.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46713690"/>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There are multiple ways to leverage the TL-DRAM</a:t>
            </a:r>
            <a:r>
              <a:rPr lang="en-US" baseline="0" dirty="0"/>
              <a:t> substrate by hardware or software.</a:t>
            </a:r>
          </a:p>
          <a:p>
            <a:endParaRPr lang="en-US" baseline="0" dirty="0"/>
          </a:p>
          <a:p>
            <a:r>
              <a:rPr lang="en-US" baseline="0" dirty="0"/>
              <a:t>In this slide, I describe many such ways.</a:t>
            </a:r>
          </a:p>
          <a:p>
            <a:r>
              <a:rPr lang="en-US" baseline="0" dirty="0"/>
              <a:t>First, the near segment can be used as a hardware-managed inclusive cache to the far segment.</a:t>
            </a:r>
          </a:p>
          <a:p>
            <a:r>
              <a:rPr lang="en-US" baseline="0" dirty="0"/>
              <a:t>Second, the near segment can be used as a hardware-managed exclusive cache to the far segment.</a:t>
            </a:r>
          </a:p>
          <a:p>
            <a:r>
              <a:rPr lang="en-US" baseline="0" dirty="0"/>
              <a:t>Third, the operating system can intelligently allocate frequently-accessed pages to the near segment.</a:t>
            </a:r>
          </a:p>
          <a:p>
            <a:r>
              <a:rPr lang="en-US" baseline="0" dirty="0"/>
              <a:t>Forth mechanism is to simple replace DRAM with TL-DRAM without any near segment handling</a:t>
            </a:r>
          </a:p>
          <a:p>
            <a:endParaRPr lang="en-US" baseline="0" dirty="0"/>
          </a:p>
          <a:p>
            <a:r>
              <a:rPr lang="en-US" baseline="0" dirty="0"/>
              <a:t>While our paper provides detailed explanations and evaluations of first three mechanism, </a:t>
            </a:r>
          </a:p>
          <a:p>
            <a:r>
              <a:rPr lang="en-US" baseline="0" dirty="0"/>
              <a:t>in this talk, we will focus on the first approach, which is to use the near segment as a hardware managed cache for the far segment.</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51979415"/>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diagram shows TL-DRAM organization. </a:t>
            </a:r>
          </a:p>
          <a:p>
            <a:endParaRPr lang="en-US" baseline="0" dirty="0"/>
          </a:p>
          <a:p>
            <a:r>
              <a:rPr lang="en-US" baseline="0" dirty="0"/>
              <a:t>Each </a:t>
            </a:r>
            <a:r>
              <a:rPr lang="en-US" baseline="0" dirty="0" err="1"/>
              <a:t>subarray</a:t>
            </a:r>
            <a:r>
              <a:rPr lang="en-US" baseline="0" dirty="0"/>
              <a:t> consists of the sense amplifier, near segment and far segment.</a:t>
            </a:r>
          </a:p>
          <a:p>
            <a:r>
              <a:rPr lang="en-US" baseline="0" dirty="0"/>
              <a:t>In this particular approach, only the far segment capacity is exposed to the operating system and the memory controller caches the frequently accessed rows in each </a:t>
            </a:r>
            <a:r>
              <a:rPr lang="en-US" baseline="0" dirty="0" err="1"/>
              <a:t>subarray</a:t>
            </a:r>
            <a:r>
              <a:rPr lang="en-US" baseline="0" dirty="0"/>
              <a:t> to the corresponding near segment.</a:t>
            </a:r>
          </a:p>
          <a:p>
            <a:endParaRPr lang="en-US" baseline="0" dirty="0"/>
          </a:p>
          <a:p>
            <a:r>
              <a:rPr lang="en-US" baseline="0" dirty="0"/>
              <a:t>This approach has two challenges.</a:t>
            </a:r>
          </a:p>
          <a:p>
            <a:r>
              <a:rPr lang="en-US" baseline="0" dirty="0"/>
              <a:t>First, how to migrate a row between segments efficiently?  </a:t>
            </a:r>
          </a:p>
          <a:p>
            <a:r>
              <a:rPr lang="en-US" baseline="0" dirty="0"/>
              <a:t>Second, how to manage the near segment cache efficiently?</a:t>
            </a:r>
          </a:p>
          <a:p>
            <a:endParaRPr lang="en-US" baseline="0" dirty="0"/>
          </a:p>
          <a:p>
            <a:r>
              <a:rPr lang="en-US" baseline="0" dirty="0"/>
              <a:t>Let me first address first challenge.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412</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58217998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figure</a:t>
            </a:r>
            <a:r>
              <a:rPr lang="en-US" baseline="0" dirty="0"/>
              <a:t> shows the IPC improvement of our three caching mechanisms over commodity DRAM. </a:t>
            </a:r>
          </a:p>
          <a:p>
            <a:r>
              <a:rPr lang="en-US" baseline="0" dirty="0"/>
              <a:t>All of them improve performance and benefit-based caching shows maximum performance improvement by 12.7%.</a:t>
            </a:r>
          </a:p>
          <a:p>
            <a:endParaRPr lang="en-US" baseline="0" dirty="0"/>
          </a:p>
          <a:p>
            <a:r>
              <a:rPr lang="en-US" baseline="0" dirty="0"/>
              <a:t>The right figure shows the normalized power reduction of our three caching mechanisms over commodity DRAM.</a:t>
            </a:r>
          </a:p>
          <a:p>
            <a:r>
              <a:rPr lang="en-US" baseline="0" dirty="0"/>
              <a:t> All of them reduce power consumption and benefit-based caching shows maximum power reduction by 23%.</a:t>
            </a:r>
            <a:endParaRPr lang="en-US" dirty="0"/>
          </a:p>
          <a:p>
            <a:endParaRPr lang="en-US" dirty="0"/>
          </a:p>
          <a:p>
            <a:pPr defTabSz="931717">
              <a:defRPr/>
            </a:pPr>
            <a:r>
              <a:rPr lang="en-US" baseline="0" dirty="0"/>
              <a:t>Therefore, using near segment as a cache improves performance and reduces power consumption at the cost of 3% area overhead.</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39024304"/>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b="1"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6026251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5965013"/>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54653122"/>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b="1"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52418279"/>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2183049"/>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90466669"/>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Even if DRAM continues to scale there could be benefits to examining and enabling</a:t>
            </a:r>
            <a:r>
              <a:rPr lang="en-US" baseline="0" dirty="0"/>
              <a:t> these new technologies.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433</a:t>
            </a:fld>
            <a:endParaRPr lang="en-US" dirty="0">
              <a:solidFill>
                <a:prstClr val="black"/>
              </a:solidFill>
            </a:endParaRPr>
          </a:p>
        </p:txBody>
      </p:sp>
    </p:spTree>
    <p:extLst>
      <p:ext uri="{BB962C8B-B14F-4D97-AF65-F5344CB8AC3E}">
        <p14:creationId xmlns:p14="http://schemas.microsoft.com/office/powerpoint/2010/main" val="187504889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Moving from DRAM to STT-RAM,</a:t>
            </a:r>
            <a:r>
              <a:rPr lang="en-US" baseline="0" dirty="0"/>
              <a:t> instead of a capacitor that stores charge, now we have a magnetic tunnel junction that has one reference layer with a fixed magnetic orientation, and a free layer that can be parallel or anti parallel to the reference layer; which determines the resistance, and in turn, the data stored in the MTJ. In addition to the MTJ, the cell, again, has an access transistor. </a:t>
            </a:r>
          </a:p>
          <a:p>
            <a:r>
              <a:rPr lang="en-US" baseline="0" dirty="0"/>
              <a:t>Reading requires a small voltage to be applied across the </a:t>
            </a:r>
            <a:r>
              <a:rPr lang="en-US" baseline="0" dirty="0" err="1"/>
              <a:t>bitline</a:t>
            </a:r>
            <a:r>
              <a:rPr lang="en-US" baseline="0" dirty="0"/>
              <a:t> and sense line; and the current is sensed. This current varies depending on the resistance of MTJ. To write data, we push a large current into the MTJ, which re-aligns the free layer. The direction of the current determines whether it becomes parallel or anti-parallel; i.e. logical 0 or 1. </a:t>
            </a: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923B1BF-2DE4-4D7D-8ECD-16D20D21B23B}"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451</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85977833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849" name="Slide Image Placeholder 1"/>
          <p:cNvSpPr>
            <a:spLocks noGrp="1" noRot="1" noChangeAspect="1"/>
          </p:cNvSpPr>
          <p:nvPr>
            <p:ph type="sldImg"/>
          </p:nvPr>
        </p:nvSpPr>
        <p:spPr>
          <a:ln/>
        </p:spPr>
      </p:sp>
      <p:sp>
        <p:nvSpPr>
          <p:cNvPr id="590850"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we look at our system’s today, we have a two-level storage model where memory is directly accessed by ld/st instructions, but storage is accesses by system calls. Disk stores the persistent data, but is slow and can only be accessed as a block. So we transfer data to DRAM, which is fast and byte addressable. </a:t>
            </a:r>
          </a:p>
        </p:txBody>
      </p:sp>
      <p:sp>
        <p:nvSpPr>
          <p:cNvPr id="590851"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FF24EA3-D3AD-D44A-8602-68605118D047}"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467</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1638184587"/>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1873" name="Slide Image Placeholder 1"/>
          <p:cNvSpPr>
            <a:spLocks noGrp="1" noRot="1" noChangeAspect="1"/>
          </p:cNvSpPr>
          <p:nvPr>
            <p:ph type="sldImg"/>
          </p:nvPr>
        </p:nvSpPr>
        <p:spPr>
          <a:ln/>
        </p:spPr>
      </p:sp>
      <p:sp>
        <p:nvSpPr>
          <p:cNvPr id="59187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However, now we have these emerging non-volatile memories which actually combine the characteristics of both memory and storage. They are fast and byte addressable like DRAM, but also can persist data as storage</a:t>
            </a:r>
          </a:p>
        </p:txBody>
      </p:sp>
      <p:sp>
        <p:nvSpPr>
          <p:cNvPr id="59187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7715927-8411-F547-A69A-A8497DB801F3}"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468</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182378817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897" name="Slide Image Placeholder 1"/>
          <p:cNvSpPr>
            <a:spLocks noGrp="1" noRot="1" noChangeAspect="1"/>
          </p:cNvSpPr>
          <p:nvPr>
            <p:ph type="sldImg"/>
          </p:nvPr>
        </p:nvSpPr>
        <p:spPr>
          <a:ln/>
        </p:spPr>
      </p:sp>
      <p:sp>
        <p:nvSpPr>
          <p:cNvPr id="592898" name="Notes Placeholder 2"/>
          <p:cNvSpPr>
            <a:spLocks noGrp="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NVM provides an unique opportunity to manipulate persistent data directly in the main memory.</a:t>
            </a:r>
          </a:p>
        </p:txBody>
      </p:sp>
      <p:sp>
        <p:nvSpPr>
          <p:cNvPr id="592899" name="Slide Number Placeholder 3"/>
          <p:cNvSpPr>
            <a:spLocks noGrp="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A5FBDC8-7A11-F140-9EC6-11FFD2396296}"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471</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555565068"/>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a:t>
            </a:r>
            <a:r>
              <a:rPr lang="en-US" baseline="0" dirty="0"/>
              <a:t> to tie everything together, here is how a persistent memory would operate.  Code allocates persistent objects and accesses them using loads and stores – no different than persistent memory in today’s machines.  Optionally, the software can provide hints as to the types of access patterns or requirements of the software.</a:t>
            </a:r>
          </a:p>
          <a:p>
            <a:endParaRPr lang="en-US" baseline="0" dirty="0"/>
          </a:p>
          <a:p>
            <a:r>
              <a:rPr lang="en-US" baseline="0" dirty="0"/>
              <a:t>Then, a Persistent Memory Manager uses this access information and software hints to allocate, locate, migrate, and access data among the heterogeneous array of devices present on the system, attempting to strike a balance between application-level guarantees, like persistence and security, and performance and energy efficiency.</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472</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173230546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a:t>Let’s take a closer</a:t>
            </a:r>
            <a:r>
              <a:rPr lang="en-US" baseline="0" dirty="0"/>
              <a:t> look at the high-level design goals for a Persistent Memory Manager, or PMM.</a:t>
            </a:r>
          </a:p>
          <a:p>
            <a:endParaRPr lang="en-US" baseline="0" dirty="0"/>
          </a:p>
          <a:p>
            <a:r>
              <a:rPr lang="en-US" baseline="0" dirty="0"/>
              <a:t>[click] The most noticeable feature of the PMM – from the system software perspective – is the fact that it exposes a load/store interface to access all persistent data in the system.  This means that applications can allocate portions of persistent memory, just as they would allocate portions of volatile DRAM memory in today’s systems.</a:t>
            </a:r>
          </a:p>
          <a:p>
            <a:endParaRPr lang="en-US" baseline="0" dirty="0"/>
          </a:p>
          <a:p>
            <a:r>
              <a:rPr lang="en-US" baseline="0" dirty="0"/>
              <a:t>[click] Of course, with a diverse array of devices managed by a persistent memory, it will be important for the PMM to leverage each of their strengths – and mitigate each of their weaknesses – as much as possible.  To this end, the PMM is responsible for managing how volatile and persistent are placed among devices, to ensure data can be efficiently located, persistence guarantees met, and any security rules enforced.</a:t>
            </a:r>
          </a:p>
          <a:p>
            <a:endParaRPr lang="en-US" baseline="0" dirty="0"/>
          </a:p>
          <a:p>
            <a:r>
              <a:rPr lang="en-US" baseline="0" dirty="0"/>
              <a:t>[click]  The PMM is also responsible for managing metadata storage and retrieval.  We will later evaluate how such overheads affect system performance.</a:t>
            </a:r>
          </a:p>
          <a:p>
            <a:endParaRPr lang="en-US" baseline="0" dirty="0"/>
          </a:p>
          <a:p>
            <a:r>
              <a:rPr lang="en-US" baseline="0" dirty="0"/>
              <a:t>[click]  In addition, to achieve the best performance and energy efficiency for the applications running on a system, it will be necessary for the system software to provide hints to the hardware to be used to make more efficient data placement decisions.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473</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387833321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474</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310428737"/>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475</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1956844798"/>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37234956"/>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57661541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505</a:t>
            </a:fld>
            <a:endParaRPr lang="en-US">
              <a:solidFill>
                <a:prstClr val="black"/>
              </a:solidFill>
            </a:endParaRPr>
          </a:p>
        </p:txBody>
      </p:sp>
    </p:spTree>
    <p:extLst>
      <p:ext uri="{BB962C8B-B14F-4D97-AF65-F5344CB8AC3E}">
        <p14:creationId xmlns:p14="http://schemas.microsoft.com/office/powerpoint/2010/main" val="85380272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66372637"/>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513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56471624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5.emf"/></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0.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2.xml"/></Relationships>
</file>

<file path=ppt/slideLayouts/_rels/slideLayout78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2.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3.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4.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5.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x">
  <p:cSld name="Bullet">
    <p:bg>
      <p:bgPr>
        <a:solidFill>
          <a:srgbClr val="FFFFFF"/>
        </a:solidFill>
        <a:effectLst/>
      </p:bgPr>
    </p:bg>
    <p:spTree>
      <p:nvGrpSpPr>
        <p:cNvPr id="1" name=""/>
        <p:cNvGrpSpPr/>
        <p:nvPr/>
      </p:nvGrpSpPr>
      <p:grpSpPr>
        <a:xfrm>
          <a:off x="0" y="0"/>
          <a:ext cx="0" cy="0"/>
          <a:chOff x="0" y="0"/>
          <a:chExt cx="0" cy="0"/>
        </a:xfrm>
      </p:grpSpPr>
      <p:sp>
        <p:nvSpPr>
          <p:cNvPr id="18" name="Shape 18"/>
          <p:cNvSpPr>
            <a:spLocks noGrp="1"/>
          </p:cNvSpPr>
          <p:nvPr>
            <p:ph type="title"/>
          </p:nvPr>
        </p:nvSpPr>
        <p:spPr>
          <a:prstGeom prst="rect">
            <a:avLst/>
          </a:prstGeom>
        </p:spPr>
        <p:txBody>
          <a:bodyPr/>
          <a:lstStyle/>
          <a:p>
            <a:pPr lvl="0">
              <a:defRPr sz="1800" spc="0"/>
            </a:pPr>
            <a:r>
              <a:rPr sz="3500" spc="-34"/>
              <a:t>Title Text</a:t>
            </a:r>
          </a:p>
        </p:txBody>
      </p:sp>
      <p:sp>
        <p:nvSpPr>
          <p:cNvPr id="19" name="Shape 19"/>
          <p:cNvSpPr>
            <a:spLocks noGrp="1"/>
          </p:cNvSpPr>
          <p:nvPr>
            <p:ph type="body" idx="1"/>
          </p:nvPr>
        </p:nvSpPr>
        <p:spPr>
          <a:xfrm>
            <a:off x="553641" y="1360884"/>
            <a:ext cx="8027789" cy="5025628"/>
          </a:xfrm>
          <a:prstGeom prst="rect">
            <a:avLst/>
          </a:prstGeom>
        </p:spPr>
        <p:txBody>
          <a:bodyPr/>
          <a:lstStyle>
            <a:lvl1pPr marL="162579" indent="-162579">
              <a:lnSpc>
                <a:spcPct val="110000"/>
              </a:lnSpc>
              <a:spcBef>
                <a:spcPts val="1287"/>
              </a:spcBef>
              <a:buClr>
                <a:srgbClr val="3B5998"/>
              </a:buClr>
              <a:buSzPct val="65000"/>
              <a:buFont typeface="Lucida Grande"/>
              <a:buChar char="▪"/>
              <a:defRPr sz="2100" spc="-64">
                <a:solidFill>
                  <a:srgbClr val="000000"/>
                </a:solidFill>
                <a:latin typeface="+mn-lt"/>
                <a:ea typeface="+mn-ea"/>
                <a:cs typeface="+mn-cs"/>
                <a:sym typeface="Vista Sans OT Reg"/>
              </a:defRPr>
            </a:lvl1pPr>
            <a:lvl2pPr marL="363792" indent="-181080">
              <a:lnSpc>
                <a:spcPct val="110000"/>
              </a:lnSpc>
              <a:spcBef>
                <a:spcPts val="1060"/>
              </a:spcBef>
              <a:buClr>
                <a:srgbClr val="9A9A9A"/>
              </a:buClr>
              <a:buFont typeface="Lucida Grande"/>
              <a:buChar char="▪"/>
              <a:defRPr sz="2100" spc="-64">
                <a:solidFill>
                  <a:srgbClr val="000000"/>
                </a:solidFill>
                <a:latin typeface="+mn-lt"/>
                <a:ea typeface="+mn-ea"/>
                <a:cs typeface="+mn-cs"/>
                <a:sym typeface="Vista Sans OT Reg"/>
              </a:defRPr>
            </a:lvl2pPr>
            <a:lvl3pPr marL="527279" indent="-133005">
              <a:lnSpc>
                <a:spcPct val="110000"/>
              </a:lnSpc>
              <a:spcBef>
                <a:spcPts val="1060"/>
              </a:spcBef>
              <a:buClr>
                <a:srgbClr val="9A9A9A"/>
              </a:buClr>
              <a:buSzPct val="54999"/>
              <a:buFont typeface="Lucida Grande"/>
              <a:buChar char="▪"/>
              <a:defRPr sz="2000" spc="-59">
                <a:solidFill>
                  <a:srgbClr val="000000"/>
                </a:solidFill>
                <a:latin typeface="+mn-lt"/>
                <a:ea typeface="+mn-ea"/>
                <a:cs typeface="+mn-cs"/>
                <a:sym typeface="Vista Sans OT Reg"/>
              </a:defRPr>
            </a:lvl3pPr>
            <a:lvl4pPr marL="704382" indent="-137012">
              <a:lnSpc>
                <a:spcPct val="110000"/>
              </a:lnSpc>
              <a:spcBef>
                <a:spcPts val="1060"/>
              </a:spcBef>
              <a:buClr>
                <a:srgbClr val="9A9A9A"/>
              </a:buClr>
              <a:buSzPct val="45000"/>
              <a:buFont typeface="Lucida Grande"/>
              <a:buChar char="▪"/>
              <a:defRPr sz="2000" spc="-59">
                <a:solidFill>
                  <a:srgbClr val="000000"/>
                </a:solidFill>
                <a:latin typeface="+mn-lt"/>
                <a:ea typeface="+mn-ea"/>
                <a:cs typeface="+mn-cs"/>
                <a:sym typeface="Vista Sans OT Reg"/>
              </a:defRPr>
            </a:lvl4pPr>
            <a:lvl5pPr marL="878158" indent="-120987">
              <a:lnSpc>
                <a:spcPct val="110000"/>
              </a:lnSpc>
              <a:spcBef>
                <a:spcPts val="1060"/>
              </a:spcBef>
              <a:buClr>
                <a:srgbClr val="9A9A9A"/>
              </a:buClr>
              <a:buFont typeface="Lucida Grande"/>
              <a:buChar char="▪"/>
              <a:defRPr sz="1800" spc="-55">
                <a:solidFill>
                  <a:srgbClr val="000000"/>
                </a:solidFill>
                <a:latin typeface="+mn-lt"/>
                <a:ea typeface="+mn-ea"/>
                <a:cs typeface="+mn-cs"/>
                <a:sym typeface="Vista Sans OT Reg"/>
              </a:defRPr>
            </a:lvl5pPr>
          </a:lstStyle>
          <a:p>
            <a:pPr lvl="0">
              <a:defRPr sz="1800" spc="0"/>
            </a:pPr>
            <a:r>
              <a:rPr sz="2100" spc="-64"/>
              <a:t>Body Level One</a:t>
            </a:r>
          </a:p>
          <a:p>
            <a:pPr lvl="1">
              <a:defRPr sz="1800" spc="0"/>
            </a:pPr>
            <a:r>
              <a:rPr sz="2100" spc="-64"/>
              <a:t>Body Level Two</a:t>
            </a:r>
          </a:p>
          <a:p>
            <a:pPr lvl="2">
              <a:defRPr sz="1800" spc="0"/>
            </a:pPr>
            <a:r>
              <a:rPr sz="2000" spc="-59"/>
              <a:t>Body Level Three</a:t>
            </a:r>
          </a:p>
          <a:p>
            <a:pPr lvl="3">
              <a:defRPr sz="1800" spc="0"/>
            </a:pPr>
            <a:r>
              <a:rPr sz="2000" spc="-59"/>
              <a:t>Body Level Four</a:t>
            </a:r>
          </a:p>
          <a:p>
            <a:pPr lvl="4">
              <a:defRPr sz="1800" spc="0"/>
            </a:pPr>
            <a:r>
              <a:rPr sz="1800" spc="-55"/>
              <a:t>Body Level Five</a:t>
            </a:r>
          </a:p>
        </p:txBody>
      </p:sp>
    </p:spTree>
    <p:extLst>
      <p:ext uri="{BB962C8B-B14F-4D97-AF65-F5344CB8AC3E}">
        <p14:creationId xmlns:p14="http://schemas.microsoft.com/office/powerpoint/2010/main" val="2267421897"/>
      </p:ext>
    </p:extLst>
  </p:cSld>
  <p:clrMapOvr>
    <a:masterClrMapping/>
  </p:clrMapOvr>
  <p:transition spd="med"/>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a:lum bright="-8000"/>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a:t>Click to edit Master title style</a:t>
            </a:r>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499945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64748584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a:t>Click to edit Master title style</a:t>
            </a:r>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054212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75681358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34334518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173308204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a:t>Click to edit Master title style</a:t>
            </a:r>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176202611"/>
      </p:ext>
    </p:extLst>
  </p:cSld>
  <p:clrMapOvr>
    <a:masterClrMapping/>
  </p:clrMapOvr>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2225563168"/>
      </p:ext>
    </p:extLst>
  </p:cSld>
  <p:clrMapOvr>
    <a:masterClrMapping/>
  </p:clrMapOvr>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072845242"/>
      </p:ext>
    </p:extLst>
  </p:cSld>
  <p:clrMapOvr>
    <a:masterClrMapping/>
  </p:clrMapOvr>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644812070"/>
      </p:ext>
    </p:extLst>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1718689315"/>
      </p:ext>
    </p:extLst>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2735493282"/>
      </p:ext>
    </p:extLst>
  </p:cSld>
  <p:clrMapOvr>
    <a:masterClrMapping/>
  </p:clrMapOvr>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66402226"/>
      </p:ext>
    </p:extLst>
  </p:cSld>
  <p:clrMapOvr>
    <a:masterClrMapping/>
  </p:clrMapOvr>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337623389"/>
      </p:ext>
    </p:extLst>
  </p:cSld>
  <p:clrMapOvr>
    <a:masterClrMapping/>
  </p:clrMapOvr>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354859521"/>
      </p:ext>
    </p:extLst>
  </p:cSld>
  <p:clrMapOvr>
    <a:masterClrMapping/>
  </p:clrMapOvr>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286934465"/>
      </p:ext>
    </p:extLst>
  </p:cSld>
  <p:clrMapOvr>
    <a:masterClrMapping/>
  </p:clrMapOvr>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1255893421"/>
      </p:ext>
    </p:extLst>
  </p:cSld>
  <p:clrMapOvr>
    <a:masterClrMapping/>
  </p:clrMapOvr>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128237529"/>
      </p:ext>
    </p:extLst>
  </p:cSld>
  <p:clrMapOvr>
    <a:masterClrMapping/>
  </p:clrMapOvr>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6BE2F3F5-414B-CC44-8EA3-B6D04B3D04AB}" type="slidenum">
              <a:rPr lang="en-US"/>
              <a:pPr/>
              <a:t>‹#›</a:t>
            </a:fld>
            <a:endParaRPr lang="en-US"/>
          </a:p>
        </p:txBody>
      </p:sp>
    </p:spTree>
    <p:extLst>
      <p:ext uri="{BB962C8B-B14F-4D97-AF65-F5344CB8AC3E}">
        <p14:creationId xmlns:p14="http://schemas.microsoft.com/office/powerpoint/2010/main" val="3305853716"/>
      </p:ext>
    </p:extLst>
  </p:cSld>
  <p:clrMapOvr>
    <a:masterClrMapping/>
  </p:clrMapOvr>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81389B1-16D0-EE4E-960B-3BEB333B27E2}" type="slidenum">
              <a:rPr lang="en-US"/>
              <a:pPr/>
              <a:t>‹#›</a:t>
            </a:fld>
            <a:endParaRPr lang="en-US"/>
          </a:p>
        </p:txBody>
      </p:sp>
    </p:spTree>
    <p:extLst>
      <p:ext uri="{BB962C8B-B14F-4D97-AF65-F5344CB8AC3E}">
        <p14:creationId xmlns:p14="http://schemas.microsoft.com/office/powerpoint/2010/main" val="959071660"/>
      </p:ext>
    </p:extLst>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E9BDA06-07DC-5C48-A1E0-AA66FEC98657}" type="slidenum">
              <a:rPr lang="en-US"/>
              <a:pPr/>
              <a:t>‹#›</a:t>
            </a:fld>
            <a:endParaRPr lang="en-US"/>
          </a:p>
        </p:txBody>
      </p:sp>
    </p:spTree>
    <p:extLst>
      <p:ext uri="{BB962C8B-B14F-4D97-AF65-F5344CB8AC3E}">
        <p14:creationId xmlns:p14="http://schemas.microsoft.com/office/powerpoint/2010/main" val="2137641524"/>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977DB28-08B6-0549-88E7-35948C426338}" type="slidenum">
              <a:rPr lang="en-US"/>
              <a:pPr/>
              <a:t>‹#›</a:t>
            </a:fld>
            <a:endParaRPr lang="en-US"/>
          </a:p>
        </p:txBody>
      </p:sp>
    </p:spTree>
    <p:extLst>
      <p:ext uri="{BB962C8B-B14F-4D97-AF65-F5344CB8AC3E}">
        <p14:creationId xmlns:p14="http://schemas.microsoft.com/office/powerpoint/2010/main" val="4206394451"/>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C0CAE939-8EA9-2243-ADF7-6094C42F4987}" type="slidenum">
              <a:rPr lang="en-US"/>
              <a:pPr/>
              <a:t>‹#›</a:t>
            </a:fld>
            <a:endParaRPr lang="en-US"/>
          </a:p>
        </p:txBody>
      </p:sp>
    </p:spTree>
    <p:extLst>
      <p:ext uri="{BB962C8B-B14F-4D97-AF65-F5344CB8AC3E}">
        <p14:creationId xmlns:p14="http://schemas.microsoft.com/office/powerpoint/2010/main" val="1462057304"/>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3262138-1B09-F642-8222-426640992E37}" type="slidenum">
              <a:rPr lang="en-US"/>
              <a:pPr/>
              <a:t>‹#›</a:t>
            </a:fld>
            <a:endParaRPr lang="en-US"/>
          </a:p>
        </p:txBody>
      </p:sp>
    </p:spTree>
    <p:extLst>
      <p:ext uri="{BB962C8B-B14F-4D97-AF65-F5344CB8AC3E}">
        <p14:creationId xmlns:p14="http://schemas.microsoft.com/office/powerpoint/2010/main" val="2719283124"/>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D9C8C8D5-D445-2D41-A2FD-8E68842A0742}" type="slidenum">
              <a:rPr lang="en-US"/>
              <a:pPr/>
              <a:t>‹#›</a:t>
            </a:fld>
            <a:endParaRPr lang="en-US"/>
          </a:p>
        </p:txBody>
      </p:sp>
    </p:spTree>
    <p:extLst>
      <p:ext uri="{BB962C8B-B14F-4D97-AF65-F5344CB8AC3E}">
        <p14:creationId xmlns:p14="http://schemas.microsoft.com/office/powerpoint/2010/main" val="1370949351"/>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9B1FAFC-66EF-4846-98A6-559425C3394A}" type="slidenum">
              <a:rPr lang="en-US"/>
              <a:pPr/>
              <a:t>‹#›</a:t>
            </a:fld>
            <a:endParaRPr lang="en-US"/>
          </a:p>
        </p:txBody>
      </p:sp>
    </p:spTree>
    <p:extLst>
      <p:ext uri="{BB962C8B-B14F-4D97-AF65-F5344CB8AC3E}">
        <p14:creationId xmlns:p14="http://schemas.microsoft.com/office/powerpoint/2010/main" val="3058962814"/>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0C9A56C-4756-3143-8181-96B548DA8A29}" type="slidenum">
              <a:rPr lang="en-US"/>
              <a:pPr/>
              <a:t>‹#›</a:t>
            </a:fld>
            <a:endParaRPr lang="en-US"/>
          </a:p>
        </p:txBody>
      </p:sp>
    </p:spTree>
    <p:extLst>
      <p:ext uri="{BB962C8B-B14F-4D97-AF65-F5344CB8AC3E}">
        <p14:creationId xmlns:p14="http://schemas.microsoft.com/office/powerpoint/2010/main" val="3029851912"/>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D6185A4-7415-884D-A684-DD5FF96CBBBF}" type="slidenum">
              <a:rPr lang="en-US"/>
              <a:pPr/>
              <a:t>‹#›</a:t>
            </a:fld>
            <a:endParaRPr lang="en-US"/>
          </a:p>
        </p:txBody>
      </p:sp>
    </p:spTree>
    <p:extLst>
      <p:ext uri="{BB962C8B-B14F-4D97-AF65-F5344CB8AC3E}">
        <p14:creationId xmlns:p14="http://schemas.microsoft.com/office/powerpoint/2010/main" val="785243517"/>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45861B0-9273-824B-872E-D66F32C7CA5F}" type="slidenum">
              <a:rPr lang="en-US"/>
              <a:pPr/>
              <a:t>‹#›</a:t>
            </a:fld>
            <a:endParaRPr lang="en-US"/>
          </a:p>
        </p:txBody>
      </p:sp>
    </p:spTree>
    <p:extLst>
      <p:ext uri="{BB962C8B-B14F-4D97-AF65-F5344CB8AC3E}">
        <p14:creationId xmlns:p14="http://schemas.microsoft.com/office/powerpoint/2010/main" val="3153545856"/>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A0833E1B-F24B-9F49-8CF4-40DEEF8367B8}" type="slidenum">
              <a:rPr lang="en-US"/>
              <a:pPr/>
              <a:t>‹#›</a:t>
            </a:fld>
            <a:endParaRPr lang="en-US"/>
          </a:p>
        </p:txBody>
      </p:sp>
    </p:spTree>
    <p:extLst>
      <p:ext uri="{BB962C8B-B14F-4D97-AF65-F5344CB8AC3E}">
        <p14:creationId xmlns:p14="http://schemas.microsoft.com/office/powerpoint/2010/main" val="2296013879"/>
      </p:ext>
    </p:extLst>
  </p:cSld>
  <p:clrMapOvr>
    <a:masterClrMapping/>
  </p:clrMapOvr>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sz="2800"/>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2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sldLayout>
</file>

<file path=ppt/slideLayouts/slideLayout2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p:sldLayout>
</file>

<file path=ppt/slideLayouts/slideLayout272.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1/31/19</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2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2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a:t>마스터 제목 스타일 편집</a:t>
            </a:r>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a:t>마스터 부제목 스타일 편집</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2019. 1. 31.</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a:t>마스터 제목 스타일 편집</a:t>
            </a:r>
          </a:p>
        </p:txBody>
      </p:sp>
      <p:sp>
        <p:nvSpPr>
          <p:cNvPr id="3" name="내용 개체 틀 2"/>
          <p:cNvSpPr>
            <a:spLocks noGrp="1"/>
          </p:cNvSpPr>
          <p:nvPr>
            <p:ph idx="1"/>
          </p:nvPr>
        </p:nvSpPr>
        <p:spPr>
          <a:xfrm>
            <a:off x="457200" y="1340768"/>
            <a:ext cx="8229600" cy="4968552"/>
          </a:xfrm>
        </p:spPr>
        <p:txBody>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2019. 1. 31.</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a:t>마스터 제목 스타일 편집</a:t>
            </a:r>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2019. 1. 31.</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2019. 1. 31.</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a:t>마스터 제목 스타일 편집</a:t>
            </a:r>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2019. 1. 31.</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2019. 1. 31.</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2019. 1. 31.</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sldLayout>
</file>

<file path=ppt/slideLayouts/slideLayout3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sldLayout>
</file>

<file path=ppt/slideLayouts/slideLayout3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3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3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6882950"/>
      </p:ext>
    </p:extLst>
  </p:cSld>
  <p:clrMapOvr>
    <a:masterClrMapping/>
  </p:clrMapOvr>
  <p:transition/>
</p:sldLayout>
</file>

<file path=ppt/slideLayouts/slideLayout3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3237204"/>
      </p:ext>
    </p:extLst>
  </p:cSld>
  <p:clrMapOvr>
    <a:masterClrMapping/>
  </p:clrMapOvr>
  <p:transition/>
</p:sldLayout>
</file>

<file path=ppt/slideLayouts/slideLayout3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2633694"/>
      </p:ext>
    </p:extLst>
  </p:cSld>
  <p:clrMapOvr>
    <a:masterClrMapping/>
  </p:clrMapOvr>
  <p:transition/>
</p:sldLayout>
</file>

<file path=ppt/slideLayouts/slideLayout3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2481294"/>
      </p:ext>
    </p:extLst>
  </p:cSld>
  <p:clrMapOvr>
    <a:masterClrMapping/>
  </p:clrMapOvr>
  <p:transition/>
</p:sldLayout>
</file>

<file path=ppt/slideLayouts/slideLayout3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182229"/>
      </p:ext>
    </p:extLst>
  </p:cSld>
  <p:clrMapOvr>
    <a:masterClrMapping/>
  </p:clrMapOvr>
  <p:transition/>
</p:sldLayout>
</file>

<file path=ppt/slideLayouts/slideLayout3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130002"/>
      </p:ext>
    </p:extLst>
  </p:cSld>
  <p:clrMapOvr>
    <a:masterClrMapping/>
  </p:clrMapOvr>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2021375"/>
      </p:ext>
    </p:extLst>
  </p:cSld>
  <p:clrMapOvr>
    <a:masterClrMapping/>
  </p:clrMapOvr>
  <p:transition/>
</p:sldLayout>
</file>

<file path=ppt/slideLayouts/slideLayout3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3526165"/>
      </p:ext>
    </p:extLst>
  </p:cSld>
  <p:clrMapOvr>
    <a:masterClrMapping/>
  </p:clrMapOvr>
  <p:transition/>
</p:sldLayout>
</file>

<file path=ppt/slideLayouts/slideLayout3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3560320"/>
      </p:ext>
    </p:extLst>
  </p:cSld>
  <p:clrMapOvr>
    <a:masterClrMapping/>
  </p:clrMapOvr>
  <p:transition/>
</p:sldLayout>
</file>

<file path=ppt/slideLayouts/slideLayout3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0861716"/>
      </p:ext>
    </p:extLst>
  </p:cSld>
  <p:clrMapOvr>
    <a:masterClrMapping/>
  </p:clrMapOvr>
  <p:transition/>
</p:sldLayout>
</file>

<file path=ppt/slideLayouts/slideLayout3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1762687"/>
      </p:ext>
    </p:extLst>
  </p:cSld>
  <p:clrMapOvr>
    <a:masterClrMapping/>
  </p:clrMapOvr>
  <p:transition/>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070996"/>
      </p:ext>
    </p:extLst>
  </p:cSld>
  <p:clrMapOvr>
    <a:masterClrMapping/>
  </p:clrMapOvr>
  <p:transition/>
</p:sldLayout>
</file>

<file path=ppt/slideLayouts/slideLayout3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3963725"/>
      </p:ext>
    </p:extLst>
  </p:cSld>
  <p:clrMapOvr>
    <a:masterClrMapping/>
  </p:clrMapOvr>
  <p:transition/>
</p:sldLayout>
</file>

<file path=ppt/slideLayouts/slideLayout3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795305"/>
      </p:ext>
    </p:extLst>
  </p:cSld>
  <p:clrMapOvr>
    <a:masterClrMapping/>
  </p:clrMapOvr>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6716793"/>
      </p:ext>
    </p:extLst>
  </p:cSld>
  <p:clrMapOvr>
    <a:masterClrMapping/>
  </p:clrMapOvr>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507689"/>
      </p:ext>
    </p:extLst>
  </p:cSld>
  <p:clrMapOvr>
    <a:masterClrMapping/>
  </p:clrMapOvr>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5121779"/>
      </p:ext>
    </p:extLst>
  </p:cSld>
  <p:clrMapOvr>
    <a:masterClrMapping/>
  </p:clrMapOvr>
  <p:transition/>
</p:sldLayout>
</file>

<file path=ppt/slideLayouts/slideLayout3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865755"/>
      </p:ext>
    </p:extLst>
  </p:cSld>
  <p:clrMapOvr>
    <a:masterClrMapping/>
  </p:clrMapOvr>
  <p:transition/>
</p:sldLayout>
</file>

<file path=ppt/slideLayouts/slideLayout3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0753916"/>
      </p:ext>
    </p:extLst>
  </p:cSld>
  <p:clrMapOvr>
    <a:masterClrMapping/>
  </p:clrMapOvr>
  <p:transition/>
</p:sldLayout>
</file>

<file path=ppt/slideLayouts/slideLayout3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838455"/>
      </p:ext>
    </p:extLst>
  </p:cSld>
  <p:clrMapOvr>
    <a:masterClrMapping/>
  </p:clrMapOvr>
  <p:transition/>
</p:sldLayout>
</file>

<file path=ppt/slideLayouts/slideLayout3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2161810"/>
      </p:ext>
    </p:extLst>
  </p:cSld>
  <p:clrMapOvr>
    <a:masterClrMapping/>
  </p:clrMapOvr>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4323238"/>
      </p:ext>
    </p:extLst>
  </p:cSld>
  <p:clrMapOvr>
    <a:masterClrMapping/>
  </p:clrMapOvr>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658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7890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7888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4995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9330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70268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717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4489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964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3970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7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3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3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3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3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369.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0.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8.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1/31/19</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rPr>
              <a:pPr/>
              <a:t>1/31/19</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rPr>
              <a:pPr/>
              <a:t>1/31/19</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rPr>
              <a:pPr/>
              <a:t>1/31/19</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a:t>Click to edit Master subtitle style</a:t>
            </a:r>
          </a:p>
        </p:txBody>
      </p:sp>
    </p:spTree>
    <p:extLst/>
  </p:cSld>
  <p:clrMapOvr>
    <a:masterClrMapping/>
  </p:clrMapOvr>
  <p:transition/>
</p:sldLayout>
</file>

<file path=ppt/slideLayouts/slideLayout4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a:t>Click to edit Master title style</a:t>
            </a:r>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a:t>Click to edit Master text styles</a:t>
            </a:r>
          </a:p>
        </p:txBody>
      </p:sp>
    </p:spTree>
    <p:extLst/>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a:t>Click to edit Master title style</a:t>
            </a:r>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a:t>Click to edit Master title style</a:t>
            </a:r>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rPr>
              <a:pPr/>
              <a:t>1/31/19</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rPr>
              <a:pPr/>
              <a:t>1/31/19</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rPr>
              <a:pPr/>
              <a:t>1/31/19</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cSld>
  <p:clrMapOvr>
    <a:masterClrMapping/>
  </p:clrMapOvr>
  <p:transition/>
</p:sldLayout>
</file>

<file path=ppt/slideLayouts/slideLayout4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cSld>
  <p:clrMapOvr>
    <a:masterClrMapping/>
  </p:clrMapOvr>
  <p:transition/>
</p:sldLayout>
</file>

<file path=ppt/slideLayouts/slideLayout4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cSld>
  <p:clrMapOvr>
    <a:masterClrMapping/>
  </p:clrMapOvr>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cSld>
  <p:clrMapOvr>
    <a:masterClrMapping/>
  </p:clrMapOvr>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cSld>
  <p:clrMapOvr>
    <a:masterClrMapping/>
  </p:clrMapOvr>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cSld>
  <p:clrMapOvr>
    <a:masterClrMapping/>
  </p:clrMapOvr>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cSld>
  <p:clrMapOvr>
    <a:masterClrMapping/>
  </p:clrMapOvr>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cSld>
  <p:clrMapOvr>
    <a:masterClrMapping/>
  </p:clrMapOvr>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cSld>
  <p:clrMapOvr>
    <a:masterClrMapping/>
  </p:clrMapOvr>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cSld>
  <p:clrMapOvr>
    <a:masterClrMapping/>
  </p:clrMapOvr>
  <p:transition/>
</p:sldLayout>
</file>

<file path=ppt/slideLayouts/slideLayout4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cSld>
  <p:clrMapOvr>
    <a:masterClrMapping/>
  </p:clrMapOvr>
  <p:transition/>
</p:sldLayout>
</file>

<file path=ppt/slideLayouts/slideLayout46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cSld>
  <p:clrMapOvr>
    <a:masterClrMapping/>
  </p:clrMapOvr>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8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r>
              <a:rPr lang="en-US">
                <a:solidFill>
                  <a:prstClr val="black">
                    <a:tint val="75000"/>
                  </a:prstClr>
                </a:solidFill>
              </a:rPr>
              <a:t>/4</a:t>
            </a:r>
          </a:p>
        </p:txBody>
      </p:sp>
    </p:spTree>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Slide Number Placeholder 5"/>
          <p:cNvSpPr>
            <a:spLocks noGrp="1"/>
          </p:cNvSpPr>
          <p:nvPr>
            <p:ph type="sldNum" sz="quarter" idx="4"/>
          </p:nvPr>
        </p:nvSpPr>
        <p:spPr>
          <a:xfrm>
            <a:off x="6858000" y="6188075"/>
            <a:ext cx="2057400" cy="365125"/>
          </a:xfrm>
          <a:prstGeom prst="rect">
            <a:avLst/>
          </a:prstGeom>
        </p:spPr>
        <p:txBody>
          <a:bodyPr vert="horz" lIns="91440" tIns="45720" rIns="91440" bIns="45720" rtlCol="0" anchor="ctr"/>
          <a:lstStyle>
            <a:lvl1pPr algn="r">
              <a:defRPr sz="24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a:solidFill>
                  <a:prstClr val="black">
                    <a:tint val="75000"/>
                  </a:prstClr>
                </a:solidFill>
              </a:rPr>
              <a:t>/4</a:t>
            </a:r>
          </a:p>
        </p:txBody>
      </p:sp>
    </p:spTree>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Tree>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8" name="Footer Placeholder 7"/>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4" name="Footer Placeholder 3"/>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3" name="Footer Placeholder 2"/>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DEBDFEA4-C20F-104A-BC27-408CBECDF119}" type="slidenum">
              <a:rPr lang="en-US" altLang="en-US"/>
              <a:pPr>
                <a:defRPr/>
              </a:pPr>
              <a:t>‹#›</a:t>
            </a:fld>
            <a:endParaRPr lang="en-US" altLang="en-US"/>
          </a:p>
        </p:txBody>
      </p:sp>
    </p:spTree>
  </p:cSld>
  <p:clrMapOvr>
    <a:masterClrMapping/>
  </p:clrMapOvr>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85EC0B31-7E1A-5D4D-983E-2275653A8B31}" type="slidenum">
              <a:rPr lang="en-US" altLang="en-US"/>
              <a:pPr>
                <a:defRPr/>
              </a:pPr>
              <a:t>‹#›</a:t>
            </a:fld>
            <a:endParaRPr lang="en-US" altLang="en-US"/>
          </a:p>
        </p:txBody>
      </p:sp>
    </p:spTree>
  </p:cSld>
  <p:clrMapOvr>
    <a:masterClrMapping/>
  </p:clrMapOvr>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0BEF943-F4A0-4D46-B4C9-58E9F66D0EF1}" type="slidenum">
              <a:rPr lang="en-US" altLang="en-US"/>
              <a:pPr>
                <a:defRPr/>
              </a:pPr>
              <a:t>‹#›</a:t>
            </a:fld>
            <a:endParaRPr lang="en-US" altLang="en-US"/>
          </a:p>
        </p:txBody>
      </p:sp>
    </p:spTree>
  </p:cSld>
  <p:clrMapOvr>
    <a:masterClrMapping/>
  </p:clrMapOvr>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4475E6A-3752-FC41-B8A3-75D7F64530DA}" type="slidenum">
              <a:rPr lang="en-US" altLang="en-US"/>
              <a:pPr>
                <a:defRPr/>
              </a:pPr>
              <a:t>‹#›</a:t>
            </a:fld>
            <a:endParaRPr lang="en-US" altLang="en-US"/>
          </a:p>
        </p:txBody>
      </p:sp>
    </p:spTree>
  </p:cSld>
  <p:clrMapOvr>
    <a:masterClrMapping/>
  </p:clrMapOvr>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5D7E345-B863-7F48-B37E-C4D1A0E761A7}" type="slidenum">
              <a:rPr lang="en-US" altLang="en-US"/>
              <a:pPr>
                <a:defRPr/>
              </a:pPr>
              <a:t>‹#›</a:t>
            </a:fld>
            <a:endParaRPr lang="en-US" altLang="en-US"/>
          </a:p>
        </p:txBody>
      </p:sp>
    </p:spTree>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DAD7548-FD3A-9B40-80D2-DE711E168A26}" type="slidenum">
              <a:rPr lang="en-US" altLang="en-US"/>
              <a:pPr>
                <a:defRPr/>
              </a:pPr>
              <a:t>‹#›</a:t>
            </a:fld>
            <a:endParaRPr lang="en-US" altLang="en-US"/>
          </a:p>
        </p:txBody>
      </p:sp>
    </p:spTree>
  </p:cSld>
  <p:clrMapOvr>
    <a:masterClrMapping/>
  </p:clrMapOvr>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08DCDF4F-585B-6D4F-A4CB-C67AB7D5B765}" type="slidenum">
              <a:rPr lang="en-US" altLang="en-US"/>
              <a:pPr>
                <a:defRPr/>
              </a:pPr>
              <a:t>‹#›</a:t>
            </a:fld>
            <a:endParaRPr lang="en-US" altLang="en-US"/>
          </a:p>
        </p:txBody>
      </p:sp>
    </p:spTree>
  </p:cSld>
  <p:clrMapOvr>
    <a:masterClrMapping/>
  </p:clrMapOvr>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0FC4979-FCD7-694E-8B26-68BFE56F7694}" type="slidenum">
              <a:rPr lang="en-US" altLang="en-US"/>
              <a:pPr>
                <a:defRPr/>
              </a:pPr>
              <a:t>‹#›</a:t>
            </a:fld>
            <a:endParaRPr lang="en-US" altLang="en-US"/>
          </a:p>
        </p:txBody>
      </p:sp>
    </p:spTree>
  </p:cSld>
  <p:clrMapOvr>
    <a:masterClrMapping/>
  </p:clrMapOvr>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CF8051ED-7F0F-1747-91E3-F6CFAF063EC3}" type="slidenum">
              <a:rPr lang="en-US" altLang="en-US"/>
              <a:pPr>
                <a:defRPr/>
              </a:pPr>
              <a:t>‹#›</a:t>
            </a:fld>
            <a:endParaRPr lang="en-US" altLang="en-US"/>
          </a:p>
        </p:txBody>
      </p:sp>
    </p:spTree>
  </p:cSld>
  <p:clrMapOvr>
    <a:masterClrMapping/>
  </p:clrMapOvr>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F10535E-D52C-7148-ABB0-7547E77158BC}" type="slidenum">
              <a:rPr lang="en-US" altLang="en-US"/>
              <a:pPr>
                <a:defRPr/>
              </a:pPr>
              <a:t>‹#›</a:t>
            </a:fld>
            <a:endParaRPr lang="en-US" altLang="en-US"/>
          </a:p>
        </p:txBody>
      </p:sp>
    </p:spTree>
  </p:cSld>
  <p:clrMapOvr>
    <a:masterClrMapping/>
  </p:clrMapOvr>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437D0A7A-F6FB-1F48-9A4B-A6A40DC9AC24}" type="slidenum">
              <a:rPr lang="en-US" altLang="en-US"/>
              <a:pPr>
                <a:defRPr/>
              </a:pPr>
              <a:t>‹#›</a:t>
            </a:fld>
            <a:endParaRPr lang="en-US" altLang="en-US"/>
          </a:p>
        </p:txBody>
      </p:sp>
    </p:spTree>
  </p:cSld>
  <p:clrMapOvr>
    <a:masterClrMapping/>
  </p:clrMapOvr>
  <p:transition/>
</p:sldLayout>
</file>

<file path=ppt/slideLayouts/slideLayout53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F40AFC27-E9C2-A540-A3C4-249358E56051}" type="slidenum">
              <a:rPr lang="en-US" altLang="en-US"/>
              <a:pPr>
                <a:defRPr/>
              </a:pPr>
              <a:t>‹#›</a:t>
            </a:fld>
            <a:endParaRPr lang="en-US" altLang="en-US"/>
          </a:p>
        </p:txBody>
      </p:sp>
    </p:spTree>
  </p:cSld>
  <p:clrMapOvr>
    <a:masterClrMapping/>
  </p:clrMapOvr>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idx="1"/>
          </p:nvPr>
        </p:nvSpPr>
        <p:spPr/>
        <p:txBody>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547.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cSld>
  <p:clrMapOvr>
    <a:masterClrMapping/>
  </p:clrMapOvr>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cSld>
  <p:clrMapOvr>
    <a:masterClrMapping/>
  </p:clrMapOvr>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cSld>
  <p:clrMapOvr>
    <a:masterClrMapping/>
  </p:clrMapOvr>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cSld>
  <p:clrMapOvr>
    <a:masterClrMapping/>
  </p:clrMapOvr>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cSld>
  <p:clrMapOvr>
    <a:masterClrMapping/>
  </p:clrMapOvr>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cSld>
  <p:clrMapOvr>
    <a:masterClrMapping/>
  </p:clrMapOvr>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cSld>
  <p:clrMapOvr>
    <a:masterClrMapping/>
  </p:clrMapOvr>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cSld>
  <p:clrMapOvr>
    <a:masterClrMapping/>
  </p:clrMapOvr>
  <p:transition/>
</p:sldLayout>
</file>

<file path=ppt/slideLayouts/slideLayout5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cSld>
  <p:clrMapOvr>
    <a:masterClrMapping/>
  </p:clrMapOvr>
  <p:transition/>
</p:sldLayout>
</file>

<file path=ppt/slideLayouts/slideLayout5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cSld>
  <p:clrMapOvr>
    <a:masterClrMapping/>
  </p:clrMapOvr>
  <p:transition/>
</p:sldLayout>
</file>

<file path=ppt/slideLayouts/slideLayout55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cSld>
  <p:clrMapOvr>
    <a:masterClrMapping/>
  </p:clrMapOvr>
  <p:transition/>
</p:sldLayout>
</file>

<file path=ppt/slideLayouts/slideLayout5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eaLnBrk="0" hangingPunct="0">
              <a:defRPr sz="1200" smtClean="0"/>
            </a:lvl1pPr>
          </a:lstStyle>
          <a:p>
            <a:pPr>
              <a:defRPr/>
            </a:pPr>
            <a:fld id="{3337BF1A-2471-8F44-AA10-9A6AA4B4E0AC}" type="slidenum">
              <a:rPr lang="en-US" altLang="en-US"/>
              <a:pPr>
                <a:defRPr/>
              </a:pPr>
              <a:t>‹#›</a:t>
            </a:fld>
            <a:endParaRPr lang="en-US" altLang="en-US"/>
          </a:p>
        </p:txBody>
      </p:sp>
    </p:spTree>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693BED2-1B18-8744-B8F0-03CBD3594789}" type="slidenum">
              <a:rPr lang="en-US" altLang="en-US"/>
              <a:pPr>
                <a:defRPr/>
              </a:pPr>
              <a:t>‹#›</a:t>
            </a:fld>
            <a:endParaRPr lang="en-US" altLang="en-US"/>
          </a:p>
        </p:txBody>
      </p:sp>
    </p:spTree>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5F36C014-2CFC-0248-B17F-D9D3ED4B0741}" type="slidenum">
              <a:rPr lang="en-US" altLang="en-US"/>
              <a:pPr>
                <a:defRPr/>
              </a:pPr>
              <a:t>‹#›</a:t>
            </a:fld>
            <a:endParaRPr lang="en-US" altLang="en-US"/>
          </a:p>
        </p:txBody>
      </p:sp>
    </p:spTree>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27884B9F-AA6F-5146-9D4E-F8B9364A5890}" type="slidenum">
              <a:rPr lang="en-US" altLang="en-US"/>
              <a:pPr>
                <a:defRPr/>
              </a:pPr>
              <a:t>‹#›</a:t>
            </a:fld>
            <a:endParaRPr lang="en-US" altLang="en-US"/>
          </a:p>
        </p:txBody>
      </p:sp>
    </p:spTree>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eaLnBrk="0" hangingPunct="0">
              <a:defRPr smtClean="0"/>
            </a:lvl1pPr>
          </a:lstStyle>
          <a:p>
            <a:pPr>
              <a:defRPr/>
            </a:pPr>
            <a:fld id="{6632DC94-572A-394E-9D76-1A9221DAD858}" type="slidenum">
              <a:rPr lang="en-US" altLang="en-US"/>
              <a:pPr>
                <a:defRPr/>
              </a:pPr>
              <a:t>‹#›</a:t>
            </a:fld>
            <a:endParaRPr lang="en-US" altLang="en-US"/>
          </a:p>
        </p:txBody>
      </p:sp>
    </p:spTree>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eaLnBrk="0" hangingPunct="0">
              <a:defRPr smtClean="0"/>
            </a:lvl1pPr>
          </a:lstStyle>
          <a:p>
            <a:pPr>
              <a:defRPr/>
            </a:pPr>
            <a:fld id="{71F917F0-9109-1345-BF35-EE606B428F97}" type="slidenum">
              <a:rPr lang="en-US" altLang="en-US"/>
              <a:pPr>
                <a:defRPr/>
              </a:pPr>
              <a:t>‹#›</a:t>
            </a:fld>
            <a:endParaRPr lang="en-US" altLang="en-US"/>
          </a:p>
        </p:txBody>
      </p:sp>
    </p:spTree>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eaLnBrk="0" hangingPunct="0">
              <a:defRPr smtClean="0"/>
            </a:lvl1pPr>
          </a:lstStyle>
          <a:p>
            <a:pPr>
              <a:defRPr/>
            </a:pPr>
            <a:fld id="{53D5049F-F691-FD4A-87B4-FC136EBC24AE}" type="slidenum">
              <a:rPr lang="en-US" altLang="en-US"/>
              <a:pPr>
                <a:defRPr/>
              </a:pPr>
              <a:t>‹#›</a:t>
            </a:fld>
            <a:endParaRPr lang="en-US" altLang="en-US"/>
          </a:p>
        </p:txBody>
      </p:sp>
    </p:spTree>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C4FF2DC8-52E2-BA40-9B61-ADB6606CB234}" type="slidenum">
              <a:rPr lang="en-US" altLang="en-US"/>
              <a:pPr>
                <a:defRPr/>
              </a:pPr>
              <a:t>‹#›</a:t>
            </a:fld>
            <a:endParaRPr lang="en-US" altLang="en-US"/>
          </a:p>
        </p:txBody>
      </p:sp>
    </p:spTree>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E86DCD5A-1682-9A4A-A8BE-C69B256BA033}" type="slidenum">
              <a:rPr lang="en-US" altLang="en-US"/>
              <a:pPr>
                <a:defRPr/>
              </a:pPr>
              <a:t>‹#›</a:t>
            </a:fld>
            <a:endParaRPr lang="en-US" altLang="en-US"/>
          </a:p>
        </p:txBody>
      </p:sp>
    </p:spTree>
    <p:extLst/>
  </p:cSld>
  <p:clrMapOvr>
    <a:masterClrMapping/>
  </p:clrMapOvr>
  <p:transition/>
</p:sldLayout>
</file>

<file path=ppt/slideLayouts/slideLayout5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B82F0991-4873-3C42-B683-77E9BCEE3FE6}" type="slidenum">
              <a:rPr lang="en-US" altLang="en-US"/>
              <a:pPr>
                <a:defRPr/>
              </a:pPr>
              <a:t>‹#›</a:t>
            </a:fld>
            <a:endParaRPr lang="en-US" altLang="en-US"/>
          </a:p>
        </p:txBody>
      </p:sp>
    </p:spTree>
    <p:extLst/>
  </p:cSld>
  <p:clrMapOvr>
    <a:masterClrMapping/>
  </p:clrMapOvr>
  <p:transition/>
</p:sldLayout>
</file>

<file path=ppt/slideLayouts/slideLayout5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B8C91F0-DD8C-7E4D-9F03-2FF316F79135}" type="slidenum">
              <a:rPr lang="en-US" altLang="en-US"/>
              <a:pPr>
                <a:defRPr/>
              </a:pPr>
              <a:t>‹#›</a:t>
            </a:fld>
            <a:endParaRPr lang="en-US" altLang="en-US"/>
          </a:p>
        </p:txBody>
      </p:sp>
    </p:spTree>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62F0A46D-7C23-D442-BDA7-74E36D162CC8}" type="slidenum">
              <a:rPr lang="en-US" altLang="en-US"/>
              <a:pPr>
                <a:defRPr/>
              </a:pPr>
              <a:t>‹#›</a:t>
            </a:fld>
            <a:endParaRPr lang="en-US" altLang="en-US"/>
          </a:p>
        </p:txBody>
      </p:sp>
    </p:spTree>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cSld>
  <p:clrMapOvr>
    <a:masterClrMapping/>
  </p:clrMapOvr>
  <p:transition/>
</p:sldLayout>
</file>

<file path=ppt/slideLayouts/slideLayout5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20D214A-2AFC-4BE3-89FE-6518807E148F}" type="datetime1">
              <a:rPr lang="en-US" smtClean="0">
                <a:solidFill>
                  <a:prstClr val="black"/>
                </a:solidFill>
              </a:rPr>
              <a:pPr/>
              <a:t>1/31/19</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3600">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E9021861-6BD7-4EE9-A68B-37E75913A333}" type="datetime1">
              <a:rPr lang="en-US" smtClean="0">
                <a:solidFill>
                  <a:prstClr val="black"/>
                </a:solidFill>
              </a:rPr>
              <a:pPr/>
              <a:t>1/31/19</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CE294271-EC2C-4AA4-B1D8-6325DBCD6885}" type="datetime1">
              <a:rPr lang="en-US" smtClean="0">
                <a:solidFill>
                  <a:prstClr val="black"/>
                </a:solidFill>
              </a:rPr>
              <a:pPr/>
              <a:t>1/31/19</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26C81D6-5C0A-4888-8AA2-94A703B72A86}" type="datetime1">
              <a:rPr lang="en-US" smtClean="0">
                <a:solidFill>
                  <a:prstClr val="black"/>
                </a:solidFill>
              </a:rPr>
              <a:pPr/>
              <a:t>1/31/19</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p>
            <a:fld id="{5C6A7242-E7F0-452E-9AAD-6A266A1C3304}" type="datetime1">
              <a:rPr lang="en-US" smtClean="0">
                <a:solidFill>
                  <a:prstClr val="black"/>
                </a:solidFill>
              </a:rPr>
              <a:pPr/>
              <a:t>1/31/19</a:t>
            </a:fld>
            <a:endParaRPr lang="en-US">
              <a:solidFill>
                <a:prstClr val="black"/>
              </a:solidFill>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p>
            <a:fld id="{E4A2E865-F686-4BA8-A1F8-7363E1251590}" type="datetime1">
              <a:rPr lang="en-US" smtClean="0">
                <a:solidFill>
                  <a:prstClr val="black"/>
                </a:solidFill>
              </a:rPr>
              <a:pPr/>
              <a:t>1/31/19</a:t>
            </a:fld>
            <a:endParaRPr lang="en-US">
              <a:solidFill>
                <a:prstClr val="black"/>
              </a:solidFill>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fld id="{13858B6D-F0A8-4A5A-A21C-F2DDFAEE91CA}" type="datetime1">
              <a:rPr lang="en-US" smtClean="0">
                <a:solidFill>
                  <a:prstClr val="black"/>
                </a:solidFill>
              </a:rPr>
              <a:pPr/>
              <a:t>1/31/19</a:t>
            </a:fld>
            <a:endParaRPr lang="en-US">
              <a:solidFill>
                <a:prstClr val="black"/>
              </a:solidFill>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4BE59F63-4AED-4D19-AEDC-2344A5DC207C}" type="datetime1">
              <a:rPr lang="en-US" smtClean="0">
                <a:solidFill>
                  <a:prstClr val="black"/>
                </a:solidFill>
              </a:rPr>
              <a:pPr/>
              <a:t>1/31/19</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E2DF23D-22DE-41A0-9045-8939205C2A67}" type="datetime1">
              <a:rPr lang="en-US" smtClean="0">
                <a:solidFill>
                  <a:prstClr val="black"/>
                </a:solidFill>
              </a:rPr>
              <a:pPr/>
              <a:t>1/31/19</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206B5BB5-C062-4C16-8C4E-0D7EE65EA5A7}" type="datetime1">
              <a:rPr lang="en-US" smtClean="0">
                <a:solidFill>
                  <a:prstClr val="black"/>
                </a:solidFill>
              </a:rPr>
              <a:pPr/>
              <a:t>1/31/19</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3CCC17E-136C-4D5B-9C83-1E9F6F691804}" type="datetime1">
              <a:rPr lang="en-US" smtClean="0">
                <a:solidFill>
                  <a:prstClr val="black"/>
                </a:solidFill>
              </a:rPr>
              <a:pPr/>
              <a:t>1/31/19</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prstClr val="black"/>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prstClr val="black"/>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212970087"/>
      </p:ext>
    </p:extLst>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69127281"/>
      </p:ext>
    </p:extLst>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54891653"/>
      </p:ext>
    </p:extLst>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54876963"/>
      </p:ext>
    </p:extLst>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993924802"/>
      </p:ext>
    </p:extLst>
  </p:cSld>
  <p:clrMapOvr>
    <a:masterClrMapping/>
  </p:clrMapOvr>
  <p:transition/>
</p:sldLayout>
</file>

<file path=ppt/slideLayouts/slideLayout6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031083316"/>
      </p:ext>
    </p:extLst>
  </p:cSld>
  <p:clrMapOvr>
    <a:masterClrMapping/>
  </p:clrMapOvr>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27639034"/>
      </p:ext>
    </p:extLst>
  </p:cSld>
  <p:clrMapOvr>
    <a:masterClrMapping/>
  </p:clrMapOvr>
  <p:transition/>
</p:sldLayout>
</file>

<file path=ppt/slideLayouts/slideLayout6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355753935"/>
      </p:ext>
    </p:extLst>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740156963"/>
      </p:ext>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547586066"/>
      </p:ext>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92031821"/>
      </p:ext>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prstClr val="black"/>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prstClr val="black"/>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prstClr val="black"/>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33399734"/>
      </p:ext>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023131414"/>
      </p:ext>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92266900"/>
      </p:ext>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856084142"/>
      </p:ext>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23647961"/>
      </p:ext>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692653042"/>
      </p:ext>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68426736"/>
      </p:ext>
    </p:extLst>
  </p:cSld>
  <p:clrMapOvr>
    <a:masterClrMapping/>
  </p:clrMapOvr>
  <p:transition/>
</p:sldLayout>
</file>

<file path=ppt/slideLayouts/slideLayout6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709157705"/>
      </p:ext>
    </p:extLst>
  </p:cSld>
  <p:clrMapOvr>
    <a:masterClrMapping/>
  </p:clrMapOvr>
  <p:transition/>
</p:sldLayout>
</file>

<file path=ppt/slideLayouts/slideLayout6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653548532"/>
      </p:ext>
    </p:extLst>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51812301"/>
      </p:ext>
    </p:extLst>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895159928"/>
      </p:ext>
    </p:extLst>
  </p:cSld>
  <p:clrMapOvr>
    <a:masterClrMapping/>
  </p:clrMapOvr>
  <p:transition/>
</p:sldLayout>
</file>

<file path=ppt/slideLayouts/slideLayout61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026657273"/>
      </p:ext>
    </p:extLst>
  </p:cSld>
  <p:clrMapOvr>
    <a:masterClrMapping/>
  </p:clrMapOvr>
  <p:transition/>
</p:sldLayout>
</file>

<file path=ppt/slideLayouts/slideLayout6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1994579747"/>
      </p:ext>
    </p:extLst>
  </p:cSld>
  <p:clrMapOvr>
    <a:masterClrMapping/>
  </p:clrMapOvr>
  <p:transition/>
</p:sldLayout>
</file>

<file path=ppt/slideLayouts/slideLayout61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639554709"/>
      </p:ext>
    </p:extLst>
  </p:cSld>
  <p:clrMapOvr>
    <a:masterClrMapping/>
  </p:clrMapOvr>
  <p:transition/>
</p:sldLayout>
</file>

<file path=ppt/slideLayouts/slideLayout6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2676922726"/>
      </p:ext>
    </p:extLst>
  </p:cSld>
  <p:clrMapOvr>
    <a:masterClrMapping/>
  </p:clrMapOvr>
  <p:transition/>
</p:sldLayout>
</file>

<file path=ppt/slideLayouts/slideLayout6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507433176"/>
      </p:ext>
    </p:extLst>
  </p:cSld>
  <p:clrMapOvr>
    <a:masterClrMapping/>
  </p:clrMapOvr>
  <p:transition/>
</p:sldLayout>
</file>

<file path=ppt/slideLayouts/slideLayout6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261425787"/>
      </p:ext>
    </p:extLst>
  </p:cSld>
  <p:clrMapOvr>
    <a:masterClrMapping/>
  </p:clrMapOvr>
  <p:transition/>
</p:sldLayout>
</file>

<file path=ppt/slideLayouts/slideLayout62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2594556170"/>
      </p:ext>
    </p:extLst>
  </p:cSld>
  <p:clrMapOvr>
    <a:masterClrMapping/>
  </p:clrMapOvr>
  <p:transition/>
</p:sldLayout>
</file>

<file path=ppt/slideLayouts/slideLayout62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4225981653"/>
      </p:ext>
    </p:extLst>
  </p:cSld>
  <p:clrMapOvr>
    <a:masterClrMapping/>
  </p:clrMapOvr>
  <p:transition/>
</p:sldLayout>
</file>

<file path=ppt/slideLayouts/slideLayout62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970926548"/>
      </p:ext>
    </p:extLst>
  </p:cSld>
  <p:clrMapOvr>
    <a:masterClrMapping/>
  </p:clrMapOvr>
  <p:transition/>
</p:sldLayout>
</file>

<file path=ppt/slideLayouts/slideLayout6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3755075614"/>
      </p:ext>
    </p:extLst>
  </p:cSld>
  <p:clrMapOvr>
    <a:masterClrMapping/>
  </p:clrMapOvr>
  <p:transition/>
</p:sldLayout>
</file>

<file path=ppt/slideLayouts/slideLayout6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48741493"/>
      </p:ext>
    </p:extLst>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3309212"/>
      </p:ext>
    </p:extLst>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9108947"/>
      </p:ext>
    </p:extLst>
  </p:cSld>
  <p:clrMapOvr>
    <a:masterClrMapping/>
  </p:clrMapOvr>
  <p:transition/>
</p:sldLayout>
</file>

<file path=ppt/slideLayouts/slideLayout63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5951961"/>
      </p:ext>
    </p:extLst>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691839"/>
      </p:ext>
    </p:extLst>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8350340"/>
      </p:ext>
    </p:extLst>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3781004"/>
      </p:ext>
    </p:extLst>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974826"/>
      </p:ext>
    </p:extLst>
  </p:cSld>
  <p:clrMapOvr>
    <a:masterClrMapping/>
  </p:clrMapOvr>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4756483"/>
      </p:ext>
    </p:extLst>
  </p:cSld>
  <p:clrMapOvr>
    <a:masterClrMapping/>
  </p:clrMapOvr>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0929532"/>
      </p:ext>
    </p:extLst>
  </p:cSld>
  <p:clrMapOvr>
    <a:masterClrMapping/>
  </p:clrMapOvr>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6069694"/>
      </p:ext>
    </p:extLst>
  </p:cSld>
  <p:clrMapOvr>
    <a:masterClrMapping/>
  </p:clrMapOvr>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8028106"/>
      </p:ext>
    </p:extLst>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2894011"/>
      </p:ext>
    </p:extLst>
  </p:cSld>
  <p:clrMapOvr>
    <a:masterClrMapping/>
  </p:clrMapOvr>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3114506"/>
      </p:ext>
    </p:extLst>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6972075"/>
      </p:ext>
    </p:extLst>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3166549"/>
      </p:ext>
    </p:extLst>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1456437"/>
      </p:ext>
    </p:extLst>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4196694"/>
      </p:ext>
    </p:extLst>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1545343"/>
      </p:ext>
    </p:extLst>
  </p:cSld>
  <p:clrMapOvr>
    <a:masterClrMapping/>
  </p:clrMapOvr>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6651114"/>
      </p:ext>
    </p:extLst>
  </p:cSld>
  <p:clrMapOvr>
    <a:masterClrMapping/>
  </p:clrMapOvr>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8290090"/>
      </p:ext>
    </p:extLst>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5764499"/>
      </p:ext>
    </p:extLst>
  </p:cSld>
  <p:clrMapOvr>
    <a:masterClrMapping/>
  </p:clrMapOvr>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7775843"/>
      </p:ext>
    </p:extLst>
  </p:cSld>
  <p:clrMapOvr>
    <a:masterClrMapping/>
  </p:clrMapOvr>
  <p:transition/>
</p:sldLayout>
</file>

<file path=ppt/slideLayouts/slideLayout65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ＭＳ Ｐゴシック" charset="0"/>
              <a:cs typeface="ＭＳ Ｐゴシック" charset="0"/>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8021945"/>
      </p:ext>
    </p:extLst>
  </p:cSld>
  <p:clrMapOvr>
    <a:masterClrMapping/>
  </p:clrMapOvr>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2816335"/>
      </p:ext>
    </p:extLst>
  </p:cSld>
  <p:clrMapOvr>
    <a:masterClrMapping/>
  </p:clrMapOvr>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4725312"/>
      </p:ext>
    </p:extLst>
  </p:cSld>
  <p:clrMapOvr>
    <a:masterClrMapping/>
  </p:clrMapOvr>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5297852"/>
      </p:ext>
    </p:extLst>
  </p:cSld>
  <p:clrMapOvr>
    <a:masterClrMapping/>
  </p:clrMapOvr>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7018761"/>
      </p:ext>
    </p:extLst>
  </p:cSld>
  <p:clrMapOvr>
    <a:masterClrMapping/>
  </p:clrMapOvr>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0265755"/>
      </p:ext>
    </p:extLst>
  </p:cSld>
  <p:clrMapOvr>
    <a:masterClrMapping/>
  </p:clrMapOvr>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2975599"/>
      </p:ext>
    </p:extLst>
  </p:cSld>
  <p:clrMapOvr>
    <a:masterClrMapping/>
  </p:clrMapOvr>
  <p:transition/>
</p:sldLayout>
</file>

<file path=ppt/slideLayouts/slideLayout6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1217315"/>
      </p:ext>
    </p:extLst>
  </p:cSld>
  <p:clrMapOvr>
    <a:masterClrMapping/>
  </p:clrMapOvr>
  <p:transition/>
</p:sldLayout>
</file>

<file path=ppt/slideLayouts/slideLayout6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5744337"/>
      </p:ext>
    </p:extLst>
  </p:cSld>
  <p:clrMapOvr>
    <a:masterClrMapping/>
  </p:clrMapOvr>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3201752"/>
      </p:ext>
    </p:extLst>
  </p:cSld>
  <p:clrMapOvr>
    <a:masterClrMapping/>
  </p:clrMapOvr>
  <p:transition/>
</p:sldLayout>
</file>

<file path=ppt/slideLayouts/slideLayout6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8166169"/>
      </p:ext>
    </p:extLst>
  </p:cSld>
  <p:clrMapOvr>
    <a:masterClrMapping/>
  </p:clrMapOvr>
  <p:transition/>
</p:sldLayout>
</file>

<file path=ppt/slideLayouts/slideLayout66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4775288"/>
      </p:ext>
    </p:extLst>
  </p:cSld>
  <p:clrMapOvr>
    <a:masterClrMapping/>
  </p:clrMapOvr>
  <p:transition/>
</p:sldLayout>
</file>

<file path=ppt/slideLayouts/slideLayout6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3097370"/>
      </p:ext>
    </p:extLst>
  </p:cSld>
  <p:clrMapOvr>
    <a:masterClrMapping/>
  </p:clrMapOvr>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8749314"/>
      </p:ext>
    </p:extLst>
  </p:cSld>
  <p:clrMapOvr>
    <a:masterClrMapping/>
  </p:clrMapOvr>
  <p:transition/>
</p:sldLayout>
</file>

<file path=ppt/slideLayouts/slideLayout6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77936411"/>
      </p:ext>
    </p:extLst>
  </p:cSld>
  <p:clrMapOvr>
    <a:masterClrMapping/>
  </p:clrMapOvr>
  <p:transition/>
</p:sldLayout>
</file>

<file path=ppt/slideLayouts/slideLayout6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031496"/>
      </p:ext>
    </p:extLst>
  </p:cSld>
  <p:clrMapOvr>
    <a:masterClrMapping/>
  </p:clrMapOvr>
  <p:transition/>
</p:sldLayout>
</file>

<file path=ppt/slideLayouts/slideLayout6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5712127"/>
      </p:ext>
    </p:extLst>
  </p:cSld>
  <p:clrMapOvr>
    <a:masterClrMapping/>
  </p:clrMapOvr>
  <p:transition/>
</p:sldLayout>
</file>

<file path=ppt/slideLayouts/slideLayout6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9101458"/>
      </p:ext>
    </p:extLst>
  </p:cSld>
  <p:clrMapOvr>
    <a:masterClrMapping/>
  </p:clrMapOvr>
  <p:transition/>
</p:sldLayout>
</file>

<file path=ppt/slideLayouts/slideLayout6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1760366"/>
      </p:ext>
    </p:extLst>
  </p:cSld>
  <p:clrMapOvr>
    <a:masterClrMapping/>
  </p:clrMapOvr>
  <p:transition/>
</p:sldLayout>
</file>

<file path=ppt/slideLayouts/slideLayout6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953888"/>
      </p:ext>
    </p:extLst>
  </p:cSld>
  <p:clrMapOvr>
    <a:masterClrMapping/>
  </p:clrMapOvr>
  <p:transition/>
</p:sldLayout>
</file>

<file path=ppt/slideLayouts/slideLayout6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0346625"/>
      </p:ext>
    </p:extLst>
  </p:cSld>
  <p:clrMapOvr>
    <a:masterClrMapping/>
  </p:clrMapOvr>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6467591"/>
      </p:ext>
    </p:extLst>
  </p:cSld>
  <p:clrMapOvr>
    <a:masterClrMapping/>
  </p:clrMapOvr>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defTabSz="457200"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defTabSz="457200"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defTabSz="457200"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9" name="Rectangle 6"/>
          <p:cNvSpPr>
            <a:spLocks noGrp="1" noChangeArrowheads="1"/>
          </p:cNvSpPr>
          <p:nvPr>
            <p:ph type="sldNum" sz="quarter" idx="12"/>
          </p:nvPr>
        </p:nvSpPr>
        <p:spPr>
          <a:xfrm>
            <a:off x="6553200" y="6243638"/>
            <a:ext cx="2133600" cy="457200"/>
          </a:xfrm>
          <a:prstGeom prst="rect">
            <a:avLst/>
          </a:prstGeom>
        </p:spPr>
        <p:txBody>
          <a:bodyPr/>
          <a:lstStyle>
            <a:lvl1pPr>
              <a:defRPr sz="1200"/>
            </a:lvl1pPr>
          </a:lstStyle>
          <a:p>
            <a:fld id="{7341D3D9-3FE8-4025-BF66-8DAB1ABB951F}" type="slidenum">
              <a:rPr lang="en-US" altLang="en-US">
                <a:solidFill>
                  <a:srgbClr val="000000">
                    <a:tint val="75000"/>
                  </a:srgbClr>
                </a:solidFill>
              </a:rPr>
              <a:pPr/>
              <a:t>‹#›</a:t>
            </a:fld>
            <a:endParaRPr lang="en-US" altLang="en-US">
              <a:solidFill>
                <a:srgbClr val="000000">
                  <a:tint val="75000"/>
                </a:srgbClr>
              </a:solidFill>
            </a:endParaRPr>
          </a:p>
        </p:txBody>
      </p:sp>
    </p:spTree>
    <p:extLst>
      <p:ext uri="{BB962C8B-B14F-4D97-AF65-F5344CB8AC3E}">
        <p14:creationId xmlns:p14="http://schemas.microsoft.com/office/powerpoint/2010/main" val="401935658"/>
      </p:ext>
    </p:extLst>
  </p:cSld>
  <p:clrMapOvr>
    <a:masterClrMapping/>
  </p:clrMapOvr>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eaLnBrk="1" fontAlgn="auto" hangingPunct="1">
              <a:spcBef>
                <a:spcPts val="0"/>
              </a:spcBef>
              <a:spcAft>
                <a:spcPts val="0"/>
              </a:spcAft>
            </a:pPr>
            <a:endParaRPr lang="en-US" altLang="en-US">
              <a:solidFill>
                <a:srgbClr val="000000"/>
              </a:solidFill>
              <a:latin typeface="Tahoma"/>
              <a:ea typeface=""/>
            </a:endParaRPr>
          </a:p>
        </p:txBody>
      </p:sp>
      <p:sp>
        <p:nvSpPr>
          <p:cNvPr id="5"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323594FA-E141-4234-AE05-360401972BE7}" type="slidenum">
              <a:rPr lang="en-US" altLang="en-US">
                <a:solidFill>
                  <a:srgbClr val="000000">
                    <a:tint val="75000"/>
                  </a:srgbClr>
                </a:solidFill>
              </a:rPr>
              <a:pPr/>
              <a:t>‹#›</a:t>
            </a:fld>
            <a:endParaRPr lang="en-US" altLang="en-US">
              <a:solidFill>
                <a:srgbClr val="000000">
                  <a:tint val="75000"/>
                </a:srgbClr>
              </a:solidFill>
            </a:endParaRPr>
          </a:p>
        </p:txBody>
      </p:sp>
    </p:spTree>
    <p:extLst>
      <p:ext uri="{BB962C8B-B14F-4D97-AF65-F5344CB8AC3E}">
        <p14:creationId xmlns:p14="http://schemas.microsoft.com/office/powerpoint/2010/main" val="414559522"/>
      </p:ext>
    </p:extLst>
  </p:cSld>
  <p:clrMapOvr>
    <a:masterClrMapping/>
  </p:clrMapOvr>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eaLnBrk="1" fontAlgn="auto" hangingPunct="1">
              <a:spcBef>
                <a:spcPts val="0"/>
              </a:spcBef>
              <a:spcAft>
                <a:spcPts val="0"/>
              </a:spcAft>
            </a:pPr>
            <a:endParaRPr lang="en-US" altLang="en-US">
              <a:solidFill>
                <a:srgbClr val="000000"/>
              </a:solidFill>
              <a:latin typeface="Tahoma"/>
              <a:ea typeface=""/>
            </a:endParaRPr>
          </a:p>
        </p:txBody>
      </p:sp>
      <p:sp>
        <p:nvSpPr>
          <p:cNvPr id="5"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C7AC7BA1-BEA2-40AF-9056-44DC8C985687}" type="slidenum">
              <a:rPr lang="en-US" altLang="en-US">
                <a:solidFill>
                  <a:srgbClr val="000000">
                    <a:tint val="75000"/>
                  </a:srgbClr>
                </a:solidFill>
              </a:rPr>
              <a:pPr/>
              <a:t>‹#›</a:t>
            </a:fld>
            <a:endParaRPr lang="en-US" altLang="en-US">
              <a:solidFill>
                <a:srgbClr val="000000">
                  <a:tint val="75000"/>
                </a:srgbClr>
              </a:solidFill>
            </a:endParaRPr>
          </a:p>
        </p:txBody>
      </p:sp>
    </p:spTree>
    <p:extLst>
      <p:ext uri="{BB962C8B-B14F-4D97-AF65-F5344CB8AC3E}">
        <p14:creationId xmlns:p14="http://schemas.microsoft.com/office/powerpoint/2010/main" val="1014166077"/>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eaLnBrk="1" fontAlgn="auto" hangingPunct="1">
              <a:spcBef>
                <a:spcPts val="0"/>
              </a:spcBef>
              <a:spcAft>
                <a:spcPts val="0"/>
              </a:spcAft>
            </a:pPr>
            <a:endParaRPr lang="en-US" altLang="en-US">
              <a:solidFill>
                <a:srgbClr val="000000"/>
              </a:solidFill>
              <a:latin typeface="Tahoma"/>
              <a:ea typeface=""/>
            </a:endParaRPr>
          </a:p>
        </p:txBody>
      </p:sp>
      <p:sp>
        <p:nvSpPr>
          <p:cNvPr id="6"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94D2BBBE-2A44-4D16-8758-0239282DCC58}" type="slidenum">
              <a:rPr lang="en-US" altLang="en-US">
                <a:solidFill>
                  <a:srgbClr val="000000">
                    <a:tint val="75000"/>
                  </a:srgbClr>
                </a:solidFill>
              </a:rPr>
              <a:pPr/>
              <a:t>‹#›</a:t>
            </a:fld>
            <a:endParaRPr lang="en-US" altLang="en-US">
              <a:solidFill>
                <a:srgbClr val="000000">
                  <a:tint val="75000"/>
                </a:srgbClr>
              </a:solidFill>
            </a:endParaRPr>
          </a:p>
        </p:txBody>
      </p:sp>
    </p:spTree>
    <p:extLst>
      <p:ext uri="{BB962C8B-B14F-4D97-AF65-F5344CB8AC3E}">
        <p14:creationId xmlns:p14="http://schemas.microsoft.com/office/powerpoint/2010/main" val="2388153665"/>
      </p:ext>
    </p:extLst>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eaLnBrk="1" fontAlgn="auto" hangingPunct="1">
              <a:spcBef>
                <a:spcPts val="0"/>
              </a:spcBef>
              <a:spcAft>
                <a:spcPts val="0"/>
              </a:spcAft>
            </a:pPr>
            <a:endParaRPr lang="en-US" altLang="en-US">
              <a:solidFill>
                <a:srgbClr val="000000"/>
              </a:solidFill>
              <a:latin typeface="Tahoma"/>
              <a:ea typeface=""/>
            </a:endParaRPr>
          </a:p>
        </p:txBody>
      </p:sp>
      <p:sp>
        <p:nvSpPr>
          <p:cNvPr id="8"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D5FD5635-BCCD-45D2-B61E-320731E13B17}" type="slidenum">
              <a:rPr lang="en-US" altLang="en-US">
                <a:solidFill>
                  <a:srgbClr val="000000">
                    <a:tint val="75000"/>
                  </a:srgbClr>
                </a:solidFill>
              </a:rPr>
              <a:pPr/>
              <a:t>‹#›</a:t>
            </a:fld>
            <a:endParaRPr lang="en-US" altLang="en-US" dirty="0">
              <a:solidFill>
                <a:srgbClr val="000000">
                  <a:tint val="75000"/>
                </a:srgbClr>
              </a:solidFill>
            </a:endParaRPr>
          </a:p>
        </p:txBody>
      </p:sp>
    </p:spTree>
    <p:extLst>
      <p:ext uri="{BB962C8B-B14F-4D97-AF65-F5344CB8AC3E}">
        <p14:creationId xmlns:p14="http://schemas.microsoft.com/office/powerpoint/2010/main" val="2170968704"/>
      </p:ext>
    </p:extLst>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eaLnBrk="1" fontAlgn="auto" hangingPunct="1">
              <a:spcBef>
                <a:spcPts val="0"/>
              </a:spcBef>
              <a:spcAft>
                <a:spcPts val="0"/>
              </a:spcAft>
            </a:pPr>
            <a:endParaRPr lang="en-US" altLang="en-US">
              <a:solidFill>
                <a:srgbClr val="000000"/>
              </a:solidFill>
              <a:latin typeface="Tahoma"/>
              <a:ea typeface=""/>
            </a:endParaRPr>
          </a:p>
        </p:txBody>
      </p:sp>
      <p:sp>
        <p:nvSpPr>
          <p:cNvPr id="4"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018A7077-2B78-4FB5-8F56-24239751AEF0}" type="slidenum">
              <a:rPr lang="en-US" altLang="en-US">
                <a:solidFill>
                  <a:srgbClr val="000000">
                    <a:tint val="75000"/>
                  </a:srgbClr>
                </a:solidFill>
              </a:rPr>
              <a:pPr/>
              <a:t>‹#›</a:t>
            </a:fld>
            <a:endParaRPr lang="en-US" altLang="en-US">
              <a:solidFill>
                <a:srgbClr val="000000">
                  <a:tint val="75000"/>
                </a:srgbClr>
              </a:solidFill>
            </a:endParaRPr>
          </a:p>
        </p:txBody>
      </p:sp>
    </p:spTree>
    <p:extLst>
      <p:ext uri="{BB962C8B-B14F-4D97-AF65-F5344CB8AC3E}">
        <p14:creationId xmlns:p14="http://schemas.microsoft.com/office/powerpoint/2010/main" val="1394695044"/>
      </p:ext>
    </p:extLst>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eaLnBrk="1" fontAlgn="auto" hangingPunct="1">
              <a:spcBef>
                <a:spcPts val="0"/>
              </a:spcBef>
              <a:spcAft>
                <a:spcPts val="0"/>
              </a:spcAft>
            </a:pPr>
            <a:endParaRPr lang="en-US" altLang="en-US">
              <a:solidFill>
                <a:srgbClr val="000000"/>
              </a:solidFill>
              <a:latin typeface="Tahoma"/>
              <a:ea typeface=""/>
            </a:endParaRPr>
          </a:p>
        </p:txBody>
      </p:sp>
      <p:sp>
        <p:nvSpPr>
          <p:cNvPr id="3"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6E86574E-FA2E-425B-A84C-39F9592E9ECB}" type="slidenum">
              <a:rPr lang="en-US" altLang="en-US">
                <a:solidFill>
                  <a:srgbClr val="000000">
                    <a:tint val="75000"/>
                  </a:srgbClr>
                </a:solidFill>
              </a:rPr>
              <a:pPr/>
              <a:t>‹#›</a:t>
            </a:fld>
            <a:endParaRPr lang="en-US" altLang="en-US">
              <a:solidFill>
                <a:srgbClr val="000000">
                  <a:tint val="75000"/>
                </a:srgbClr>
              </a:solidFill>
            </a:endParaRPr>
          </a:p>
        </p:txBody>
      </p:sp>
    </p:spTree>
    <p:extLst>
      <p:ext uri="{BB962C8B-B14F-4D97-AF65-F5344CB8AC3E}">
        <p14:creationId xmlns:p14="http://schemas.microsoft.com/office/powerpoint/2010/main" val="400936413"/>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eaLnBrk="1" fontAlgn="auto" hangingPunct="1">
              <a:spcBef>
                <a:spcPts val="0"/>
              </a:spcBef>
              <a:spcAft>
                <a:spcPts val="0"/>
              </a:spcAft>
            </a:pPr>
            <a:endParaRPr lang="en-US" altLang="en-US">
              <a:solidFill>
                <a:srgbClr val="000000"/>
              </a:solidFill>
              <a:latin typeface="Tahoma"/>
              <a:ea typeface=""/>
            </a:endParaRPr>
          </a:p>
        </p:txBody>
      </p:sp>
      <p:sp>
        <p:nvSpPr>
          <p:cNvPr id="6"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9148CFD0-6DDB-45F0-A989-9F5CE648BC1E}" type="slidenum">
              <a:rPr lang="en-US" altLang="en-US">
                <a:solidFill>
                  <a:srgbClr val="000000">
                    <a:tint val="75000"/>
                  </a:srgbClr>
                </a:solidFill>
              </a:rPr>
              <a:pPr/>
              <a:t>‹#›</a:t>
            </a:fld>
            <a:endParaRPr lang="en-US" altLang="en-US">
              <a:solidFill>
                <a:srgbClr val="000000">
                  <a:tint val="75000"/>
                </a:srgbClr>
              </a:solidFill>
            </a:endParaRPr>
          </a:p>
        </p:txBody>
      </p:sp>
    </p:spTree>
    <p:extLst>
      <p:ext uri="{BB962C8B-B14F-4D97-AF65-F5344CB8AC3E}">
        <p14:creationId xmlns:p14="http://schemas.microsoft.com/office/powerpoint/2010/main" val="1138290176"/>
      </p:ext>
    </p:extLst>
  </p:cSld>
  <p:clrMapOvr>
    <a:masterClrMapping/>
  </p:clrMapOvr>
  <p:transition/>
</p:sldLayout>
</file>

<file path=ppt/slideLayouts/slideLayout6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Drag picture to placeholder or click icon to add</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eaLnBrk="1" fontAlgn="auto" hangingPunct="1">
              <a:spcBef>
                <a:spcPts val="0"/>
              </a:spcBef>
              <a:spcAft>
                <a:spcPts val="0"/>
              </a:spcAft>
            </a:pPr>
            <a:endParaRPr lang="en-US" altLang="en-US">
              <a:solidFill>
                <a:srgbClr val="000000"/>
              </a:solidFill>
              <a:latin typeface="Tahoma"/>
              <a:ea typeface=""/>
            </a:endParaRPr>
          </a:p>
        </p:txBody>
      </p:sp>
      <p:sp>
        <p:nvSpPr>
          <p:cNvPr id="6"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9E97B092-8552-4BA4-B0E1-CE51B98A2A2D}" type="slidenum">
              <a:rPr lang="en-US" altLang="en-US">
                <a:solidFill>
                  <a:srgbClr val="000000">
                    <a:tint val="75000"/>
                  </a:srgbClr>
                </a:solidFill>
              </a:rPr>
              <a:pPr/>
              <a:t>‹#›</a:t>
            </a:fld>
            <a:endParaRPr lang="en-US" altLang="en-US">
              <a:solidFill>
                <a:srgbClr val="000000">
                  <a:tint val="75000"/>
                </a:srgbClr>
              </a:solidFill>
            </a:endParaRPr>
          </a:p>
        </p:txBody>
      </p:sp>
    </p:spTree>
    <p:extLst>
      <p:ext uri="{BB962C8B-B14F-4D97-AF65-F5344CB8AC3E}">
        <p14:creationId xmlns:p14="http://schemas.microsoft.com/office/powerpoint/2010/main" val="547195469"/>
      </p:ext>
    </p:extLst>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eaLnBrk="1" fontAlgn="auto" hangingPunct="1">
              <a:spcBef>
                <a:spcPts val="0"/>
              </a:spcBef>
              <a:spcAft>
                <a:spcPts val="0"/>
              </a:spcAft>
            </a:pPr>
            <a:endParaRPr lang="en-US" altLang="en-US">
              <a:solidFill>
                <a:srgbClr val="000000"/>
              </a:solidFill>
              <a:latin typeface="Tahoma"/>
              <a:ea typeface=""/>
            </a:endParaRPr>
          </a:p>
        </p:txBody>
      </p:sp>
      <p:sp>
        <p:nvSpPr>
          <p:cNvPr id="5"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F44DDA66-0DFC-412A-A4B0-EFE91F0913E7}" type="slidenum">
              <a:rPr lang="en-US" altLang="en-US">
                <a:solidFill>
                  <a:srgbClr val="000000">
                    <a:tint val="75000"/>
                  </a:srgbClr>
                </a:solidFill>
              </a:rPr>
              <a:pPr/>
              <a:t>‹#›</a:t>
            </a:fld>
            <a:endParaRPr lang="en-US" altLang="en-US">
              <a:solidFill>
                <a:srgbClr val="000000">
                  <a:tint val="75000"/>
                </a:srgbClr>
              </a:solidFill>
            </a:endParaRPr>
          </a:p>
        </p:txBody>
      </p:sp>
    </p:spTree>
    <p:extLst>
      <p:ext uri="{BB962C8B-B14F-4D97-AF65-F5344CB8AC3E}">
        <p14:creationId xmlns:p14="http://schemas.microsoft.com/office/powerpoint/2010/main" val="1131524683"/>
      </p:ext>
    </p:extLst>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pPr defTabSz="457200" eaLnBrk="1" fontAlgn="auto" hangingPunct="1">
              <a:spcBef>
                <a:spcPts val="0"/>
              </a:spcBef>
              <a:spcAft>
                <a:spcPts val="0"/>
              </a:spcAft>
            </a:pPr>
            <a:endParaRPr lang="en-US" altLang="en-US">
              <a:solidFill>
                <a:srgbClr val="000000"/>
              </a:solidFill>
              <a:latin typeface="Tahoma"/>
              <a:ea typeface=""/>
            </a:endParaRPr>
          </a:p>
        </p:txBody>
      </p:sp>
      <p:sp>
        <p:nvSpPr>
          <p:cNvPr id="5" name="Rectangle 1030"/>
          <p:cNvSpPr>
            <a:spLocks noGrp="1" noChangeArrowheads="1"/>
          </p:cNvSpPr>
          <p:nvPr>
            <p:ph type="sldNum" sz="quarter" idx="11"/>
          </p:nvPr>
        </p:nvSpPr>
        <p:spPr>
          <a:xfrm>
            <a:off x="6553200" y="6243638"/>
            <a:ext cx="2133600" cy="457200"/>
          </a:xfrm>
          <a:prstGeom prst="rect">
            <a:avLst/>
          </a:prstGeom>
          <a:ln/>
        </p:spPr>
        <p:txBody>
          <a:bodyPr/>
          <a:lstStyle>
            <a:lvl1pPr>
              <a:defRPr/>
            </a:lvl1pPr>
          </a:lstStyle>
          <a:p>
            <a:fld id="{4D1F9A79-97CD-456A-8962-B51E5744B9CD}" type="slidenum">
              <a:rPr lang="en-US" altLang="en-US">
                <a:solidFill>
                  <a:srgbClr val="000000">
                    <a:tint val="75000"/>
                  </a:srgbClr>
                </a:solidFill>
              </a:rPr>
              <a:pPr/>
              <a:t>‹#›</a:t>
            </a:fld>
            <a:endParaRPr lang="en-US" altLang="en-US">
              <a:solidFill>
                <a:srgbClr val="000000">
                  <a:tint val="75000"/>
                </a:srgbClr>
              </a:solidFill>
            </a:endParaRPr>
          </a:p>
        </p:txBody>
      </p:sp>
    </p:spTree>
    <p:extLst>
      <p:ext uri="{BB962C8B-B14F-4D97-AF65-F5344CB8AC3E}">
        <p14:creationId xmlns:p14="http://schemas.microsoft.com/office/powerpoint/2010/main" val="3622470030"/>
      </p:ext>
    </p:extLst>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8249123"/>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4982912"/>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3111394"/>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8223355"/>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18779354"/>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1177366"/>
      </p:ext>
    </p:extLst>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8921941"/>
      </p:ext>
    </p:extLst>
  </p:cSld>
  <p:clrMapOvr>
    <a:masterClrMapping/>
  </p:clrMapOvr>
  <p:transition/>
</p:sldLayout>
</file>

<file path=ppt/slideLayouts/slideLayout6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370608"/>
      </p:ext>
    </p:extLst>
  </p:cSld>
  <p:clrMapOvr>
    <a:masterClrMapping/>
  </p:clrMapOvr>
  <p:transition/>
</p:sldLayout>
</file>

<file path=ppt/slideLayouts/slideLayout6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6953456"/>
      </p:ext>
    </p:extLst>
  </p:cSld>
  <p:clrMapOvr>
    <a:masterClrMapping/>
  </p:clrMapOvr>
  <p:transition/>
</p:sldLayout>
</file>

<file path=ppt/slideLayouts/slideLayout6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389220"/>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990278"/>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1/31/19</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371968262"/>
      </p:ext>
    </p:extLst>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1/31/19</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1742424009"/>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1/31/19</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831272565"/>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1/31/19</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724606449"/>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1/31/19</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
        <p:nvSpPr>
          <p:cNvPr id="9" name="Slide Number Placeholder 8"/>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1998863700"/>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1/31/19</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
        <p:nvSpPr>
          <p:cNvPr id="5" name="Slide Number Placeholder 4"/>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295263146"/>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1/31/19</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
        <p:nvSpPr>
          <p:cNvPr id="4" name="Slide Number Placeholder 3"/>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350845323"/>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1/31/19</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597174324"/>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1/31/19</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034727838"/>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1/31/19</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31289017"/>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1/31/19</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881778821"/>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8AD672FA-6339-CE41-9F07-09C3D4EAFFEB}"/>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8A9478E9-6D3F-3141-A5A1-C884727CF6F8}"/>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7CA3EB0D-EA22-834D-9D29-4A066205305E}"/>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F2025DFA-C983-F343-95CF-857FE2DECA6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3485F640-0DE9-0C43-B145-E80A4A815CB6}"/>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A863ED2B-36DB-A641-AB6F-11943435264D}"/>
              </a:ext>
            </a:extLst>
          </p:cNvPr>
          <p:cNvSpPr>
            <a:spLocks noGrp="1" noChangeArrowheads="1"/>
          </p:cNvSpPr>
          <p:nvPr>
            <p:ph type="sldNum" sz="quarter" idx="12"/>
          </p:nvPr>
        </p:nvSpPr>
        <p:spPr/>
        <p:txBody>
          <a:bodyPr/>
          <a:lstStyle>
            <a:lvl1pPr>
              <a:defRPr sz="1200"/>
            </a:lvl1pPr>
          </a:lstStyle>
          <a:p>
            <a:pPr>
              <a:defRPr/>
            </a:pPr>
            <a:fld id="{1DD8A012-9FFD-AF43-993B-1B5111DE884D}" type="slidenum">
              <a:rPr lang="en-US" altLang="en-US"/>
              <a:pPr>
                <a:defRPr/>
              </a:pPr>
              <a:t>‹#›</a:t>
            </a:fld>
            <a:endParaRPr lang="en-US" altLang="en-US"/>
          </a:p>
        </p:txBody>
      </p:sp>
    </p:spTree>
    <p:extLst>
      <p:ext uri="{BB962C8B-B14F-4D97-AF65-F5344CB8AC3E}">
        <p14:creationId xmlns:p14="http://schemas.microsoft.com/office/powerpoint/2010/main" val="3877542145"/>
      </p:ext>
    </p:extLst>
  </p:cSld>
  <p:clrMapOvr>
    <a:masterClrMapping/>
  </p:clrMapOvr>
  <p:transition/>
</p:sldLayout>
</file>

<file path=ppt/slideLayouts/slideLayout7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87A28DB-EB70-C549-9CBF-EC5A384A4B5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D7420B76-A099-C64B-9B67-800067521FE6}"/>
              </a:ext>
            </a:extLst>
          </p:cNvPr>
          <p:cNvSpPr>
            <a:spLocks noGrp="1" noChangeArrowheads="1"/>
          </p:cNvSpPr>
          <p:nvPr>
            <p:ph type="sldNum" sz="quarter" idx="11"/>
          </p:nvPr>
        </p:nvSpPr>
        <p:spPr>
          <a:ln/>
        </p:spPr>
        <p:txBody>
          <a:bodyPr/>
          <a:lstStyle>
            <a:lvl1pPr>
              <a:defRPr/>
            </a:lvl1pPr>
          </a:lstStyle>
          <a:p>
            <a:pPr>
              <a:defRPr/>
            </a:pPr>
            <a:fld id="{2F90E66B-D170-A84B-AD98-A0D06085EB20}" type="slidenum">
              <a:rPr lang="en-US" altLang="en-US"/>
              <a:pPr>
                <a:defRPr/>
              </a:pPr>
              <a:t>‹#›</a:t>
            </a:fld>
            <a:endParaRPr lang="en-US" altLang="en-US"/>
          </a:p>
        </p:txBody>
      </p:sp>
    </p:spTree>
    <p:extLst>
      <p:ext uri="{BB962C8B-B14F-4D97-AF65-F5344CB8AC3E}">
        <p14:creationId xmlns:p14="http://schemas.microsoft.com/office/powerpoint/2010/main" val="258391442"/>
      </p:ext>
    </p:extLst>
  </p:cSld>
  <p:clrMapOvr>
    <a:masterClrMapping/>
  </p:clrMapOvr>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8F6DD82-5894-9443-AFB2-2DB6F31FE4F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90B67BC-4A11-FE42-9669-EFCCA2F1F040}"/>
              </a:ext>
            </a:extLst>
          </p:cNvPr>
          <p:cNvSpPr>
            <a:spLocks noGrp="1" noChangeArrowheads="1"/>
          </p:cNvSpPr>
          <p:nvPr>
            <p:ph type="sldNum" sz="quarter" idx="11"/>
          </p:nvPr>
        </p:nvSpPr>
        <p:spPr>
          <a:ln/>
        </p:spPr>
        <p:txBody>
          <a:bodyPr/>
          <a:lstStyle>
            <a:lvl1pPr>
              <a:defRPr/>
            </a:lvl1pPr>
          </a:lstStyle>
          <a:p>
            <a:pPr>
              <a:defRPr/>
            </a:pPr>
            <a:fld id="{5ECD8E6A-C3E3-D64A-BDB1-C1623B5F98F3}" type="slidenum">
              <a:rPr lang="en-US" altLang="en-US"/>
              <a:pPr>
                <a:defRPr/>
              </a:pPr>
              <a:t>‹#›</a:t>
            </a:fld>
            <a:endParaRPr lang="en-US" altLang="en-US"/>
          </a:p>
        </p:txBody>
      </p:sp>
    </p:spTree>
    <p:extLst>
      <p:ext uri="{BB962C8B-B14F-4D97-AF65-F5344CB8AC3E}">
        <p14:creationId xmlns:p14="http://schemas.microsoft.com/office/powerpoint/2010/main" val="1416247848"/>
      </p:ext>
    </p:extLst>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0D1C58E8-B0C3-C044-8C95-923E6424918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CFD7574-337C-D849-80E5-5F4A5D4D1A24}"/>
              </a:ext>
            </a:extLst>
          </p:cNvPr>
          <p:cNvSpPr>
            <a:spLocks noGrp="1" noChangeArrowheads="1"/>
          </p:cNvSpPr>
          <p:nvPr>
            <p:ph type="sldNum" sz="quarter" idx="11"/>
          </p:nvPr>
        </p:nvSpPr>
        <p:spPr>
          <a:ln/>
        </p:spPr>
        <p:txBody>
          <a:bodyPr/>
          <a:lstStyle>
            <a:lvl1pPr>
              <a:defRPr/>
            </a:lvl1pPr>
          </a:lstStyle>
          <a:p>
            <a:pPr>
              <a:defRPr/>
            </a:pPr>
            <a:fld id="{E85F5822-869C-614B-8FBD-5D7C2F57C28C}" type="slidenum">
              <a:rPr lang="en-US" altLang="en-US"/>
              <a:pPr>
                <a:defRPr/>
              </a:pPr>
              <a:t>‹#›</a:t>
            </a:fld>
            <a:endParaRPr lang="en-US" altLang="en-US"/>
          </a:p>
        </p:txBody>
      </p:sp>
    </p:spTree>
    <p:extLst>
      <p:ext uri="{BB962C8B-B14F-4D97-AF65-F5344CB8AC3E}">
        <p14:creationId xmlns:p14="http://schemas.microsoft.com/office/powerpoint/2010/main" val="3422281697"/>
      </p:ext>
    </p:extLst>
  </p:cSld>
  <p:clrMapOvr>
    <a:masterClrMapping/>
  </p:clrMapOvr>
  <p:transition/>
</p:sldLayout>
</file>

<file path=ppt/slideLayouts/slideLayout7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4AFD789-89FA-8642-8359-527022AA9E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8B38C27A-4594-7142-8DD1-0B5D92B48620}"/>
              </a:ext>
            </a:extLst>
          </p:cNvPr>
          <p:cNvSpPr>
            <a:spLocks noGrp="1" noChangeArrowheads="1"/>
          </p:cNvSpPr>
          <p:nvPr>
            <p:ph type="sldNum" sz="quarter" idx="11"/>
          </p:nvPr>
        </p:nvSpPr>
        <p:spPr>
          <a:ln/>
        </p:spPr>
        <p:txBody>
          <a:bodyPr/>
          <a:lstStyle>
            <a:lvl1pPr>
              <a:defRPr/>
            </a:lvl1pPr>
          </a:lstStyle>
          <a:p>
            <a:pPr>
              <a:defRPr/>
            </a:pPr>
            <a:fld id="{503FE3E7-3301-EC4F-BAF4-DA08D63D48A2}" type="slidenum">
              <a:rPr lang="en-US" altLang="en-US"/>
              <a:pPr>
                <a:defRPr/>
              </a:pPr>
              <a:t>‹#›</a:t>
            </a:fld>
            <a:endParaRPr lang="en-US" altLang="en-US"/>
          </a:p>
        </p:txBody>
      </p:sp>
    </p:spTree>
    <p:extLst>
      <p:ext uri="{BB962C8B-B14F-4D97-AF65-F5344CB8AC3E}">
        <p14:creationId xmlns:p14="http://schemas.microsoft.com/office/powerpoint/2010/main" val="1341187445"/>
      </p:ext>
    </p:extLst>
  </p:cSld>
  <p:clrMapOvr>
    <a:masterClrMapping/>
  </p:clrMapOvr>
  <p:transition/>
</p:sldLayout>
</file>

<file path=ppt/slideLayouts/slideLayout7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4179D247-6FE5-2446-843D-38D2BFBB796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9D05C15A-9ECB-1649-A20E-D8040C8C8D09}"/>
              </a:ext>
            </a:extLst>
          </p:cNvPr>
          <p:cNvSpPr>
            <a:spLocks noGrp="1" noChangeArrowheads="1"/>
          </p:cNvSpPr>
          <p:nvPr>
            <p:ph type="sldNum" sz="quarter" idx="11"/>
          </p:nvPr>
        </p:nvSpPr>
        <p:spPr>
          <a:ln/>
        </p:spPr>
        <p:txBody>
          <a:bodyPr/>
          <a:lstStyle>
            <a:lvl1pPr>
              <a:defRPr/>
            </a:lvl1pPr>
          </a:lstStyle>
          <a:p>
            <a:pPr>
              <a:defRPr/>
            </a:pPr>
            <a:fld id="{9EEA160B-8660-A04F-9AB1-52C56219BFBB}" type="slidenum">
              <a:rPr lang="en-US" altLang="en-US"/>
              <a:pPr>
                <a:defRPr/>
              </a:pPr>
              <a:t>‹#›</a:t>
            </a:fld>
            <a:endParaRPr lang="en-US" altLang="en-US"/>
          </a:p>
        </p:txBody>
      </p:sp>
    </p:spTree>
    <p:extLst>
      <p:ext uri="{BB962C8B-B14F-4D97-AF65-F5344CB8AC3E}">
        <p14:creationId xmlns:p14="http://schemas.microsoft.com/office/powerpoint/2010/main" val="3598186972"/>
      </p:ext>
    </p:extLst>
  </p:cSld>
  <p:clrMapOvr>
    <a:masterClrMapping/>
  </p:clrMapOvr>
  <p:transition/>
</p:sldLayout>
</file>

<file path=ppt/slideLayouts/slideLayout7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1B6342D5-357A-B242-98F7-B5A4AF27632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44C803E1-C885-104B-9026-B620951D1F62}"/>
              </a:ext>
            </a:extLst>
          </p:cNvPr>
          <p:cNvSpPr>
            <a:spLocks noGrp="1" noChangeArrowheads="1"/>
          </p:cNvSpPr>
          <p:nvPr>
            <p:ph type="sldNum" sz="quarter" idx="11"/>
          </p:nvPr>
        </p:nvSpPr>
        <p:spPr>
          <a:ln/>
        </p:spPr>
        <p:txBody>
          <a:bodyPr/>
          <a:lstStyle>
            <a:lvl1pPr>
              <a:defRPr/>
            </a:lvl1pPr>
          </a:lstStyle>
          <a:p>
            <a:pPr>
              <a:defRPr/>
            </a:pPr>
            <a:fld id="{1260C3CB-FFC5-2943-86BB-92490FEA3C87}" type="slidenum">
              <a:rPr lang="en-US" altLang="en-US"/>
              <a:pPr>
                <a:defRPr/>
              </a:pPr>
              <a:t>‹#›</a:t>
            </a:fld>
            <a:endParaRPr lang="en-US" altLang="en-US"/>
          </a:p>
        </p:txBody>
      </p:sp>
    </p:spTree>
    <p:extLst>
      <p:ext uri="{BB962C8B-B14F-4D97-AF65-F5344CB8AC3E}">
        <p14:creationId xmlns:p14="http://schemas.microsoft.com/office/powerpoint/2010/main" val="2203238266"/>
      </p:ext>
    </p:extLst>
  </p:cSld>
  <p:clrMapOvr>
    <a:masterClrMapping/>
  </p:clrMapOvr>
  <p:transition/>
</p:sldLayout>
</file>

<file path=ppt/slideLayouts/slideLayout7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C452122-67F4-254F-90B7-EEFE7EA78B4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7F7320F4-1D75-6A47-971C-DF47D1A08DF5}"/>
              </a:ext>
            </a:extLst>
          </p:cNvPr>
          <p:cNvSpPr>
            <a:spLocks noGrp="1" noChangeArrowheads="1"/>
          </p:cNvSpPr>
          <p:nvPr>
            <p:ph type="sldNum" sz="quarter" idx="11"/>
          </p:nvPr>
        </p:nvSpPr>
        <p:spPr>
          <a:ln/>
        </p:spPr>
        <p:txBody>
          <a:bodyPr/>
          <a:lstStyle>
            <a:lvl1pPr>
              <a:defRPr/>
            </a:lvl1pPr>
          </a:lstStyle>
          <a:p>
            <a:pPr>
              <a:defRPr/>
            </a:pPr>
            <a:fld id="{2A60F1EE-C46E-A64A-BA91-3AC0D2DB9FD5}" type="slidenum">
              <a:rPr lang="en-US" altLang="en-US"/>
              <a:pPr>
                <a:defRPr/>
              </a:pPr>
              <a:t>‹#›</a:t>
            </a:fld>
            <a:endParaRPr lang="en-US" altLang="en-US"/>
          </a:p>
        </p:txBody>
      </p:sp>
    </p:spTree>
    <p:extLst>
      <p:ext uri="{BB962C8B-B14F-4D97-AF65-F5344CB8AC3E}">
        <p14:creationId xmlns:p14="http://schemas.microsoft.com/office/powerpoint/2010/main" val="1078664650"/>
      </p:ext>
    </p:extLst>
  </p:cSld>
  <p:clrMapOvr>
    <a:masterClrMapping/>
  </p:clrMapOvr>
  <p:transition/>
</p:sldLayout>
</file>

<file path=ppt/slideLayouts/slideLayout7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FCFE6C-36AF-E640-A2BC-E189297B94C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C43B765-AAD5-6F42-8D0C-1BD8EF5BD48D}"/>
              </a:ext>
            </a:extLst>
          </p:cNvPr>
          <p:cNvSpPr>
            <a:spLocks noGrp="1" noChangeArrowheads="1"/>
          </p:cNvSpPr>
          <p:nvPr>
            <p:ph type="sldNum" sz="quarter" idx="11"/>
          </p:nvPr>
        </p:nvSpPr>
        <p:spPr>
          <a:ln/>
        </p:spPr>
        <p:txBody>
          <a:bodyPr/>
          <a:lstStyle>
            <a:lvl1pPr>
              <a:defRPr/>
            </a:lvl1pPr>
          </a:lstStyle>
          <a:p>
            <a:pPr>
              <a:defRPr/>
            </a:pPr>
            <a:fld id="{93F00F3A-745D-F649-9D38-49583842D181}" type="slidenum">
              <a:rPr lang="en-US" altLang="en-US"/>
              <a:pPr>
                <a:defRPr/>
              </a:pPr>
              <a:t>‹#›</a:t>
            </a:fld>
            <a:endParaRPr lang="en-US" altLang="en-US"/>
          </a:p>
        </p:txBody>
      </p:sp>
    </p:spTree>
    <p:extLst>
      <p:ext uri="{BB962C8B-B14F-4D97-AF65-F5344CB8AC3E}">
        <p14:creationId xmlns:p14="http://schemas.microsoft.com/office/powerpoint/2010/main" val="1784986099"/>
      </p:ext>
    </p:extLst>
  </p:cSld>
  <p:clrMapOvr>
    <a:masterClrMapping/>
  </p:clrMapOvr>
  <p:transition/>
</p:sldLayout>
</file>

<file path=ppt/slideLayouts/slideLayout7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9E8655C5-7BD0-3442-886E-234821E407D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604EF9B-850A-994A-A1C0-9E6E45BEAC8E}"/>
              </a:ext>
            </a:extLst>
          </p:cNvPr>
          <p:cNvSpPr>
            <a:spLocks noGrp="1" noChangeArrowheads="1"/>
          </p:cNvSpPr>
          <p:nvPr>
            <p:ph type="sldNum" sz="quarter" idx="11"/>
          </p:nvPr>
        </p:nvSpPr>
        <p:spPr>
          <a:ln/>
        </p:spPr>
        <p:txBody>
          <a:bodyPr/>
          <a:lstStyle>
            <a:lvl1pPr>
              <a:defRPr/>
            </a:lvl1pPr>
          </a:lstStyle>
          <a:p>
            <a:pPr>
              <a:defRPr/>
            </a:pPr>
            <a:fld id="{5767DCD7-BC73-E847-B0C3-6A1166D4C5DD}" type="slidenum">
              <a:rPr lang="en-US" altLang="en-US"/>
              <a:pPr>
                <a:defRPr/>
              </a:pPr>
              <a:t>‹#›</a:t>
            </a:fld>
            <a:endParaRPr lang="en-US" altLang="en-US"/>
          </a:p>
        </p:txBody>
      </p:sp>
    </p:spTree>
    <p:extLst>
      <p:ext uri="{BB962C8B-B14F-4D97-AF65-F5344CB8AC3E}">
        <p14:creationId xmlns:p14="http://schemas.microsoft.com/office/powerpoint/2010/main" val="1723982478"/>
      </p:ext>
    </p:extLst>
  </p:cSld>
  <p:clrMapOvr>
    <a:masterClrMapping/>
  </p:clrMapOvr>
  <p:transition/>
</p:sldLayout>
</file>

<file path=ppt/slideLayouts/slideLayout7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DDC2D6A6-7EB8-A34F-8DCF-4DEE370284E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1D3AC6C-E0BA-8B4B-9078-28F01E1F537C}"/>
              </a:ext>
            </a:extLst>
          </p:cNvPr>
          <p:cNvSpPr>
            <a:spLocks noGrp="1" noChangeArrowheads="1"/>
          </p:cNvSpPr>
          <p:nvPr>
            <p:ph type="sldNum" sz="quarter" idx="11"/>
          </p:nvPr>
        </p:nvSpPr>
        <p:spPr>
          <a:ln/>
        </p:spPr>
        <p:txBody>
          <a:bodyPr/>
          <a:lstStyle>
            <a:lvl1pPr>
              <a:defRPr/>
            </a:lvl1pPr>
          </a:lstStyle>
          <a:p>
            <a:pPr>
              <a:defRPr/>
            </a:pPr>
            <a:fld id="{F83DF811-9866-7545-B37C-ECEFF032CC59}" type="slidenum">
              <a:rPr lang="en-US" altLang="en-US"/>
              <a:pPr>
                <a:defRPr/>
              </a:pPr>
              <a:t>‹#›</a:t>
            </a:fld>
            <a:endParaRPr lang="en-US" altLang="en-US"/>
          </a:p>
        </p:txBody>
      </p:sp>
    </p:spTree>
    <p:extLst>
      <p:ext uri="{BB962C8B-B14F-4D97-AF65-F5344CB8AC3E}">
        <p14:creationId xmlns:p14="http://schemas.microsoft.com/office/powerpoint/2010/main" val="2916406613"/>
      </p:ext>
    </p:extLst>
  </p:cSld>
  <p:clrMapOvr>
    <a:masterClrMapping/>
  </p:clrMapOvr>
  <p:transition/>
</p:sldLayout>
</file>

<file path=ppt/slideLayouts/slideLayout71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99FFBC4E-B5F7-684F-9032-173071980B9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9679A0-D655-8B48-9C34-E461C1BCD408}"/>
              </a:ext>
            </a:extLst>
          </p:cNvPr>
          <p:cNvSpPr>
            <a:spLocks noGrp="1" noChangeArrowheads="1"/>
          </p:cNvSpPr>
          <p:nvPr>
            <p:ph type="sldNum" sz="quarter" idx="11"/>
          </p:nvPr>
        </p:nvSpPr>
        <p:spPr>
          <a:ln/>
        </p:spPr>
        <p:txBody>
          <a:bodyPr/>
          <a:lstStyle>
            <a:lvl1pPr>
              <a:defRPr/>
            </a:lvl1pPr>
          </a:lstStyle>
          <a:p>
            <a:pPr>
              <a:defRPr/>
            </a:pPr>
            <a:fld id="{AA974377-449D-1442-BFA7-E8E1157DE0FC}" type="slidenum">
              <a:rPr lang="en-US" altLang="en-US"/>
              <a:pPr>
                <a:defRPr/>
              </a:pPr>
              <a:t>‹#›</a:t>
            </a:fld>
            <a:endParaRPr lang="en-US" altLang="en-US"/>
          </a:p>
        </p:txBody>
      </p:sp>
    </p:spTree>
    <p:extLst>
      <p:ext uri="{BB962C8B-B14F-4D97-AF65-F5344CB8AC3E}">
        <p14:creationId xmlns:p14="http://schemas.microsoft.com/office/powerpoint/2010/main" val="3622067604"/>
      </p:ext>
    </p:extLst>
  </p:cSld>
  <p:clrMapOvr>
    <a:masterClrMapping/>
  </p:clrMapOvr>
  <p:transition/>
</p:sldLayout>
</file>

<file path=ppt/slideLayouts/slideLayout71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714B2CC6-BCAC-1643-AB78-C2ADF490D950}"/>
              </a:ext>
            </a:extLst>
          </p:cNvPr>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0751B17A-BF36-4842-B734-E23F1865B0C4}"/>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28F08601-02AD-6D40-B66A-AFD9E5D60950}"/>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8055B2BB-4A1A-D34E-80ED-672CDAF1ADB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6F15F5C2-BAE1-1849-939C-51DA7DCD9ABF}"/>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7013B461-D351-8C4C-8D06-99189598BB72}"/>
              </a:ext>
            </a:extLst>
          </p:cNvPr>
          <p:cNvSpPr>
            <a:spLocks noGrp="1" noChangeArrowheads="1"/>
          </p:cNvSpPr>
          <p:nvPr>
            <p:ph type="sldNum" sz="quarter" idx="12"/>
          </p:nvPr>
        </p:nvSpPr>
        <p:spPr/>
        <p:txBody>
          <a:bodyPr/>
          <a:lstStyle>
            <a:lvl1pPr>
              <a:defRPr sz="1200"/>
            </a:lvl1pPr>
          </a:lstStyle>
          <a:p>
            <a:fld id="{DE858C0F-DBE4-7F41-93EF-EEDB90BFFB25}" type="slidenum">
              <a:rPr lang="en-US" altLang="en-US"/>
              <a:pPr/>
              <a:t>‹#›</a:t>
            </a:fld>
            <a:endParaRPr lang="en-US" altLang="en-US"/>
          </a:p>
        </p:txBody>
      </p:sp>
    </p:spTree>
    <p:extLst>
      <p:ext uri="{BB962C8B-B14F-4D97-AF65-F5344CB8AC3E}">
        <p14:creationId xmlns:p14="http://schemas.microsoft.com/office/powerpoint/2010/main" val="1693292497"/>
      </p:ext>
    </p:extLst>
  </p:cSld>
  <p:clrMapOvr>
    <a:masterClrMapping/>
  </p:clrMapOvr>
  <p:transition/>
</p:sldLayout>
</file>

<file path=ppt/slideLayouts/slideLayout7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1320C456-BAB2-674B-9279-F74D1E6BAEB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87C3D555-B1CA-AC40-8B14-51B307E08C9C}"/>
              </a:ext>
            </a:extLst>
          </p:cNvPr>
          <p:cNvSpPr>
            <a:spLocks noGrp="1" noChangeArrowheads="1"/>
          </p:cNvSpPr>
          <p:nvPr>
            <p:ph type="sldNum" sz="quarter" idx="11"/>
          </p:nvPr>
        </p:nvSpPr>
        <p:spPr>
          <a:ln/>
        </p:spPr>
        <p:txBody>
          <a:bodyPr/>
          <a:lstStyle>
            <a:lvl1pPr>
              <a:defRPr/>
            </a:lvl1pPr>
          </a:lstStyle>
          <a:p>
            <a:fld id="{1BBEC082-DB60-894D-A65F-EC5CC660E7FA}" type="slidenum">
              <a:rPr lang="en-US" altLang="en-US"/>
              <a:pPr/>
              <a:t>‹#›</a:t>
            </a:fld>
            <a:endParaRPr lang="en-US" altLang="en-US"/>
          </a:p>
        </p:txBody>
      </p:sp>
    </p:spTree>
    <p:extLst>
      <p:ext uri="{BB962C8B-B14F-4D97-AF65-F5344CB8AC3E}">
        <p14:creationId xmlns:p14="http://schemas.microsoft.com/office/powerpoint/2010/main" val="898562402"/>
      </p:ext>
    </p:extLst>
  </p:cSld>
  <p:clrMapOvr>
    <a:masterClrMapping/>
  </p:clrMapOvr>
  <p:transition/>
</p:sldLayout>
</file>

<file path=ppt/slideLayouts/slideLayout71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5D8824E4-CBD0-324D-B203-16810E3CD229}"/>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9883843B-4311-F64D-ABF4-8C528A440053}"/>
              </a:ext>
            </a:extLst>
          </p:cNvPr>
          <p:cNvSpPr>
            <a:spLocks noGrp="1" noChangeArrowheads="1"/>
          </p:cNvSpPr>
          <p:nvPr>
            <p:ph type="sldNum" sz="quarter" idx="11"/>
          </p:nvPr>
        </p:nvSpPr>
        <p:spPr>
          <a:ln/>
        </p:spPr>
        <p:txBody>
          <a:bodyPr/>
          <a:lstStyle>
            <a:lvl1pPr>
              <a:defRPr/>
            </a:lvl1pPr>
          </a:lstStyle>
          <a:p>
            <a:fld id="{9BFABF82-8CD4-944F-9794-F4BB55EAA671}" type="slidenum">
              <a:rPr lang="en-US" altLang="en-US"/>
              <a:pPr/>
              <a:t>‹#›</a:t>
            </a:fld>
            <a:endParaRPr lang="en-US" altLang="en-US"/>
          </a:p>
        </p:txBody>
      </p:sp>
    </p:spTree>
    <p:extLst>
      <p:ext uri="{BB962C8B-B14F-4D97-AF65-F5344CB8AC3E}">
        <p14:creationId xmlns:p14="http://schemas.microsoft.com/office/powerpoint/2010/main" val="144037725"/>
      </p:ext>
    </p:extLst>
  </p:cSld>
  <p:clrMapOvr>
    <a:masterClrMapping/>
  </p:clrMapOvr>
  <p:transition/>
</p:sldLayout>
</file>

<file path=ppt/slideLayouts/slideLayout7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BFDEB397-DCF4-E046-9CEF-3C1373D51AA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0E8B1ECD-5EF8-C347-8080-250C48299511}"/>
              </a:ext>
            </a:extLst>
          </p:cNvPr>
          <p:cNvSpPr>
            <a:spLocks noGrp="1" noChangeArrowheads="1"/>
          </p:cNvSpPr>
          <p:nvPr>
            <p:ph type="sldNum" sz="quarter" idx="11"/>
          </p:nvPr>
        </p:nvSpPr>
        <p:spPr>
          <a:ln/>
        </p:spPr>
        <p:txBody>
          <a:bodyPr/>
          <a:lstStyle>
            <a:lvl1pPr>
              <a:defRPr/>
            </a:lvl1pPr>
          </a:lstStyle>
          <a:p>
            <a:fld id="{BB7531F1-CE42-F44C-9E97-BCF6159B0BFB}" type="slidenum">
              <a:rPr lang="en-US" altLang="en-US"/>
              <a:pPr/>
              <a:t>‹#›</a:t>
            </a:fld>
            <a:endParaRPr lang="en-US" altLang="en-US"/>
          </a:p>
        </p:txBody>
      </p:sp>
    </p:spTree>
    <p:extLst>
      <p:ext uri="{BB962C8B-B14F-4D97-AF65-F5344CB8AC3E}">
        <p14:creationId xmlns:p14="http://schemas.microsoft.com/office/powerpoint/2010/main" val="1393915862"/>
      </p:ext>
    </p:extLst>
  </p:cSld>
  <p:clrMapOvr>
    <a:masterClrMapping/>
  </p:clrMapOvr>
  <p:transition/>
</p:sldLayout>
</file>

<file path=ppt/slideLayouts/slideLayout7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A77F40A4-3E89-1B45-BEBF-0AA9EDBC37F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7B6CB434-7272-F144-B3EB-748B298E8A16}"/>
              </a:ext>
            </a:extLst>
          </p:cNvPr>
          <p:cNvSpPr>
            <a:spLocks noGrp="1" noChangeArrowheads="1"/>
          </p:cNvSpPr>
          <p:nvPr>
            <p:ph type="sldNum" sz="quarter" idx="11"/>
          </p:nvPr>
        </p:nvSpPr>
        <p:spPr>
          <a:ln/>
        </p:spPr>
        <p:txBody>
          <a:bodyPr/>
          <a:lstStyle>
            <a:lvl1pPr>
              <a:defRPr/>
            </a:lvl1pPr>
          </a:lstStyle>
          <a:p>
            <a:fld id="{4BF0034D-4554-BD42-802B-E49E3DC77C97}" type="slidenum">
              <a:rPr lang="en-US" altLang="en-US"/>
              <a:pPr/>
              <a:t>‹#›</a:t>
            </a:fld>
            <a:endParaRPr lang="en-US" altLang="en-US"/>
          </a:p>
        </p:txBody>
      </p:sp>
    </p:spTree>
    <p:extLst>
      <p:ext uri="{BB962C8B-B14F-4D97-AF65-F5344CB8AC3E}">
        <p14:creationId xmlns:p14="http://schemas.microsoft.com/office/powerpoint/2010/main" val="2819244013"/>
      </p:ext>
    </p:extLst>
  </p:cSld>
  <p:clrMapOvr>
    <a:masterClrMapping/>
  </p:clrMapOvr>
  <p:transition/>
</p:sldLayout>
</file>

<file path=ppt/slideLayouts/slideLayout7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533EA543-58EC-1145-A87A-818F11E2CB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17CD2823-E242-7D44-9F36-68BECE5A08D6}"/>
              </a:ext>
            </a:extLst>
          </p:cNvPr>
          <p:cNvSpPr>
            <a:spLocks noGrp="1" noChangeArrowheads="1"/>
          </p:cNvSpPr>
          <p:nvPr>
            <p:ph type="sldNum" sz="quarter" idx="11"/>
          </p:nvPr>
        </p:nvSpPr>
        <p:spPr>
          <a:ln/>
        </p:spPr>
        <p:txBody>
          <a:bodyPr/>
          <a:lstStyle>
            <a:lvl1pPr>
              <a:defRPr/>
            </a:lvl1pPr>
          </a:lstStyle>
          <a:p>
            <a:fld id="{28AF0954-8371-A644-8944-406A45A852A9}" type="slidenum">
              <a:rPr lang="en-US" altLang="en-US"/>
              <a:pPr/>
              <a:t>‹#›</a:t>
            </a:fld>
            <a:endParaRPr lang="en-US" altLang="en-US"/>
          </a:p>
        </p:txBody>
      </p:sp>
    </p:spTree>
    <p:extLst>
      <p:ext uri="{BB962C8B-B14F-4D97-AF65-F5344CB8AC3E}">
        <p14:creationId xmlns:p14="http://schemas.microsoft.com/office/powerpoint/2010/main" val="2637286277"/>
      </p:ext>
    </p:extLst>
  </p:cSld>
  <p:clrMapOvr>
    <a:masterClrMapping/>
  </p:clrMapOvr>
  <p:transition/>
</p:sldLayout>
</file>

<file path=ppt/slideLayouts/slideLayout72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D401DBD6-0D40-914C-A4A9-0E1A0562094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8D2885C7-A8DE-944D-A733-91FB1D23A917}"/>
              </a:ext>
            </a:extLst>
          </p:cNvPr>
          <p:cNvSpPr>
            <a:spLocks noGrp="1" noChangeArrowheads="1"/>
          </p:cNvSpPr>
          <p:nvPr>
            <p:ph type="sldNum" sz="quarter" idx="11"/>
          </p:nvPr>
        </p:nvSpPr>
        <p:spPr>
          <a:ln/>
        </p:spPr>
        <p:txBody>
          <a:bodyPr/>
          <a:lstStyle>
            <a:lvl1pPr>
              <a:defRPr/>
            </a:lvl1pPr>
          </a:lstStyle>
          <a:p>
            <a:fld id="{1BBB2226-A9FA-DB47-9CF0-2E287A38960E}" type="slidenum">
              <a:rPr lang="en-US" altLang="en-US"/>
              <a:pPr/>
              <a:t>‹#›</a:t>
            </a:fld>
            <a:endParaRPr lang="en-US" altLang="en-US"/>
          </a:p>
        </p:txBody>
      </p:sp>
    </p:spTree>
    <p:extLst>
      <p:ext uri="{BB962C8B-B14F-4D97-AF65-F5344CB8AC3E}">
        <p14:creationId xmlns:p14="http://schemas.microsoft.com/office/powerpoint/2010/main" val="1369390148"/>
      </p:ext>
    </p:extLst>
  </p:cSld>
  <p:clrMapOvr>
    <a:masterClrMapping/>
  </p:clrMapOvr>
  <p:transition/>
</p:sldLayout>
</file>

<file path=ppt/slideLayouts/slideLayout72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6F3099B0-B9D2-8449-B33E-AE3FA8363DE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8D5B7DF8-5103-1B42-996C-8AA394272AE5}"/>
              </a:ext>
            </a:extLst>
          </p:cNvPr>
          <p:cNvSpPr>
            <a:spLocks noGrp="1" noChangeArrowheads="1"/>
          </p:cNvSpPr>
          <p:nvPr>
            <p:ph type="sldNum" sz="quarter" idx="11"/>
          </p:nvPr>
        </p:nvSpPr>
        <p:spPr>
          <a:ln/>
        </p:spPr>
        <p:txBody>
          <a:bodyPr/>
          <a:lstStyle>
            <a:lvl1pPr>
              <a:defRPr/>
            </a:lvl1pPr>
          </a:lstStyle>
          <a:p>
            <a:fld id="{FF674C63-9CEC-E640-98D8-DC688D3DD9E4}" type="slidenum">
              <a:rPr lang="en-US" altLang="en-US"/>
              <a:pPr/>
              <a:t>‹#›</a:t>
            </a:fld>
            <a:endParaRPr lang="en-US" altLang="en-US"/>
          </a:p>
        </p:txBody>
      </p:sp>
    </p:spTree>
    <p:extLst>
      <p:ext uri="{BB962C8B-B14F-4D97-AF65-F5344CB8AC3E}">
        <p14:creationId xmlns:p14="http://schemas.microsoft.com/office/powerpoint/2010/main" val="3388007765"/>
      </p:ext>
    </p:extLst>
  </p:cSld>
  <p:clrMapOvr>
    <a:masterClrMapping/>
  </p:clrMapOvr>
  <p:transition/>
</p:sldLayout>
</file>

<file path=ppt/slideLayouts/slideLayout72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A500CE77-FA0E-B448-AA17-55A6703F6BA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B609F3A-95A7-5841-8128-4F348A5B515C}"/>
              </a:ext>
            </a:extLst>
          </p:cNvPr>
          <p:cNvSpPr>
            <a:spLocks noGrp="1" noChangeArrowheads="1"/>
          </p:cNvSpPr>
          <p:nvPr>
            <p:ph type="sldNum" sz="quarter" idx="11"/>
          </p:nvPr>
        </p:nvSpPr>
        <p:spPr>
          <a:ln/>
        </p:spPr>
        <p:txBody>
          <a:bodyPr/>
          <a:lstStyle>
            <a:lvl1pPr>
              <a:defRPr/>
            </a:lvl1pPr>
          </a:lstStyle>
          <a:p>
            <a:fld id="{1DB733DC-D3FD-4841-8A7A-4F4AB73A1310}" type="slidenum">
              <a:rPr lang="en-US" altLang="en-US"/>
              <a:pPr/>
              <a:t>‹#›</a:t>
            </a:fld>
            <a:endParaRPr lang="en-US" altLang="en-US"/>
          </a:p>
        </p:txBody>
      </p:sp>
    </p:spTree>
    <p:extLst>
      <p:ext uri="{BB962C8B-B14F-4D97-AF65-F5344CB8AC3E}">
        <p14:creationId xmlns:p14="http://schemas.microsoft.com/office/powerpoint/2010/main" val="126458397"/>
      </p:ext>
    </p:extLst>
  </p:cSld>
  <p:clrMapOvr>
    <a:masterClrMapping/>
  </p:clrMapOvr>
  <p:transition/>
</p:sldLayout>
</file>

<file path=ppt/slideLayouts/slideLayout7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DCD27D1-ECFD-F447-88C4-5B5CD7C6446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CFB4D705-4483-1248-A730-79BF1918ACC8}"/>
              </a:ext>
            </a:extLst>
          </p:cNvPr>
          <p:cNvSpPr>
            <a:spLocks noGrp="1" noChangeArrowheads="1"/>
          </p:cNvSpPr>
          <p:nvPr>
            <p:ph type="sldNum" sz="quarter" idx="11"/>
          </p:nvPr>
        </p:nvSpPr>
        <p:spPr>
          <a:ln/>
        </p:spPr>
        <p:txBody>
          <a:bodyPr/>
          <a:lstStyle>
            <a:lvl1pPr>
              <a:defRPr/>
            </a:lvl1pPr>
          </a:lstStyle>
          <a:p>
            <a:fld id="{F3317078-9EBE-8343-B263-FE4EDA0B86E1}" type="slidenum">
              <a:rPr lang="en-US" altLang="en-US"/>
              <a:pPr/>
              <a:t>‹#›</a:t>
            </a:fld>
            <a:endParaRPr lang="en-US" altLang="en-US"/>
          </a:p>
        </p:txBody>
      </p:sp>
    </p:spTree>
    <p:extLst>
      <p:ext uri="{BB962C8B-B14F-4D97-AF65-F5344CB8AC3E}">
        <p14:creationId xmlns:p14="http://schemas.microsoft.com/office/powerpoint/2010/main" val="2489786302"/>
      </p:ext>
    </p:extLst>
  </p:cSld>
  <p:clrMapOvr>
    <a:masterClrMapping/>
  </p:clrMapOvr>
  <p:transition/>
</p:sldLayout>
</file>

<file path=ppt/slideLayouts/slideLayout7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67F7E7C7-D54C-7E42-B902-18631D0E50C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0C1EF86-4B10-0E4B-87A4-4C31410E3E8A}"/>
              </a:ext>
            </a:extLst>
          </p:cNvPr>
          <p:cNvSpPr>
            <a:spLocks noGrp="1" noChangeArrowheads="1"/>
          </p:cNvSpPr>
          <p:nvPr>
            <p:ph type="sldNum" sz="quarter" idx="11"/>
          </p:nvPr>
        </p:nvSpPr>
        <p:spPr>
          <a:ln/>
        </p:spPr>
        <p:txBody>
          <a:bodyPr/>
          <a:lstStyle>
            <a:lvl1pPr>
              <a:defRPr/>
            </a:lvl1pPr>
          </a:lstStyle>
          <a:p>
            <a:fld id="{DAEEAFA2-6AF3-564D-8551-0ACDAB9DDF09}" type="slidenum">
              <a:rPr lang="en-US" altLang="en-US"/>
              <a:pPr/>
              <a:t>‹#›</a:t>
            </a:fld>
            <a:endParaRPr lang="en-US" altLang="en-US"/>
          </a:p>
        </p:txBody>
      </p:sp>
    </p:spTree>
    <p:extLst>
      <p:ext uri="{BB962C8B-B14F-4D97-AF65-F5344CB8AC3E}">
        <p14:creationId xmlns:p14="http://schemas.microsoft.com/office/powerpoint/2010/main" val="3367106101"/>
      </p:ext>
    </p:extLst>
  </p:cSld>
  <p:clrMapOvr>
    <a:masterClrMapping/>
  </p:clrMapOvr>
  <p:transition/>
</p:sldLayout>
</file>

<file path=ppt/slideLayouts/slideLayout72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C90C948-2B96-0640-82B2-1E954D9CB72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E2E6134-7558-6D42-88BC-6E9B9E7448A4}"/>
              </a:ext>
            </a:extLst>
          </p:cNvPr>
          <p:cNvSpPr>
            <a:spLocks noGrp="1" noChangeArrowheads="1"/>
          </p:cNvSpPr>
          <p:nvPr>
            <p:ph type="sldNum" sz="quarter" idx="11"/>
          </p:nvPr>
        </p:nvSpPr>
        <p:spPr>
          <a:ln/>
        </p:spPr>
        <p:txBody>
          <a:bodyPr/>
          <a:lstStyle>
            <a:lvl1pPr>
              <a:defRPr/>
            </a:lvl1pPr>
          </a:lstStyle>
          <a:p>
            <a:fld id="{F0A436F3-25BF-5246-8097-CFB6BF81F56B}" type="slidenum">
              <a:rPr lang="en-US" altLang="en-US"/>
              <a:pPr/>
              <a:t>‹#›</a:t>
            </a:fld>
            <a:endParaRPr lang="en-US" altLang="en-US"/>
          </a:p>
        </p:txBody>
      </p:sp>
    </p:spTree>
    <p:extLst>
      <p:ext uri="{BB962C8B-B14F-4D97-AF65-F5344CB8AC3E}">
        <p14:creationId xmlns:p14="http://schemas.microsoft.com/office/powerpoint/2010/main" val="3308775257"/>
      </p:ext>
    </p:extLst>
  </p:cSld>
  <p:clrMapOvr>
    <a:masterClrMapping/>
  </p:clrMapOvr>
  <p:transition/>
</p:sldLayout>
</file>

<file path=ppt/slideLayouts/slideLayout72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258633029"/>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027723186"/>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28261790"/>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471843977"/>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45981097"/>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45686345"/>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521395751"/>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530985909"/>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22452343"/>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59662855"/>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812803304"/>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9768167"/>
      </p:ext>
    </p:extLst>
  </p:cSld>
  <p:clrMapOvr>
    <a:masterClrMapping/>
  </p:clrMapOvr>
  <p:transition/>
</p:sldLayout>
</file>

<file path=ppt/slideLayouts/slideLayout7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7380996"/>
      </p:ext>
    </p:extLst>
  </p:cSld>
  <p:clrMapOvr>
    <a:masterClrMapping/>
  </p:clrMapOvr>
  <p:transition/>
</p:sldLayout>
</file>

<file path=ppt/slideLayouts/slideLayout7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566714"/>
      </p:ext>
    </p:extLst>
  </p:cSld>
  <p:clrMapOvr>
    <a:masterClrMapping/>
  </p:clrMapOvr>
  <p:transition/>
</p:sldLayout>
</file>

<file path=ppt/slideLayouts/slideLayout7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2418516"/>
      </p:ext>
    </p:extLst>
  </p:cSld>
  <p:clrMapOvr>
    <a:masterClrMapping/>
  </p:clrMapOvr>
  <p:transition/>
</p:sldLayout>
</file>

<file path=ppt/slideLayouts/slideLayout7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8779011"/>
      </p:ext>
    </p:extLst>
  </p:cSld>
  <p:clrMapOvr>
    <a:masterClrMapping/>
  </p:clrMapOvr>
  <p:transition/>
</p:sldLayout>
</file>

<file path=ppt/slideLayouts/slideLayout7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6855524"/>
      </p:ext>
    </p:extLst>
  </p:cSld>
  <p:clrMapOvr>
    <a:masterClrMapping/>
  </p:clrMapOvr>
  <p:transition/>
</p:sldLayout>
</file>

<file path=ppt/slideLayouts/slideLayout7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5715347"/>
      </p:ext>
    </p:extLst>
  </p:cSld>
  <p:clrMapOvr>
    <a:masterClrMapping/>
  </p:clrMapOvr>
  <p:transition/>
</p:sldLayout>
</file>

<file path=ppt/slideLayouts/slideLayout7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9175429"/>
      </p:ext>
    </p:extLst>
  </p:cSld>
  <p:clrMapOvr>
    <a:masterClrMapping/>
  </p:clrMapOvr>
  <p:transition/>
</p:sldLayout>
</file>

<file path=ppt/slideLayouts/slideLayout7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0605626"/>
      </p:ext>
    </p:extLst>
  </p:cSld>
  <p:clrMapOvr>
    <a:masterClrMapping/>
  </p:clrMapOvr>
  <p:transition/>
</p:sldLayout>
</file>

<file path=ppt/slideLayouts/slideLayout7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8528212"/>
      </p:ext>
    </p:extLst>
  </p:cSld>
  <p:clrMapOvr>
    <a:masterClrMapping/>
  </p:clrMapOvr>
  <p:transition/>
</p:sldLayout>
</file>

<file path=ppt/slideLayouts/slideLayout7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6080133"/>
      </p:ext>
    </p:extLst>
  </p:cSld>
  <p:clrMapOvr>
    <a:masterClrMapping/>
  </p:clrMapOvr>
  <p:transition/>
</p:sldLayout>
</file>

<file path=ppt/slideLayouts/slideLayout7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4224539267"/>
      </p:ext>
    </p:extLst>
  </p:cSld>
  <p:clrMapOvr>
    <a:masterClrMapping/>
  </p:clrMapOvr>
  <p:transition/>
</p:sldLayout>
</file>

<file path=ppt/slideLayouts/slideLayout7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3818318870"/>
      </p:ext>
    </p:extLst>
  </p:cSld>
  <p:clrMapOvr>
    <a:masterClrMapping/>
  </p:clrMapOvr>
  <p:transition/>
</p:sldLayout>
</file>

<file path=ppt/slideLayouts/slideLayout7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3693733649"/>
      </p:ext>
    </p:extLst>
  </p:cSld>
  <p:clrMapOvr>
    <a:masterClrMapping/>
  </p:clrMapOvr>
  <p:transition/>
</p:sldLayout>
</file>

<file path=ppt/slideLayouts/slideLayout7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2281327910"/>
      </p:ext>
    </p:extLst>
  </p:cSld>
  <p:clrMapOvr>
    <a:masterClrMapping/>
  </p:clrMapOvr>
  <p:transition/>
</p:sldLayout>
</file>

<file path=ppt/slideLayouts/slideLayout7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3055922232"/>
      </p:ext>
    </p:extLst>
  </p:cSld>
  <p:clrMapOvr>
    <a:masterClrMapping/>
  </p:clrMapOvr>
  <p:transition/>
</p:sldLayout>
</file>

<file path=ppt/slideLayouts/slideLayout7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049257245"/>
      </p:ext>
    </p:extLst>
  </p:cSld>
  <p:clrMapOvr>
    <a:masterClrMapping/>
  </p:clrMapOvr>
  <p:transition/>
</p:sldLayout>
</file>

<file path=ppt/slideLayouts/slideLayout7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1873841217"/>
      </p:ext>
    </p:extLst>
  </p:cSld>
  <p:clrMapOvr>
    <a:masterClrMapping/>
  </p:clrMapOvr>
  <p:transition/>
</p:sldLayout>
</file>

<file path=ppt/slideLayouts/slideLayout7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4200111052"/>
      </p:ext>
    </p:extLst>
  </p:cSld>
  <p:clrMapOvr>
    <a:masterClrMapping/>
  </p:clrMapOvr>
  <p:transition/>
</p:sldLayout>
</file>

<file path=ppt/slideLayouts/slideLayout7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836369111"/>
      </p:ext>
    </p:extLst>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369042759"/>
      </p:ext>
    </p:extLst>
  </p:cSld>
  <p:clrMapOvr>
    <a:masterClrMapping/>
  </p:clrMapOvr>
  <p:transition/>
</p:sldLayout>
</file>

<file path=ppt/slideLayouts/slideLayout7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2308457008"/>
      </p:ext>
    </p:extLst>
  </p:cSld>
  <p:clrMapOvr>
    <a:masterClrMapping/>
  </p:clrMapOvr>
  <p:transition/>
</p:sldLayout>
</file>

<file path=ppt/slideLayouts/slideLayout76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1096589225"/>
      </p:ext>
    </p:extLst>
  </p:cSld>
  <p:clrMapOvr>
    <a:masterClrMapping/>
  </p:clrMapOvr>
  <p:transition/>
</p:sldLayout>
</file>

<file path=ppt/slideLayouts/slideLayout76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ext uri="{BB962C8B-B14F-4D97-AF65-F5344CB8AC3E}">
        <p14:creationId xmlns:p14="http://schemas.microsoft.com/office/powerpoint/2010/main" val="2608286760"/>
      </p:ext>
    </p:extLst>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1389765897"/>
      </p:ext>
    </p:extLst>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902765841"/>
      </p:ext>
    </p:extLst>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77250532"/>
      </p:ext>
    </p:extLst>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134299129"/>
      </p:ext>
    </p:extLst>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43191818"/>
      </p:ext>
    </p:extLst>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pPr>
              <a:defRPr/>
            </a:pPr>
            <a:fld id="{111EC4E2-6E65-4B38-A9F0-2491CD022231}" type="datetime1">
              <a:rPr lang="en-US" smtClean="0">
                <a:solidFill>
                  <a:prstClr val="black">
                    <a:tint val="75000"/>
                  </a:prstClr>
                </a:solidFill>
              </a:rPr>
              <a:pPr>
                <a:defRPr/>
              </a:pPr>
              <a:t>1/31/19</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spTree>
    <p:extLst>
      <p:ext uri="{BB962C8B-B14F-4D97-AF65-F5344CB8AC3E}">
        <p14:creationId xmlns:p14="http://schemas.microsoft.com/office/powerpoint/2010/main" val="930018036"/>
      </p:ext>
    </p:extLst>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4372525"/>
      </p:ext>
    </p:extLst>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a:defRPr/>
            </a:pPr>
            <a:fld id="{9DC2EE5E-49E3-41BC-B690-56250386BB7E}" type="datetime1">
              <a:rPr lang="en-US" smtClean="0">
                <a:solidFill>
                  <a:prstClr val="black">
                    <a:tint val="75000"/>
                  </a:prstClr>
                </a:solidFill>
              </a:rPr>
              <a:pPr>
                <a:def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393483978"/>
      </p:ext>
    </p:extLst>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a:defRPr/>
            </a:pPr>
            <a:fld id="{6273F18D-3D7C-411A-A3D5-BE9D715C217A}" type="datetime1">
              <a:rPr lang="en-US" smtClean="0">
                <a:solidFill>
                  <a:prstClr val="black">
                    <a:tint val="75000"/>
                  </a:prstClr>
                </a:solidFill>
              </a:rPr>
              <a:pPr>
                <a:def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828127336"/>
      </p:ext>
    </p:extLst>
  </p:cSld>
  <p:clrMapOvr>
    <a:masterClrMapping/>
  </p:clrMapOvr>
</p:sldLayout>
</file>

<file path=ppt/slideLayouts/slideLayout7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a:defRPr/>
            </a:pPr>
            <a:fld id="{6D9761C9-07B9-4029-8A9C-6B9D4FE4DECF}" type="datetime1">
              <a:rPr lang="en-US" smtClean="0">
                <a:solidFill>
                  <a:prstClr val="black">
                    <a:tint val="75000"/>
                  </a:prstClr>
                </a:solidFill>
              </a:rPr>
              <a:pPr>
                <a:defRPr/>
              </a:pPr>
              <a:t>1/31/19</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3202444768"/>
      </p:ext>
    </p:extLst>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a:defRPr/>
            </a:pPr>
            <a:fld id="{95E2F76E-CE6C-410C-8FDC-D0091C24DEF1}" type="datetime1">
              <a:rPr lang="en-US" smtClean="0">
                <a:solidFill>
                  <a:prstClr val="black">
                    <a:tint val="75000"/>
                  </a:prstClr>
                </a:solidFill>
              </a:rPr>
              <a:pPr>
                <a:defRPr/>
              </a:pPr>
              <a:t>1/31/19</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273742363"/>
      </p:ext>
    </p:extLst>
  </p:cSld>
  <p:clrMapOvr>
    <a:masterClrMapping/>
  </p:clrMapOvr>
</p:sldLayout>
</file>

<file path=ppt/slideLayouts/slideLayout7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A35B8DD-F4B6-4735-BE3E-A30AC9916A28}" type="datetime1">
              <a:rPr lang="en-US" smtClean="0">
                <a:solidFill>
                  <a:prstClr val="black">
                    <a:tint val="75000"/>
                  </a:prstClr>
                </a:solidFill>
              </a:rPr>
              <a:pPr>
                <a:defRPr/>
              </a:pPr>
              <a:t>1/31/19</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4174748179"/>
      </p:ext>
    </p:extLst>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a:defRPr/>
            </a:pPr>
            <a:fld id="{844FB2D7-3DDB-4FFD-8B82-F323B81C51BF}" type="datetime1">
              <a:rPr lang="en-US" smtClean="0">
                <a:solidFill>
                  <a:prstClr val="black">
                    <a:tint val="75000"/>
                  </a:prstClr>
                </a:solidFill>
              </a:rPr>
              <a:pPr>
                <a:def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2890009985"/>
      </p:ext>
    </p:extLst>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p>
            <a:pPr>
              <a:defRPr/>
            </a:pPr>
            <a:fld id="{08811807-3D87-4FB5-A3F7-954D5D4F8EE2}" type="datetime1">
              <a:rPr lang="en-US" smtClean="0">
                <a:solidFill>
                  <a:prstClr val="black">
                    <a:tint val="75000"/>
                  </a:prstClr>
                </a:solidFill>
              </a:rPr>
              <a:pPr>
                <a:def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052626098"/>
      </p:ext>
    </p:extLst>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9CA4A0BD-C698-4141-B404-5A877B3AA909}" type="datetime1">
              <a:rPr lang="en-US" smtClean="0">
                <a:solidFill>
                  <a:prstClr val="black">
                    <a:tint val="75000"/>
                  </a:prstClr>
                </a:solidFill>
              </a:rPr>
              <a:pPr>
                <a:def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2666835328"/>
      </p:ext>
    </p:extLst>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D08FC6B9-10FF-4561-B52B-0EFAB655D039}" type="datetime1">
              <a:rPr lang="en-US" smtClean="0">
                <a:solidFill>
                  <a:prstClr val="black">
                    <a:tint val="75000"/>
                  </a:prstClr>
                </a:solidFill>
              </a:rPr>
              <a:pPr>
                <a:def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195018901"/>
      </p:ext>
    </p:extLst>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ext uri="{BB962C8B-B14F-4D97-AF65-F5344CB8AC3E}">
        <p14:creationId xmlns:p14="http://schemas.microsoft.com/office/powerpoint/2010/main" val="1347913863"/>
      </p:ext>
    </p:extLst>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382000" y="641667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latin typeface="Calibri Light" panose="020F0302020204030204" pitchFamily="34" charset="0"/>
                <a:cs typeface="Calibri Light" panose="020F0302020204030204" pitchFamily="34" charset="0"/>
              </a:rPr>
              <a:pPr/>
              <a:t>‹#›</a:t>
            </a:fld>
            <a:endParaRPr lang="en-US" dirty="0">
              <a:solidFill>
                <a:prstClr val="black">
                  <a:tint val="75000"/>
                </a:prstClr>
              </a:solidFill>
              <a:latin typeface="Calibri Light" panose="020F0302020204030204" pitchFamily="34" charset="0"/>
              <a:cs typeface="Calibri Light" panose="020F0302020204030204" pitchFamily="34" charset="0"/>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ext uri="{BB962C8B-B14F-4D97-AF65-F5344CB8AC3E}">
        <p14:creationId xmlns:p14="http://schemas.microsoft.com/office/powerpoint/2010/main" val="75352607"/>
      </p:ext>
    </p:extLst>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44156127"/>
      </p:ext>
    </p:extLst>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4467450"/>
      </p:ext>
    </p:extLst>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65111966"/>
      </p:ext>
    </p:extLst>
  </p:cSld>
  <p:clrMapOvr>
    <a:masterClrMapping/>
  </p:clrMapOvr>
</p:sldLayout>
</file>

<file path=ppt/slideLayouts/slideLayout7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13670263"/>
      </p:ext>
    </p:extLst>
  </p:cSld>
  <p:clrMapOvr>
    <a:masterClrMapping/>
  </p:clrMapOvr>
</p:sldLayout>
</file>

<file path=ppt/slideLayouts/slideLayout786.xml><?xml version="1.0" encoding="utf-8"?>
<p:sldLayout xmlns:a="http://schemas.openxmlformats.org/drawingml/2006/main" xmlns:r="http://schemas.openxmlformats.org/officeDocument/2006/relationships" xmlns:p="http://schemas.openxmlformats.org/presentationml/2006/main" userDrawn="1">
  <p:cSld name="Title, Sub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9221165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8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pPr>
              <a:defRPr/>
            </a:pPr>
            <a:fld id="{111EC4E2-6E65-4B38-A9F0-2491CD022231}" type="datetime1">
              <a:rPr lang="en-US" smtClean="0">
                <a:solidFill>
                  <a:prstClr val="black">
                    <a:tint val="75000"/>
                  </a:prstClr>
                </a:solidFill>
              </a:rPr>
              <a:pPr>
                <a:defRPr/>
              </a:pPr>
              <a:t>1/31/19</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spTree>
    <p:extLst>
      <p:ext uri="{BB962C8B-B14F-4D97-AF65-F5344CB8AC3E}">
        <p14:creationId xmlns:p14="http://schemas.microsoft.com/office/powerpoint/2010/main" val="2421286987"/>
      </p:ext>
    </p:extLst>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7" name="Picture 4" descr="safari.png"/>
          <p:cNvPicPr>
            <a:picLocks noChangeAspect="1"/>
          </p:cNvPicPr>
          <p:nvPr userDrawn="1"/>
        </p:nvPicPr>
        <p:blipFill>
          <a:blip r:embed="rId2" cstate="print"/>
          <a:srcRect/>
          <a:stretch>
            <a:fillRect/>
          </a:stretch>
        </p:blipFill>
        <p:spPr bwMode="auto">
          <a:xfrm>
            <a:off x="157791" y="6538912"/>
            <a:ext cx="981199" cy="283901"/>
          </a:xfrm>
          <a:prstGeom prst="rect">
            <a:avLst/>
          </a:prstGeom>
          <a:noFill/>
          <a:ln w="9525">
            <a:noFill/>
            <a:miter lim="800000"/>
            <a:headEnd/>
            <a:tailEnd/>
          </a:ln>
        </p:spPr>
      </p:pic>
    </p:spTree>
    <p:extLst>
      <p:ext uri="{BB962C8B-B14F-4D97-AF65-F5344CB8AC3E}">
        <p14:creationId xmlns:p14="http://schemas.microsoft.com/office/powerpoint/2010/main" val="1618494745"/>
      </p:ext>
    </p:extLst>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a:defRPr/>
            </a:pPr>
            <a:fld id="{9DC2EE5E-49E3-41BC-B690-56250386BB7E}" type="datetime1">
              <a:rPr lang="en-US" smtClean="0">
                <a:solidFill>
                  <a:prstClr val="black">
                    <a:tint val="75000"/>
                  </a:prstClr>
                </a:solidFill>
              </a:rPr>
              <a:pPr>
                <a:def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286701220"/>
      </p:ext>
    </p:extLst>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a:defRPr/>
            </a:pPr>
            <a:fld id="{6273F18D-3D7C-411A-A3D5-BE9D715C217A}" type="datetime1">
              <a:rPr lang="en-US" smtClean="0">
                <a:solidFill>
                  <a:prstClr val="black">
                    <a:tint val="75000"/>
                  </a:prstClr>
                </a:solidFill>
              </a:rPr>
              <a:pPr>
                <a:def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3263935106"/>
      </p:ext>
    </p:extLst>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a:defRPr/>
            </a:pPr>
            <a:fld id="{6D9761C9-07B9-4029-8A9C-6B9D4FE4DECF}" type="datetime1">
              <a:rPr lang="en-US" smtClean="0">
                <a:solidFill>
                  <a:prstClr val="black">
                    <a:tint val="75000"/>
                  </a:prstClr>
                </a:solidFill>
              </a:rPr>
              <a:pPr>
                <a:defRPr/>
              </a:pPr>
              <a:t>1/31/19</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4001112014"/>
      </p:ext>
    </p:extLst>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a:defRPr/>
            </a:pPr>
            <a:fld id="{95E2F76E-CE6C-410C-8FDC-D0091C24DEF1}" type="datetime1">
              <a:rPr lang="en-US" smtClean="0">
                <a:solidFill>
                  <a:prstClr val="black">
                    <a:tint val="75000"/>
                  </a:prstClr>
                </a:solidFill>
              </a:rPr>
              <a:pPr>
                <a:defRPr/>
              </a:pPr>
              <a:t>1/31/19</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495594746"/>
      </p:ext>
    </p:extLst>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A35B8DD-F4B6-4735-BE3E-A30AC9916A28}" type="datetime1">
              <a:rPr lang="en-US" smtClean="0">
                <a:solidFill>
                  <a:prstClr val="black">
                    <a:tint val="75000"/>
                  </a:prstClr>
                </a:solidFill>
              </a:rPr>
              <a:pPr>
                <a:defRPr/>
              </a:pPr>
              <a:t>1/31/19</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970191393"/>
      </p:ext>
    </p:extLst>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a:defRPr/>
            </a:pPr>
            <a:fld id="{844FB2D7-3DDB-4FFD-8B82-F323B81C51BF}" type="datetime1">
              <a:rPr lang="en-US" smtClean="0">
                <a:solidFill>
                  <a:prstClr val="black">
                    <a:tint val="75000"/>
                  </a:prstClr>
                </a:solidFill>
              </a:rPr>
              <a:pPr>
                <a:def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2656493436"/>
      </p:ext>
    </p:extLst>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p>
            <a:pPr>
              <a:defRPr/>
            </a:pPr>
            <a:fld id="{08811807-3D87-4FB5-A3F7-954D5D4F8EE2}" type="datetime1">
              <a:rPr lang="en-US" smtClean="0">
                <a:solidFill>
                  <a:prstClr val="black">
                    <a:tint val="75000"/>
                  </a:prstClr>
                </a:solidFill>
              </a:rPr>
              <a:pPr>
                <a:def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3692296940"/>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9CA4A0BD-C698-4141-B404-5A877B3AA909}" type="datetime1">
              <a:rPr lang="en-US" smtClean="0">
                <a:solidFill>
                  <a:prstClr val="black">
                    <a:tint val="75000"/>
                  </a:prstClr>
                </a:solidFill>
              </a:rPr>
              <a:pPr>
                <a:def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3702296561"/>
      </p:ext>
    </p:extLst>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D08FC6B9-10FF-4561-B52B-0EFAB655D039}" type="datetime1">
              <a:rPr lang="en-US" smtClean="0">
                <a:solidFill>
                  <a:prstClr val="black">
                    <a:tint val="75000"/>
                  </a:prstClr>
                </a:solidFill>
              </a:rPr>
              <a:pPr>
                <a:def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044969605"/>
      </p:ext>
    </p:extLst>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pPr>
              <a:defRPr/>
            </a:pPr>
            <a:fld id="{111EC4E2-6E65-4B38-A9F0-2491CD022231}" type="datetime1">
              <a:rPr lang="en-US" smtClean="0">
                <a:solidFill>
                  <a:prstClr val="black">
                    <a:tint val="75000"/>
                  </a:prstClr>
                </a:solidFill>
              </a:rPr>
              <a:pPr>
                <a:defRPr/>
              </a:pPr>
              <a:t>1/31/19</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spTree>
    <p:extLst>
      <p:ext uri="{BB962C8B-B14F-4D97-AF65-F5344CB8AC3E}">
        <p14:creationId xmlns:p14="http://schemas.microsoft.com/office/powerpoint/2010/main" val="1048512451"/>
      </p:ext>
    </p:extLst>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7" name="Picture 4" descr="safari.png"/>
          <p:cNvPicPr>
            <a:picLocks noChangeAspect="1"/>
          </p:cNvPicPr>
          <p:nvPr userDrawn="1"/>
        </p:nvPicPr>
        <p:blipFill>
          <a:blip r:embed="rId2" cstate="print"/>
          <a:srcRect/>
          <a:stretch>
            <a:fillRect/>
          </a:stretch>
        </p:blipFill>
        <p:spPr bwMode="auto">
          <a:xfrm>
            <a:off x="157791" y="6538912"/>
            <a:ext cx="981199" cy="283901"/>
          </a:xfrm>
          <a:prstGeom prst="rect">
            <a:avLst/>
          </a:prstGeom>
          <a:noFill/>
          <a:ln w="9525">
            <a:noFill/>
            <a:miter lim="800000"/>
            <a:headEnd/>
            <a:tailEnd/>
          </a:ln>
        </p:spPr>
      </p:pic>
    </p:spTree>
    <p:extLst>
      <p:ext uri="{BB962C8B-B14F-4D97-AF65-F5344CB8AC3E}">
        <p14:creationId xmlns:p14="http://schemas.microsoft.com/office/powerpoint/2010/main" val="3369790732"/>
      </p:ext>
    </p:extLst>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a:defRPr/>
            </a:pPr>
            <a:fld id="{9DC2EE5E-49E3-41BC-B690-56250386BB7E}" type="datetime1">
              <a:rPr lang="en-US" smtClean="0">
                <a:solidFill>
                  <a:prstClr val="black">
                    <a:tint val="75000"/>
                  </a:prstClr>
                </a:solidFill>
              </a:rPr>
              <a:pPr>
                <a:def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3826769761"/>
      </p:ext>
    </p:extLst>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a:defRPr/>
            </a:pPr>
            <a:fld id="{6273F18D-3D7C-411A-A3D5-BE9D715C217A}" type="datetime1">
              <a:rPr lang="en-US" smtClean="0">
                <a:solidFill>
                  <a:prstClr val="black">
                    <a:tint val="75000"/>
                  </a:prstClr>
                </a:solidFill>
              </a:rPr>
              <a:pPr>
                <a:def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4274856922"/>
      </p:ext>
    </p:extLst>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a:defRPr/>
            </a:pPr>
            <a:fld id="{6D9761C9-07B9-4029-8A9C-6B9D4FE4DECF}" type="datetime1">
              <a:rPr lang="en-US" smtClean="0">
                <a:solidFill>
                  <a:prstClr val="black">
                    <a:tint val="75000"/>
                  </a:prstClr>
                </a:solidFill>
              </a:rPr>
              <a:pPr>
                <a:defRPr/>
              </a:pPr>
              <a:t>1/31/19</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3935665396"/>
      </p:ext>
    </p:extLst>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a:defRPr/>
            </a:pPr>
            <a:fld id="{95E2F76E-CE6C-410C-8FDC-D0091C24DEF1}" type="datetime1">
              <a:rPr lang="en-US" smtClean="0">
                <a:solidFill>
                  <a:prstClr val="black">
                    <a:tint val="75000"/>
                  </a:prstClr>
                </a:solidFill>
              </a:rPr>
              <a:pPr>
                <a:defRPr/>
              </a:pPr>
              <a:t>1/31/19</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728167161"/>
      </p:ext>
    </p:extLst>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A35B8DD-F4B6-4735-BE3E-A30AC9916A28}" type="datetime1">
              <a:rPr lang="en-US" smtClean="0">
                <a:solidFill>
                  <a:prstClr val="black">
                    <a:tint val="75000"/>
                  </a:prstClr>
                </a:solidFill>
              </a:rPr>
              <a:pPr>
                <a:defRPr/>
              </a:pPr>
              <a:t>1/31/19</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746801584"/>
      </p:ext>
    </p:extLst>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a:defRPr/>
            </a:pPr>
            <a:fld id="{844FB2D7-3DDB-4FFD-8B82-F323B81C51BF}" type="datetime1">
              <a:rPr lang="en-US" smtClean="0">
                <a:solidFill>
                  <a:prstClr val="black">
                    <a:tint val="75000"/>
                  </a:prstClr>
                </a:solidFill>
              </a:rPr>
              <a:pPr>
                <a:def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3527921488"/>
      </p:ext>
    </p:extLst>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p>
            <a:pPr>
              <a:defRPr/>
            </a:pPr>
            <a:fld id="{08811807-3D87-4FB5-A3F7-954D5D4F8EE2}" type="datetime1">
              <a:rPr lang="en-US" smtClean="0">
                <a:solidFill>
                  <a:prstClr val="black">
                    <a:tint val="75000"/>
                  </a:prstClr>
                </a:solidFill>
              </a:rPr>
              <a:pPr>
                <a:def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652385278"/>
      </p:ext>
    </p:extLst>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9CA4A0BD-C698-4141-B404-5A877B3AA909}" type="datetime1">
              <a:rPr lang="en-US" smtClean="0">
                <a:solidFill>
                  <a:prstClr val="black">
                    <a:tint val="75000"/>
                  </a:prstClr>
                </a:solidFill>
              </a:rPr>
              <a:pPr>
                <a:def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445540536"/>
      </p:ext>
    </p:extLst>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D08FC6B9-10FF-4561-B52B-0EFAB655D039}" type="datetime1">
              <a:rPr lang="en-US" smtClean="0">
                <a:solidFill>
                  <a:prstClr val="black">
                    <a:tint val="75000"/>
                  </a:prstClr>
                </a:solidFill>
              </a:rPr>
              <a:pPr>
                <a:def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3628619331"/>
      </p:ext>
    </p:extLst>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034584196"/>
      </p:ext>
    </p:extLst>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3"/>
            <a:ext cx="8987622"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4"/>
            <a:ext cx="8987622" cy="5318753"/>
          </a:xfrm>
          <a:prstGeom prst="rect">
            <a:avLst/>
          </a:prstGeom>
        </p:spPr>
        <p:txBody>
          <a:bodyPr/>
          <a:lstStyle>
            <a:lvl1pPr>
              <a:defRPr sz="3600">
                <a:latin typeface="Cambria" panose="02040503050406030204" pitchFamily="18" charset="0"/>
              </a:defRPr>
            </a:lvl1pPr>
            <a:lvl2pPr marL="685800" indent="-228600">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5"/>
          <p:cNvSpPr txBox="1">
            <a:spLocks/>
          </p:cNvSpPr>
          <p:nvPr userDrawn="1"/>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pPr/>
              <a:t>‹#›</a:t>
            </a:fld>
            <a:r>
              <a:rPr lang="en-US" dirty="0"/>
              <a:t>/8</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3688782651"/>
      </p:ext>
    </p:extLst>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809758152"/>
      </p:ext>
    </p:extLst>
  </p:cSld>
  <p:clrMapOvr>
    <a:masterClrMapping/>
  </p:clrMapOvr>
  <p:transition/>
</p:sldLayout>
</file>

<file path=ppt/slideLayouts/slideLayout8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1646119995"/>
      </p:ext>
    </p:extLst>
  </p:cSld>
  <p:clrMapOvr>
    <a:masterClrMapping/>
  </p:clrMapOvr>
  <p:transition/>
</p:sldLayout>
</file>

<file path=ppt/slideLayouts/slideLayout8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1024751205"/>
      </p:ext>
    </p:extLst>
  </p:cSld>
  <p:clrMapOvr>
    <a:masterClrMapping/>
  </p:clrMapOvr>
  <p:transition/>
</p:sldLayout>
</file>

<file path=ppt/slideLayouts/slideLayout8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1159947317"/>
      </p:ext>
    </p:extLst>
  </p:cSld>
  <p:clrMapOvr>
    <a:masterClrMapping/>
  </p:clrMapOvr>
  <p:transition/>
</p:sldLayout>
</file>

<file path=ppt/slideLayouts/slideLayout8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3747032931"/>
      </p:ext>
    </p:extLst>
  </p:cSld>
  <p:clrMapOvr>
    <a:masterClrMapping/>
  </p:clrMapOvr>
  <p:transition/>
</p:sldLayout>
</file>

<file path=ppt/slideLayouts/slideLayout8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1531427228"/>
      </p:ext>
    </p:extLst>
  </p:cSld>
  <p:clrMapOvr>
    <a:masterClrMapping/>
  </p:clrMapOvr>
  <p:transition/>
</p:sldLayout>
</file>

<file path=ppt/slideLayouts/slideLayout8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586577322"/>
      </p:ext>
    </p:extLst>
  </p:cSld>
  <p:clrMapOvr>
    <a:masterClrMapping/>
  </p:clrMapOvr>
  <p:transition/>
</p:sldLayout>
</file>

<file path=ppt/slideLayouts/slideLayout8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942246998"/>
      </p:ext>
    </p:extLst>
  </p:cSld>
  <p:clrMapOvr>
    <a:masterClrMapping/>
  </p:clrMapOvr>
  <p:transition/>
</p:sldLayout>
</file>

<file path=ppt/slideLayouts/slideLayout8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123650085"/>
      </p:ext>
    </p:extLst>
  </p:cSld>
  <p:clrMapOvr>
    <a:masterClrMapping/>
  </p:clrMapOvr>
  <p:transition/>
</p:sldLayout>
</file>

<file path=ppt/slideLayouts/slideLayout8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541807688"/>
      </p:ext>
    </p:extLst>
  </p:cSld>
  <p:clrMapOvr>
    <a:masterClrMapping/>
  </p:clrMapOvr>
  <p:transition/>
</p:sldLayout>
</file>

<file path=ppt/slideLayouts/slideLayout8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1305705322"/>
      </p:ext>
    </p:extLst>
  </p:cSld>
  <p:clrMapOvr>
    <a:masterClrMapping/>
  </p:clrMapOvr>
  <p:transition/>
</p:sldLayout>
</file>

<file path=ppt/slideLayouts/slideLayout82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3489868569"/>
      </p:ext>
    </p:extLst>
  </p:cSld>
  <p:clrMapOvr>
    <a:masterClrMapping/>
  </p:clrMapOvr>
  <p:transition/>
</p:sldLayout>
</file>

<file path=ppt/slideLayouts/slideLayout8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pPr lvl="0"/>
            <a:r>
              <a:rPr lang="en-US" noProof="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charset="0"/>
              <a:buNone/>
              <a:defRPr/>
            </a:lvl1pPr>
          </a:lstStyle>
          <a:p>
            <a:pPr lvl="0"/>
            <a:r>
              <a:rPr lang="en-US" noProof="0"/>
              <a:t>Click to edit Master subtitle style</a:t>
            </a:r>
          </a:p>
        </p:txBody>
      </p:sp>
      <p:sp>
        <p:nvSpPr>
          <p:cNvPr id="101380" name="Rectangle 4"/>
          <p:cNvSpPr>
            <a:spLocks noGrp="1" noChangeArrowheads="1"/>
          </p:cNvSpPr>
          <p:nvPr>
            <p:ph type="dt" sz="half" idx="2"/>
          </p:nvPr>
        </p:nvSpPr>
        <p:spPr/>
        <p:txBody>
          <a:bodyPr/>
          <a:lstStyle>
            <a:lvl1pPr>
              <a:defRPr/>
            </a:lvl1pPr>
          </a:lstStyle>
          <a:p>
            <a:r>
              <a:rPr lang="en-US">
                <a:solidFill>
                  <a:srgbClr val="000000"/>
                </a:solidFill>
                <a:latin typeface="Garamond"/>
                <a:ea typeface="ＭＳ Ｐゴシック"/>
              </a:rPr>
              <a:t>Efficient Runahead Execution</a:t>
            </a:r>
          </a:p>
        </p:txBody>
      </p:sp>
      <p:sp>
        <p:nvSpPr>
          <p:cNvPr id="101381" name="Rectangle 5"/>
          <p:cNvSpPr>
            <a:spLocks noGrp="1" noChangeArrowheads="1"/>
          </p:cNvSpPr>
          <p:nvPr>
            <p:ph type="ftr" sz="quarter" idx="3"/>
          </p:nvPr>
        </p:nvSpPr>
        <p:spPr>
          <a:xfrm>
            <a:off x="3124200" y="6243638"/>
            <a:ext cx="2895600" cy="457200"/>
          </a:xfrm>
        </p:spPr>
        <p:txBody>
          <a:bodyPr/>
          <a:lstStyle>
            <a:lvl1pPr>
              <a:defRPr/>
            </a:lvl1pPr>
          </a:lstStyle>
          <a:p>
            <a:endParaRPr lang="en-US">
              <a:solidFill>
                <a:srgbClr val="000000"/>
              </a:solidFill>
              <a:latin typeface="Garamond"/>
              <a:ea typeface="ＭＳ Ｐゴシック"/>
            </a:endParaRPr>
          </a:p>
        </p:txBody>
      </p:sp>
      <p:sp>
        <p:nvSpPr>
          <p:cNvPr id="101382" name="Rectangle 6"/>
          <p:cNvSpPr>
            <a:spLocks noGrp="1" noChangeArrowheads="1"/>
          </p:cNvSpPr>
          <p:nvPr>
            <p:ph type="sldNum" sz="quarter" idx="4"/>
          </p:nvPr>
        </p:nvSpPr>
        <p:spPr/>
        <p:txBody>
          <a:bodyPr/>
          <a:lstStyle>
            <a:lvl1pPr>
              <a:defRPr sz="1200"/>
            </a:lvl1pPr>
          </a:lstStyle>
          <a:p>
            <a:fld id="{3F4E83CC-B61E-054B-B2CB-992897F0EC44}"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
        <p:nvSpPr>
          <p:cNvPr id="101383" name="Freeform 7"/>
          <p:cNvSpPr>
            <a:spLocks noChangeArrowheads="1"/>
          </p:cNvSpPr>
          <p:nvPr/>
        </p:nvSpPr>
        <p:spPr bwMode="auto">
          <a:xfrm>
            <a:off x="457200" y="1219200"/>
            <a:ext cx="8229600" cy="914400"/>
          </a:xfrm>
          <a:custGeom>
            <a:avLst/>
            <a:gdLst>
              <a:gd name="T0" fmla="*/ 0 w 1000"/>
              <a:gd name="T1" fmla="*/ 1000 h 1000"/>
              <a:gd name="T2" fmla="*/ 0 w 1000"/>
              <a:gd name="T3" fmla="*/ 0 h 1000"/>
              <a:gd name="T4" fmla="*/ 1000 w 1000"/>
              <a:gd name="T5" fmla="*/ 0 h 1000"/>
            </a:gdLst>
            <a:ahLst/>
            <a:cxnLst>
              <a:cxn ang="0">
                <a:pos x="T0" y="T1"/>
              </a:cxn>
              <a:cxn ang="0">
                <a:pos x="T2" y="T3"/>
              </a:cxn>
              <a:cxn ang="0">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sp>
        <p:nvSpPr>
          <p:cNvPr id="101384" name="Line 8"/>
          <p:cNvSpPr>
            <a:spLocks noChangeShapeType="1"/>
          </p:cNvSpPr>
          <p:nvPr/>
        </p:nvSpPr>
        <p:spPr bwMode="auto">
          <a:xfrm>
            <a:off x="457200" y="3276600"/>
            <a:ext cx="8229600" cy="0"/>
          </a:xfrm>
          <a:prstGeom prst="line">
            <a:avLst/>
          </a:prstGeom>
          <a:noFill/>
          <a:ln w="19050">
            <a:solidFill>
              <a:schemeClr val="accent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sp>
        <p:nvSpPr>
          <p:cNvPr id="101386" name="Line 10"/>
          <p:cNvSpPr>
            <a:spLocks noChangeShapeType="1"/>
          </p:cNvSpPr>
          <p:nvPr userDrawn="1"/>
        </p:nvSpPr>
        <p:spPr bwMode="auto">
          <a:xfrm>
            <a:off x="8686800" y="2362200"/>
            <a:ext cx="0" cy="914400"/>
          </a:xfrm>
          <a:prstGeom prst="line">
            <a:avLst/>
          </a:prstGeom>
          <a:noFill/>
          <a:ln w="25400">
            <a:solidFill>
              <a:schemeClr val="accent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spTree>
    <p:extLst>
      <p:ext uri="{BB962C8B-B14F-4D97-AF65-F5344CB8AC3E}">
        <p14:creationId xmlns:p14="http://schemas.microsoft.com/office/powerpoint/2010/main" val="3495186539"/>
      </p:ext>
    </p:extLst>
  </p:cSld>
  <p:clrMapOvr>
    <a:masterClrMapping/>
  </p:clrMapOvr>
  <p:transition/>
</p:sldLayout>
</file>

<file path=ppt/slideLayouts/slideLayout8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p:txBody>
          <a:bodyPr/>
          <a:lstStyle>
            <a:lvl1pPr>
              <a:defRPr/>
            </a:lvl1pPr>
          </a:lstStyle>
          <a:p>
            <a:fld id="{6D7A263D-DD8E-FA46-ADB3-36F0B40BAAAC}"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4164161092"/>
      </p:ext>
    </p:extLst>
  </p:cSld>
  <p:clrMapOvr>
    <a:masterClrMapping/>
  </p:clrMapOvr>
  <p:transition/>
</p:sldLayout>
</file>

<file path=ppt/slideLayouts/slideLayout8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6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p:txBody>
          <a:bodyPr/>
          <a:lstStyle>
            <a:lvl1pPr>
              <a:defRPr/>
            </a:lvl1pPr>
          </a:lstStyle>
          <a:p>
            <a:fld id="{025F1222-DFAB-184F-90C3-DABFCAAD3591}"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107356895"/>
      </p:ext>
    </p:extLst>
  </p:cSld>
  <p:clrMapOvr>
    <a:masterClrMapping/>
  </p:clrMapOvr>
  <p:transition/>
</p:sldLayout>
</file>

<file path=ppt/slideLayouts/slideLayout8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7" name="Slide Number Placeholder 6"/>
          <p:cNvSpPr>
            <a:spLocks noGrp="1"/>
          </p:cNvSpPr>
          <p:nvPr>
            <p:ph type="sldNum" sz="quarter" idx="12"/>
          </p:nvPr>
        </p:nvSpPr>
        <p:spPr/>
        <p:txBody>
          <a:bodyPr/>
          <a:lstStyle>
            <a:lvl1pPr>
              <a:defRPr/>
            </a:lvl1pPr>
          </a:lstStyle>
          <a:p>
            <a:fld id="{AA5ADCCA-10FA-D645-AE9A-11B5AE1ABD51}"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236344293"/>
      </p:ext>
    </p:extLst>
  </p:cSld>
  <p:clrMapOvr>
    <a:masterClrMapping/>
  </p:clrMapOvr>
  <p:transition/>
</p:sldLayout>
</file>

<file path=ppt/slideLayouts/slideLayout8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5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5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9" name="Slide Number Placeholder 8"/>
          <p:cNvSpPr>
            <a:spLocks noGrp="1"/>
          </p:cNvSpPr>
          <p:nvPr>
            <p:ph type="sldNum" sz="quarter" idx="12"/>
          </p:nvPr>
        </p:nvSpPr>
        <p:spPr/>
        <p:txBody>
          <a:bodyPr/>
          <a:lstStyle>
            <a:lvl1pPr>
              <a:defRPr/>
            </a:lvl1pPr>
          </a:lstStyle>
          <a:p>
            <a:fld id="{95E3631D-6A84-A243-B4F7-513A7D051592}"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1566185124"/>
      </p:ext>
    </p:extLst>
  </p:cSld>
  <p:clrMapOvr>
    <a:masterClrMapping/>
  </p:clrMapOvr>
  <p:transition/>
</p:sldLayout>
</file>

<file path=ppt/slideLayouts/slideLayout8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5" name="Slide Number Placeholder 4"/>
          <p:cNvSpPr>
            <a:spLocks noGrp="1"/>
          </p:cNvSpPr>
          <p:nvPr>
            <p:ph type="sldNum" sz="quarter" idx="12"/>
          </p:nvPr>
        </p:nvSpPr>
        <p:spPr/>
        <p:txBody>
          <a:bodyPr/>
          <a:lstStyle>
            <a:lvl1pPr>
              <a:defRPr/>
            </a:lvl1pPr>
          </a:lstStyle>
          <a:p>
            <a:fld id="{A2A979BA-DC65-914A-AB64-BB8EDDCE8E3A}"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2160123720"/>
      </p:ext>
    </p:extLst>
  </p:cSld>
  <p:clrMapOvr>
    <a:masterClrMapping/>
  </p:clrMapOvr>
  <p:transition/>
</p:sldLayout>
</file>

<file path=ppt/slideLayouts/slideLayout8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4" name="Slide Number Placeholder 3"/>
          <p:cNvSpPr>
            <a:spLocks noGrp="1"/>
          </p:cNvSpPr>
          <p:nvPr>
            <p:ph type="sldNum" sz="quarter" idx="12"/>
          </p:nvPr>
        </p:nvSpPr>
        <p:spPr/>
        <p:txBody>
          <a:bodyPr/>
          <a:lstStyle>
            <a:lvl1pPr>
              <a:defRPr/>
            </a:lvl1pPr>
          </a:lstStyle>
          <a:p>
            <a:fld id="{86F8BE1A-83A0-DD4C-A8D0-AEF22D32975D}"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1183723565"/>
      </p:ext>
    </p:extLst>
  </p:cSld>
  <p:clrMapOvr>
    <a:masterClrMapping/>
  </p:clrMapOvr>
  <p:transition/>
</p:sldLayout>
</file>

<file path=ppt/slideLayouts/slideLayout8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11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7" name="Slide Number Placeholder 6"/>
          <p:cNvSpPr>
            <a:spLocks noGrp="1"/>
          </p:cNvSpPr>
          <p:nvPr>
            <p:ph type="sldNum" sz="quarter" idx="12"/>
          </p:nvPr>
        </p:nvSpPr>
        <p:spPr/>
        <p:txBody>
          <a:bodyPr/>
          <a:lstStyle>
            <a:lvl1pPr>
              <a:defRPr/>
            </a:lvl1pPr>
          </a:lstStyle>
          <a:p>
            <a:fld id="{2A917BCE-0487-3149-BA85-426184E0066E}"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746490634"/>
      </p:ext>
    </p:extLst>
  </p:cSld>
  <p:clrMapOvr>
    <a:masterClrMapping/>
  </p:clrMapOvr>
  <p:transition/>
</p:sldLayout>
</file>

<file path=ppt/slideLayouts/slideLayout8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7" name="Slide Number Placeholder 6"/>
          <p:cNvSpPr>
            <a:spLocks noGrp="1"/>
          </p:cNvSpPr>
          <p:nvPr>
            <p:ph type="sldNum" sz="quarter" idx="12"/>
          </p:nvPr>
        </p:nvSpPr>
        <p:spPr/>
        <p:txBody>
          <a:bodyPr/>
          <a:lstStyle>
            <a:lvl1pPr>
              <a:defRPr/>
            </a:lvl1pPr>
          </a:lstStyle>
          <a:p>
            <a:fld id="{BE9DA199-6B2A-C14B-BE9C-AC02A3D36CA4}"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3431282783"/>
      </p:ext>
    </p:extLst>
  </p:cSld>
  <p:clrMapOvr>
    <a:masterClrMapping/>
  </p:clrMapOvr>
  <p:transition/>
</p:sldLayout>
</file>

<file path=ppt/slideLayouts/slideLayout8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p:txBody>
          <a:bodyPr/>
          <a:lstStyle>
            <a:lvl1pPr>
              <a:defRPr/>
            </a:lvl1pPr>
          </a:lstStyle>
          <a:p>
            <a:fld id="{C88A14E8-9A2E-7B42-AB01-DCB7D14008D2}"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3584544576"/>
      </p:ext>
    </p:extLst>
  </p:cSld>
  <p:clrMapOvr>
    <a:masterClrMapping/>
  </p:clrMapOvr>
  <p:transition/>
</p:sldLayout>
</file>

<file path=ppt/slideLayouts/slideLayout8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p:txBody>
          <a:bodyPr/>
          <a:lstStyle>
            <a:lvl1pPr>
              <a:defRPr/>
            </a:lvl1pPr>
          </a:lstStyle>
          <a:p>
            <a:fld id="{5D993866-5810-6E4B-9A53-8FC0A630EE54}"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18152292"/>
      </p:ext>
    </p:extLst>
  </p:cSld>
  <p:clrMapOvr>
    <a:masterClrMapping/>
  </p:clrMapOvr>
  <p:transition/>
</p:sldLayout>
</file>

<file path=ppt/slideLayouts/slideLayout834.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hart Placeholder 2"/>
          <p:cNvSpPr>
            <a:spLocks noGrp="1"/>
          </p:cNvSpPr>
          <p:nvPr>
            <p:ph type="chart" idx="1"/>
          </p:nvPr>
        </p:nvSpPr>
        <p:spPr>
          <a:xfrm>
            <a:off x="228600" y="1371600"/>
            <a:ext cx="8610600" cy="4876800"/>
          </a:xfrm>
        </p:spPr>
        <p:txBody>
          <a:bodyPr/>
          <a:lstStyle/>
          <a:p>
            <a:endParaRPr lang="en-US"/>
          </a:p>
        </p:txBody>
      </p:sp>
      <p:sp>
        <p:nvSpPr>
          <p:cNvPr id="4" name="Date Placeholder 3"/>
          <p:cNvSpPr>
            <a:spLocks noGrp="1"/>
          </p:cNvSpPr>
          <p:nvPr>
            <p:ph type="dt" sz="half" idx="10"/>
          </p:nvPr>
        </p:nvSpPr>
        <p:spPr>
          <a:xfrm>
            <a:off x="457200" y="6243638"/>
            <a:ext cx="2133600" cy="457200"/>
          </a:xfrm>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a:xfrm>
            <a:off x="3124200" y="6248400"/>
            <a:ext cx="2895600" cy="457200"/>
          </a:xfrm>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fld id="{5B70F282-356A-FD41-A947-F2362D1EB994}"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620163177"/>
      </p:ext>
    </p:extLst>
  </p:cSld>
  <p:clrMapOvr>
    <a:masterClrMapping/>
  </p:clrMapOvr>
  <p:transition/>
</p:sldLayout>
</file>

<file path=ppt/slideLayouts/slideLayout83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endParaRPr lang="en-US"/>
          </a:p>
        </p:txBody>
      </p:sp>
      <p:sp>
        <p:nvSpPr>
          <p:cNvPr id="4" name="Date Placeholder 3"/>
          <p:cNvSpPr>
            <a:spLocks noGrp="1"/>
          </p:cNvSpPr>
          <p:nvPr>
            <p:ph type="dt" sz="half" idx="10"/>
          </p:nvPr>
        </p:nvSpPr>
        <p:spPr>
          <a:xfrm>
            <a:off x="457200" y="6243638"/>
            <a:ext cx="2133600" cy="457200"/>
          </a:xfrm>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a:xfrm>
            <a:off x="3124200" y="6248400"/>
            <a:ext cx="2895600" cy="457200"/>
          </a:xfrm>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fld id="{BBC235F4-CB3B-084F-9419-7E72273CA12B}"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507612000"/>
      </p:ext>
    </p:extLst>
  </p:cSld>
  <p:clrMapOvr>
    <a:masterClrMapping/>
  </p:clrMapOvr>
  <p:transition/>
</p:sldLayout>
</file>

<file path=ppt/slideLayouts/slideLayout8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30329382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34872088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16055746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30599740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23990090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6205690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6043615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8726983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40367098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7457283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31341172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4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28551088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1953078929"/>
      </p:ext>
    </p:extLst>
  </p:cSld>
  <p:clrMapOvr>
    <a:masterClrMapping/>
  </p:clrMapOvr>
  <p:transition/>
</p:sldLayout>
</file>

<file path=ppt/slideLayouts/slideLayout8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682944154"/>
      </p:ext>
    </p:extLst>
  </p:cSld>
  <p:clrMapOvr>
    <a:masterClrMapping/>
  </p:clrMapOvr>
  <p:transition/>
</p:sldLayout>
</file>

<file path=ppt/slideLayouts/slideLayout8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3851095283"/>
      </p:ext>
    </p:extLst>
  </p:cSld>
  <p:clrMapOvr>
    <a:masterClrMapping/>
  </p:clrMapOvr>
  <p:transition/>
</p:sldLayout>
</file>

<file path=ppt/slideLayouts/slideLayout8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1573797906"/>
      </p:ext>
    </p:extLst>
  </p:cSld>
  <p:clrMapOvr>
    <a:masterClrMapping/>
  </p:clrMapOvr>
  <p:transition/>
</p:sldLayout>
</file>

<file path=ppt/slideLayouts/slideLayout8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2337384425"/>
      </p:ext>
    </p:extLst>
  </p:cSld>
  <p:clrMapOvr>
    <a:masterClrMapping/>
  </p:clrMapOvr>
  <p:transition/>
</p:sldLayout>
</file>

<file path=ppt/slideLayouts/slideLayout8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731818030"/>
      </p:ext>
    </p:extLst>
  </p:cSld>
  <p:clrMapOvr>
    <a:masterClrMapping/>
  </p:clrMapOvr>
  <p:transition/>
</p:sldLayout>
</file>

<file path=ppt/slideLayouts/slideLayout8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843954772"/>
      </p:ext>
    </p:extLst>
  </p:cSld>
  <p:clrMapOvr>
    <a:masterClrMapping/>
  </p:clrMapOvr>
  <p:transition/>
</p:sldLayout>
</file>

<file path=ppt/slideLayouts/slideLayout8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2572587839"/>
      </p:ext>
    </p:extLst>
  </p:cSld>
  <p:clrMapOvr>
    <a:masterClrMapping/>
  </p:clrMapOvr>
  <p:transition/>
</p:sldLayout>
</file>

<file path=ppt/slideLayouts/slideLayout8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2695715703"/>
      </p:ext>
    </p:extLst>
  </p:cSld>
  <p:clrMapOvr>
    <a:masterClrMapping/>
  </p:clrMapOvr>
  <p:transition/>
</p:sldLayout>
</file>

<file path=ppt/slideLayouts/slideLayout8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1163773041"/>
      </p:ext>
    </p:extLst>
  </p:cSld>
  <p:clrMapOvr>
    <a:masterClrMapping/>
  </p:clrMapOvr>
  <p:transition/>
</p:sldLayout>
</file>

<file path=ppt/slideLayouts/slideLayout8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2347346252"/>
      </p:ext>
    </p:extLst>
  </p:cSld>
  <p:clrMapOvr>
    <a:masterClrMapping/>
  </p:clrMapOvr>
  <p:transition/>
</p:sldLayout>
</file>

<file path=ppt/slideLayouts/slideLayout859.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3155190156"/>
      </p:ext>
    </p:extLst>
  </p:cSld>
  <p:clrMapOvr>
    <a:masterClrMapping/>
  </p:clrMapOvr>
  <p:transition/>
</p:sldLayout>
</file>

<file path=ppt/slideLayouts/slideLayout8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6" tIns="45714" rIns="91426" bIns="45714"/>
          <a:lstStyle/>
          <a:p>
            <a:pPr defTabSz="914263" eaLnBrk="1" hangingPunct="1">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6" tIns="45714" rIns="91426" bIns="45714"/>
          <a:lstStyle/>
          <a:p>
            <a:pPr defTabSz="914263" eaLnBrk="1" hangingPunct="1">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6" tIns="45714" rIns="91426" bIns="45714"/>
          <a:lstStyle/>
          <a:p>
            <a:pPr defTabSz="914263" eaLnBrk="1" hangingPunct="1">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6" tIns="45714" rIns="91426" bIns="45714"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defTabSz="914263"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2286904189"/>
      </p:ext>
    </p:extLst>
  </p:cSld>
  <p:clrMapOvr>
    <a:masterClrMapping/>
  </p:clrMapOvr>
  <p:transition/>
</p:sldLayout>
</file>

<file path=ppt/slideLayouts/slideLayout8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25393983"/>
      </p:ext>
    </p:extLst>
  </p:cSld>
  <p:clrMapOvr>
    <a:masterClrMapping/>
  </p:clrMapOvr>
  <p:transition/>
</p:sldLayout>
</file>

<file path=ppt/slideLayouts/slideLayout8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131" indent="0">
              <a:buNone/>
              <a:defRPr sz="1800"/>
            </a:lvl2pPr>
            <a:lvl3pPr marL="914263" indent="0">
              <a:buNone/>
              <a:defRPr sz="1600"/>
            </a:lvl3pPr>
            <a:lvl4pPr marL="1371395" indent="0">
              <a:buNone/>
              <a:defRPr sz="1400"/>
            </a:lvl4pPr>
            <a:lvl5pPr marL="1828527" indent="0">
              <a:buNone/>
              <a:defRPr sz="1400"/>
            </a:lvl5pPr>
            <a:lvl6pPr marL="2285658" indent="0">
              <a:buNone/>
              <a:defRPr sz="1400"/>
            </a:lvl6pPr>
            <a:lvl7pPr marL="2742789" indent="0">
              <a:buNone/>
              <a:defRPr sz="1400"/>
            </a:lvl7pPr>
            <a:lvl8pPr marL="3199920" indent="0">
              <a:buNone/>
              <a:defRPr sz="1400"/>
            </a:lvl8pPr>
            <a:lvl9pPr marL="3657051"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965613021"/>
      </p:ext>
    </p:extLst>
  </p:cSld>
  <p:clrMapOvr>
    <a:masterClrMapping/>
  </p:clrMapOvr>
  <p:transition/>
</p:sldLayout>
</file>

<file path=ppt/slideLayouts/slideLayout8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3557946918"/>
      </p:ext>
    </p:extLst>
  </p:cSld>
  <p:clrMapOvr>
    <a:masterClrMapping/>
  </p:clrMapOvr>
  <p:transition/>
</p:sldLayout>
</file>

<file path=ppt/slideLayouts/slideLayout8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1" indent="0">
              <a:buNone/>
              <a:defRPr sz="2000" b="1"/>
            </a:lvl2pPr>
            <a:lvl3pPr marL="914263" indent="0">
              <a:buNone/>
              <a:defRPr sz="1800" b="1"/>
            </a:lvl3pPr>
            <a:lvl4pPr marL="1371395" indent="0">
              <a:buNone/>
              <a:defRPr sz="1600" b="1"/>
            </a:lvl4pPr>
            <a:lvl5pPr marL="1828527" indent="0">
              <a:buNone/>
              <a:defRPr sz="1600" b="1"/>
            </a:lvl5pPr>
            <a:lvl6pPr marL="2285658" indent="0">
              <a:buNone/>
              <a:defRPr sz="1600" b="1"/>
            </a:lvl6pPr>
            <a:lvl7pPr marL="2742789" indent="0">
              <a:buNone/>
              <a:defRPr sz="1600" b="1"/>
            </a:lvl7pPr>
            <a:lvl8pPr marL="3199920" indent="0">
              <a:buNone/>
              <a:defRPr sz="1600" b="1"/>
            </a:lvl8pPr>
            <a:lvl9pPr marL="3657051"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1" indent="0">
              <a:buNone/>
              <a:defRPr sz="2000" b="1"/>
            </a:lvl2pPr>
            <a:lvl3pPr marL="914263" indent="0">
              <a:buNone/>
              <a:defRPr sz="1800" b="1"/>
            </a:lvl3pPr>
            <a:lvl4pPr marL="1371395" indent="0">
              <a:buNone/>
              <a:defRPr sz="1600" b="1"/>
            </a:lvl4pPr>
            <a:lvl5pPr marL="1828527" indent="0">
              <a:buNone/>
              <a:defRPr sz="1600" b="1"/>
            </a:lvl5pPr>
            <a:lvl6pPr marL="2285658" indent="0">
              <a:buNone/>
              <a:defRPr sz="1600" b="1"/>
            </a:lvl6pPr>
            <a:lvl7pPr marL="2742789" indent="0">
              <a:buNone/>
              <a:defRPr sz="1600" b="1"/>
            </a:lvl7pPr>
            <a:lvl8pPr marL="3199920" indent="0">
              <a:buNone/>
              <a:defRPr sz="1600" b="1"/>
            </a:lvl8pPr>
            <a:lvl9pPr marL="3657051"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3747507534"/>
      </p:ext>
    </p:extLst>
  </p:cSld>
  <p:clrMapOvr>
    <a:masterClrMapping/>
  </p:clrMapOvr>
  <p:transition/>
</p:sldLayout>
</file>

<file path=ppt/slideLayouts/slideLayout8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479444497"/>
      </p:ext>
    </p:extLst>
  </p:cSld>
  <p:clrMapOvr>
    <a:masterClrMapping/>
  </p:clrMapOvr>
  <p:transition/>
</p:sldLayout>
</file>

<file path=ppt/slideLayouts/slideLayout8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2276345750"/>
      </p:ext>
    </p:extLst>
  </p:cSld>
  <p:clrMapOvr>
    <a:masterClrMapping/>
  </p:clrMapOvr>
  <p:transition/>
</p:sldLayout>
</file>

<file path=ppt/slideLayouts/slideLayout8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0"/>
            <a:ext cx="3008313" cy="4691063"/>
          </a:xfrm>
        </p:spPr>
        <p:txBody>
          <a:bodyPr/>
          <a:lstStyle>
            <a:lvl1pPr marL="0" indent="0">
              <a:buNone/>
              <a:defRPr sz="1400"/>
            </a:lvl1pPr>
            <a:lvl2pPr marL="457131" indent="0">
              <a:buNone/>
              <a:defRPr sz="1200"/>
            </a:lvl2pPr>
            <a:lvl3pPr marL="914263" indent="0">
              <a:buNone/>
              <a:defRPr sz="1000"/>
            </a:lvl3pPr>
            <a:lvl4pPr marL="1371395" indent="0">
              <a:buNone/>
              <a:defRPr sz="900"/>
            </a:lvl4pPr>
            <a:lvl5pPr marL="1828527" indent="0">
              <a:buNone/>
              <a:defRPr sz="900"/>
            </a:lvl5pPr>
            <a:lvl6pPr marL="2285658" indent="0">
              <a:buNone/>
              <a:defRPr sz="900"/>
            </a:lvl6pPr>
            <a:lvl7pPr marL="2742789" indent="0">
              <a:buNone/>
              <a:defRPr sz="900"/>
            </a:lvl7pPr>
            <a:lvl8pPr marL="3199920" indent="0">
              <a:buNone/>
              <a:defRPr sz="900"/>
            </a:lvl8pPr>
            <a:lvl9pPr marL="3657051"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3116171853"/>
      </p:ext>
    </p:extLst>
  </p:cSld>
  <p:clrMapOvr>
    <a:masterClrMapping/>
  </p:clrMapOvr>
  <p:transition/>
</p:sldLayout>
</file>

<file path=ppt/slideLayouts/slideLayout8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1" indent="0">
              <a:buNone/>
              <a:defRPr sz="2800"/>
            </a:lvl2pPr>
            <a:lvl3pPr marL="914263" indent="0">
              <a:buNone/>
              <a:defRPr sz="2400"/>
            </a:lvl3pPr>
            <a:lvl4pPr marL="1371395" indent="0">
              <a:buNone/>
              <a:defRPr sz="2000"/>
            </a:lvl4pPr>
            <a:lvl5pPr marL="1828527" indent="0">
              <a:buNone/>
              <a:defRPr sz="2000"/>
            </a:lvl5pPr>
            <a:lvl6pPr marL="2285658" indent="0">
              <a:buNone/>
              <a:defRPr sz="2000"/>
            </a:lvl6pPr>
            <a:lvl7pPr marL="2742789" indent="0">
              <a:buNone/>
              <a:defRPr sz="2000"/>
            </a:lvl7pPr>
            <a:lvl8pPr marL="3199920" indent="0">
              <a:buNone/>
              <a:defRPr sz="2000"/>
            </a:lvl8pPr>
            <a:lvl9pPr marL="3657051"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1" indent="0">
              <a:buNone/>
              <a:defRPr sz="1200"/>
            </a:lvl2pPr>
            <a:lvl3pPr marL="914263" indent="0">
              <a:buNone/>
              <a:defRPr sz="1000"/>
            </a:lvl3pPr>
            <a:lvl4pPr marL="1371395" indent="0">
              <a:buNone/>
              <a:defRPr sz="900"/>
            </a:lvl4pPr>
            <a:lvl5pPr marL="1828527" indent="0">
              <a:buNone/>
              <a:defRPr sz="900"/>
            </a:lvl5pPr>
            <a:lvl6pPr marL="2285658" indent="0">
              <a:buNone/>
              <a:defRPr sz="900"/>
            </a:lvl6pPr>
            <a:lvl7pPr marL="2742789" indent="0">
              <a:buNone/>
              <a:defRPr sz="900"/>
            </a:lvl7pPr>
            <a:lvl8pPr marL="3199920" indent="0">
              <a:buNone/>
              <a:defRPr sz="900"/>
            </a:lvl8pPr>
            <a:lvl9pPr marL="3657051"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3351085890"/>
      </p:ext>
    </p:extLst>
  </p:cSld>
  <p:clrMapOvr>
    <a:masterClrMapping/>
  </p:clrMapOvr>
  <p:transition/>
</p:sldLayout>
</file>

<file path=ppt/slideLayouts/slideLayout8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964863980"/>
      </p:ext>
    </p:extLst>
  </p:cSld>
  <p:clrMapOvr>
    <a:masterClrMapping/>
  </p:clrMapOvr>
  <p:transition/>
</p:sldLayout>
</file>

<file path=ppt/slideLayouts/slideLayout8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3753383108"/>
      </p:ext>
    </p:extLst>
  </p:cSld>
  <p:clrMapOvr>
    <a:masterClrMapping/>
  </p:clrMapOvr>
  <p:transition/>
</p:sldLayout>
</file>

<file path=ppt/slideLayouts/slideLayout87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926733465"/>
      </p:ext>
    </p:extLst>
  </p:cSld>
  <p:clrMapOvr>
    <a:masterClrMapping/>
  </p:clrMapOvr>
  <p:transition/>
</p:sldLayout>
</file>

<file path=ppt/slideLayouts/slideLayout87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1/31/19</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35306555-F2CC-C64F-BE8D-26BBB7B95D60}" type="slidenum">
              <a:rPr lang="en-US"/>
              <a:pPr>
                <a:defRPr/>
              </a:pPr>
              <a:t>‹#›</a:t>
            </a:fld>
            <a:endParaRPr lang="en-US" dirty="0"/>
          </a:p>
        </p:txBody>
      </p:sp>
    </p:spTree>
    <p:extLst>
      <p:ext uri="{BB962C8B-B14F-4D97-AF65-F5344CB8AC3E}">
        <p14:creationId xmlns:p14="http://schemas.microsoft.com/office/powerpoint/2010/main" val="28650016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1/31/19</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FBC6FAE3-3DEF-A24B-B092-315182D5445F}" type="slidenum">
              <a:rPr lang="en-US"/>
              <a:pPr>
                <a:defRPr/>
              </a:pPr>
              <a:t>‹#›</a:t>
            </a:fld>
            <a:endParaRPr lang="en-US" dirty="0"/>
          </a:p>
        </p:txBody>
      </p:sp>
    </p:spTree>
    <p:extLst>
      <p:ext uri="{BB962C8B-B14F-4D97-AF65-F5344CB8AC3E}">
        <p14:creationId xmlns:p14="http://schemas.microsoft.com/office/powerpoint/2010/main" val="1080712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1/31/19</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145A50ED-6CE6-5B43-B735-675ED8FF1A6F}" type="slidenum">
              <a:rPr lang="en-US"/>
              <a:pPr>
                <a:defRPr/>
              </a:pPr>
              <a:t>‹#›</a:t>
            </a:fld>
            <a:endParaRPr lang="en-US" dirty="0"/>
          </a:p>
        </p:txBody>
      </p:sp>
    </p:spTree>
    <p:extLst>
      <p:ext uri="{BB962C8B-B14F-4D97-AF65-F5344CB8AC3E}">
        <p14:creationId xmlns:p14="http://schemas.microsoft.com/office/powerpoint/2010/main" val="3594425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1/31/19</a:t>
            </a:fld>
            <a:endParaRPr lang="en-US" dirty="0"/>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3395B37A-349B-9949-BEC1-C0930482488E}" type="slidenum">
              <a:rPr lang="en-US"/>
              <a:pPr>
                <a:defRPr/>
              </a:pPr>
              <a:t>‹#›</a:t>
            </a:fld>
            <a:endParaRPr lang="en-US" dirty="0"/>
          </a:p>
        </p:txBody>
      </p:sp>
    </p:spTree>
    <p:extLst>
      <p:ext uri="{BB962C8B-B14F-4D97-AF65-F5344CB8AC3E}">
        <p14:creationId xmlns:p14="http://schemas.microsoft.com/office/powerpoint/2010/main" val="4209191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1/31/19</a:t>
            </a:fld>
            <a:endParaRPr lang="en-US" dirty="0"/>
          </a:p>
        </p:txBody>
      </p:sp>
      <p:sp>
        <p:nvSpPr>
          <p:cNvPr id="8" name="Footer Placeholder 7"/>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02B69C0D-C098-D24E-A704-930179203C00}" type="slidenum">
              <a:rPr lang="en-US"/>
              <a:pPr>
                <a:defRPr/>
              </a:pPr>
              <a:t>‹#›</a:t>
            </a:fld>
            <a:endParaRPr lang="en-US" dirty="0"/>
          </a:p>
        </p:txBody>
      </p:sp>
    </p:spTree>
    <p:extLst>
      <p:ext uri="{BB962C8B-B14F-4D97-AF65-F5344CB8AC3E}">
        <p14:creationId xmlns:p14="http://schemas.microsoft.com/office/powerpoint/2010/main" val="30941131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1/31/19</a:t>
            </a:fld>
            <a:endParaRPr lang="en-US" dirty="0"/>
          </a:p>
        </p:txBody>
      </p:sp>
      <p:sp>
        <p:nvSpPr>
          <p:cNvPr id="4" name="Footer Placeholder 3"/>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89E7CEE1-E3AA-A849-B8BB-6C62E88AF198}" type="slidenum">
              <a:rPr lang="en-US"/>
              <a:pPr>
                <a:defRPr/>
              </a:pPr>
              <a:t>‹#›</a:t>
            </a:fld>
            <a:endParaRPr lang="en-US" dirty="0"/>
          </a:p>
        </p:txBody>
      </p:sp>
    </p:spTree>
    <p:extLst>
      <p:ext uri="{BB962C8B-B14F-4D97-AF65-F5344CB8AC3E}">
        <p14:creationId xmlns:p14="http://schemas.microsoft.com/office/powerpoint/2010/main" val="38531013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1/31/19</a:t>
            </a:fld>
            <a:endParaRPr lang="en-US" dirty="0"/>
          </a:p>
        </p:txBody>
      </p:sp>
      <p:sp>
        <p:nvSpPr>
          <p:cNvPr id="3" name="Footer Placeholder 2"/>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1B8B9F8-E522-5C49-89BD-B2992B66BE82}" type="slidenum">
              <a:rPr lang="en-US"/>
              <a:pPr>
                <a:defRPr/>
              </a:pPr>
              <a:t>‹#›</a:t>
            </a:fld>
            <a:endParaRPr lang="en-US" dirty="0"/>
          </a:p>
        </p:txBody>
      </p:sp>
    </p:spTree>
    <p:extLst>
      <p:ext uri="{BB962C8B-B14F-4D97-AF65-F5344CB8AC3E}">
        <p14:creationId xmlns:p14="http://schemas.microsoft.com/office/powerpoint/2010/main" val="14025537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1/31/19</a:t>
            </a:fld>
            <a:endParaRPr lang="en-US" dirty="0"/>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94012A00-2CFB-5E48-9956-991D477EEDD1}" type="slidenum">
              <a:rPr lang="en-US"/>
              <a:pPr>
                <a:defRPr/>
              </a:pPr>
              <a:t>‹#›</a:t>
            </a:fld>
            <a:endParaRPr lang="en-US" dirty="0"/>
          </a:p>
        </p:txBody>
      </p:sp>
    </p:spTree>
    <p:extLst>
      <p:ext uri="{BB962C8B-B14F-4D97-AF65-F5344CB8AC3E}">
        <p14:creationId xmlns:p14="http://schemas.microsoft.com/office/powerpoint/2010/main" val="4007361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1/31/19</a:t>
            </a:fld>
            <a:endParaRPr lang="en-US" dirty="0"/>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FD80317B-DB44-CC41-A30D-D5190A913A12}" type="slidenum">
              <a:rPr lang="en-US"/>
              <a:pPr>
                <a:defRPr/>
              </a:pPr>
              <a:t>‹#›</a:t>
            </a:fld>
            <a:endParaRPr lang="en-US" dirty="0"/>
          </a:p>
        </p:txBody>
      </p:sp>
    </p:spTree>
    <p:extLst>
      <p:ext uri="{BB962C8B-B14F-4D97-AF65-F5344CB8AC3E}">
        <p14:creationId xmlns:p14="http://schemas.microsoft.com/office/powerpoint/2010/main" val="35029285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1/31/19</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76A103DF-186A-D640-B0CE-C405EFE34A40}" type="slidenum">
              <a:rPr lang="en-US"/>
              <a:pPr>
                <a:defRPr/>
              </a:pPr>
              <a:t>‹#›</a:t>
            </a:fld>
            <a:endParaRPr lang="en-US" dirty="0"/>
          </a:p>
        </p:txBody>
      </p:sp>
    </p:spTree>
    <p:extLst>
      <p:ext uri="{BB962C8B-B14F-4D97-AF65-F5344CB8AC3E}">
        <p14:creationId xmlns:p14="http://schemas.microsoft.com/office/powerpoint/2010/main" val="4088755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62C72F09-E23C-A646-8AD0-A73867D7467F}" type="datetimeFigureOut">
              <a:rPr lang="en-US"/>
              <a:pPr>
                <a:defRPr/>
              </a:pPr>
              <a:t>1/31/19</a:t>
            </a:fld>
            <a:endParaRPr lang="en-US" dirty="0"/>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DB94614B-A648-6E43-9E8D-5FF149397982}" type="slidenum">
              <a:rPr lang="en-US"/>
              <a:pPr>
                <a:defRPr/>
              </a:pPr>
              <a:t>‹#›</a:t>
            </a:fld>
            <a:endParaRPr lang="en-US" dirty="0"/>
          </a:p>
        </p:txBody>
      </p:sp>
    </p:spTree>
    <p:extLst>
      <p:ext uri="{BB962C8B-B14F-4D97-AF65-F5344CB8AC3E}">
        <p14:creationId xmlns:p14="http://schemas.microsoft.com/office/powerpoint/2010/main" val="1605630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0597791"/>
      </p:ext>
    </p:extLst>
  </p:cSld>
  <p:clrMapOvr>
    <a:masterClrMapping/>
  </p:clrMapOvr>
  <p:transition/>
</p:sldLayout>
</file>

<file path=ppt/slideLayouts/slideLayout8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997103"/>
      </p:ext>
    </p:extLst>
  </p:cSld>
  <p:clrMapOvr>
    <a:masterClrMapping/>
  </p:clrMapOvr>
  <p:transition/>
</p:sldLayout>
</file>

<file path=ppt/slideLayouts/slideLayout8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140054"/>
      </p:ext>
    </p:extLst>
  </p:cSld>
  <p:clrMapOvr>
    <a:masterClrMapping/>
  </p:clrMapOvr>
  <p:transition/>
</p:sldLayout>
</file>

<file path=ppt/slideLayouts/slideLayout8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2180001"/>
      </p:ext>
    </p:extLst>
  </p:cSld>
  <p:clrMapOvr>
    <a:masterClrMapping/>
  </p:clrMapOvr>
  <p:transition/>
</p:sldLayout>
</file>

<file path=ppt/slideLayouts/slideLayout8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9762315"/>
      </p:ext>
    </p:extLst>
  </p:cSld>
  <p:clrMapOvr>
    <a:masterClrMapping/>
  </p:clrMapOvr>
  <p:transition/>
</p:sldLayout>
</file>

<file path=ppt/slideLayouts/slideLayout8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60518315"/>
      </p:ext>
    </p:extLst>
  </p:cSld>
  <p:clrMapOvr>
    <a:masterClrMapping/>
  </p:clrMapOvr>
  <p:transition/>
</p:sldLayout>
</file>

<file path=ppt/slideLayouts/slideLayout8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332085"/>
      </p:ext>
    </p:extLst>
  </p:cSld>
  <p:clrMapOvr>
    <a:masterClrMapping/>
  </p:clrMapOvr>
  <p:transition/>
</p:sldLayout>
</file>

<file path=ppt/slideLayouts/slideLayout8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2665933"/>
      </p:ext>
    </p:extLst>
  </p:cSld>
  <p:clrMapOvr>
    <a:masterClrMapping/>
  </p:clrMapOvr>
  <p:transition/>
</p:sldLayout>
</file>

<file path=ppt/slideLayouts/slideLayout8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7093996"/>
      </p:ext>
    </p:extLst>
  </p:cSld>
  <p:clrMapOvr>
    <a:masterClrMapping/>
  </p:clrMapOvr>
  <p:transition/>
</p:sldLayout>
</file>

<file path=ppt/slideLayouts/slideLayout8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6771810"/>
      </p:ext>
    </p:extLst>
  </p:cSld>
  <p:clrMapOvr>
    <a:masterClrMapping/>
  </p:clrMapOvr>
  <p:transition/>
</p:sldLayout>
</file>

<file path=ppt/slideLayouts/slideLayout8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8539976"/>
      </p:ext>
    </p:extLst>
  </p:cSld>
  <p:clrMapOvr>
    <a:masterClrMapping/>
  </p:clrMapOvr>
  <p:transition/>
</p:sldLayout>
</file>

<file path=ppt/slideLayouts/slideLayout89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6" tIns="45714" rIns="91426" bIns="45714"/>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6" tIns="45714" rIns="91426" bIns="45714"/>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6" tIns="45714" rIns="91426" bIns="45714"/>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6" tIns="45714" rIns="91426" bIns="45714"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2915159380"/>
      </p:ext>
    </p:extLst>
  </p:cSld>
  <p:clrMapOvr>
    <a:masterClrMapping/>
  </p:clrMapOvr>
  <p:transition/>
</p:sldLayout>
</file>

<file path=ppt/slideLayouts/slideLayout89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403294753"/>
      </p:ext>
    </p:extLst>
  </p:cSld>
  <p:clrMapOvr>
    <a:masterClrMapping/>
  </p:clrMapOvr>
  <p:transition/>
</p:sldLayout>
</file>

<file path=ppt/slideLayouts/slideLayout89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131" indent="0">
              <a:buNone/>
              <a:defRPr sz="1800"/>
            </a:lvl2pPr>
            <a:lvl3pPr marL="914263" indent="0">
              <a:buNone/>
              <a:defRPr sz="1600"/>
            </a:lvl3pPr>
            <a:lvl4pPr marL="1371395" indent="0">
              <a:buNone/>
              <a:defRPr sz="1400"/>
            </a:lvl4pPr>
            <a:lvl5pPr marL="1828527" indent="0">
              <a:buNone/>
              <a:defRPr sz="1400"/>
            </a:lvl5pPr>
            <a:lvl6pPr marL="2285658" indent="0">
              <a:buNone/>
              <a:defRPr sz="1400"/>
            </a:lvl6pPr>
            <a:lvl7pPr marL="2742789" indent="0">
              <a:buNone/>
              <a:defRPr sz="1400"/>
            </a:lvl7pPr>
            <a:lvl8pPr marL="3199920" indent="0">
              <a:buNone/>
              <a:defRPr sz="1400"/>
            </a:lvl8pPr>
            <a:lvl9pPr marL="3657051"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37695177"/>
      </p:ext>
    </p:extLst>
  </p:cSld>
  <p:clrMapOvr>
    <a:masterClrMapping/>
  </p:clrMapOvr>
  <p:transition/>
</p:sldLayout>
</file>

<file path=ppt/slideLayouts/slideLayout89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3820830175"/>
      </p:ext>
    </p:extLst>
  </p:cSld>
  <p:clrMapOvr>
    <a:masterClrMapping/>
  </p:clrMapOvr>
  <p:transition/>
</p:sldLayout>
</file>

<file path=ppt/slideLayouts/slideLayout89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1" indent="0">
              <a:buNone/>
              <a:defRPr sz="2000" b="1"/>
            </a:lvl2pPr>
            <a:lvl3pPr marL="914263" indent="0">
              <a:buNone/>
              <a:defRPr sz="1800" b="1"/>
            </a:lvl3pPr>
            <a:lvl4pPr marL="1371395" indent="0">
              <a:buNone/>
              <a:defRPr sz="1600" b="1"/>
            </a:lvl4pPr>
            <a:lvl5pPr marL="1828527" indent="0">
              <a:buNone/>
              <a:defRPr sz="1600" b="1"/>
            </a:lvl5pPr>
            <a:lvl6pPr marL="2285658" indent="0">
              <a:buNone/>
              <a:defRPr sz="1600" b="1"/>
            </a:lvl6pPr>
            <a:lvl7pPr marL="2742789" indent="0">
              <a:buNone/>
              <a:defRPr sz="1600" b="1"/>
            </a:lvl7pPr>
            <a:lvl8pPr marL="3199920" indent="0">
              <a:buNone/>
              <a:defRPr sz="1600" b="1"/>
            </a:lvl8pPr>
            <a:lvl9pPr marL="3657051"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1" indent="0">
              <a:buNone/>
              <a:defRPr sz="2000" b="1"/>
            </a:lvl2pPr>
            <a:lvl3pPr marL="914263" indent="0">
              <a:buNone/>
              <a:defRPr sz="1800" b="1"/>
            </a:lvl3pPr>
            <a:lvl4pPr marL="1371395" indent="0">
              <a:buNone/>
              <a:defRPr sz="1600" b="1"/>
            </a:lvl4pPr>
            <a:lvl5pPr marL="1828527" indent="0">
              <a:buNone/>
              <a:defRPr sz="1600" b="1"/>
            </a:lvl5pPr>
            <a:lvl6pPr marL="2285658" indent="0">
              <a:buNone/>
              <a:defRPr sz="1600" b="1"/>
            </a:lvl6pPr>
            <a:lvl7pPr marL="2742789" indent="0">
              <a:buNone/>
              <a:defRPr sz="1600" b="1"/>
            </a:lvl7pPr>
            <a:lvl8pPr marL="3199920" indent="0">
              <a:buNone/>
              <a:defRPr sz="1600" b="1"/>
            </a:lvl8pPr>
            <a:lvl9pPr marL="3657051"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3440470597"/>
      </p:ext>
    </p:extLst>
  </p:cSld>
  <p:clrMapOvr>
    <a:masterClrMapping/>
  </p:clrMapOvr>
  <p:transition/>
</p:sldLayout>
</file>

<file path=ppt/slideLayouts/slideLayout89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728384555"/>
      </p:ext>
    </p:extLst>
  </p:cSld>
  <p:clrMapOvr>
    <a:masterClrMapping/>
  </p:clrMapOvr>
  <p:transition/>
</p:sldLayout>
</file>

<file path=ppt/slideLayouts/slideLayout9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3816714348"/>
      </p:ext>
    </p:extLst>
  </p:cSld>
  <p:clrMapOvr>
    <a:masterClrMapping/>
  </p:clrMapOvr>
  <p:transition/>
</p:sldLayout>
</file>

<file path=ppt/slideLayouts/slideLayout90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0"/>
            <a:ext cx="3008313" cy="4691063"/>
          </a:xfrm>
        </p:spPr>
        <p:txBody>
          <a:bodyPr/>
          <a:lstStyle>
            <a:lvl1pPr marL="0" indent="0">
              <a:buNone/>
              <a:defRPr sz="1400"/>
            </a:lvl1pPr>
            <a:lvl2pPr marL="457131" indent="0">
              <a:buNone/>
              <a:defRPr sz="1200"/>
            </a:lvl2pPr>
            <a:lvl3pPr marL="914263" indent="0">
              <a:buNone/>
              <a:defRPr sz="1000"/>
            </a:lvl3pPr>
            <a:lvl4pPr marL="1371395" indent="0">
              <a:buNone/>
              <a:defRPr sz="900"/>
            </a:lvl4pPr>
            <a:lvl5pPr marL="1828527" indent="0">
              <a:buNone/>
              <a:defRPr sz="900"/>
            </a:lvl5pPr>
            <a:lvl6pPr marL="2285658" indent="0">
              <a:buNone/>
              <a:defRPr sz="900"/>
            </a:lvl6pPr>
            <a:lvl7pPr marL="2742789" indent="0">
              <a:buNone/>
              <a:defRPr sz="900"/>
            </a:lvl7pPr>
            <a:lvl8pPr marL="3199920" indent="0">
              <a:buNone/>
              <a:defRPr sz="900"/>
            </a:lvl8pPr>
            <a:lvl9pPr marL="3657051"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624557852"/>
      </p:ext>
    </p:extLst>
  </p:cSld>
  <p:clrMapOvr>
    <a:masterClrMapping/>
  </p:clrMapOvr>
  <p:transition/>
</p:sldLayout>
</file>

<file path=ppt/slideLayouts/slideLayout90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1" indent="0">
              <a:buNone/>
              <a:defRPr sz="2800"/>
            </a:lvl2pPr>
            <a:lvl3pPr marL="914263" indent="0">
              <a:buNone/>
              <a:defRPr sz="2400"/>
            </a:lvl3pPr>
            <a:lvl4pPr marL="1371395" indent="0">
              <a:buNone/>
              <a:defRPr sz="2000"/>
            </a:lvl4pPr>
            <a:lvl5pPr marL="1828527" indent="0">
              <a:buNone/>
              <a:defRPr sz="2000"/>
            </a:lvl5pPr>
            <a:lvl6pPr marL="2285658" indent="0">
              <a:buNone/>
              <a:defRPr sz="2000"/>
            </a:lvl6pPr>
            <a:lvl7pPr marL="2742789" indent="0">
              <a:buNone/>
              <a:defRPr sz="2000"/>
            </a:lvl7pPr>
            <a:lvl8pPr marL="3199920" indent="0">
              <a:buNone/>
              <a:defRPr sz="2000"/>
            </a:lvl8pPr>
            <a:lvl9pPr marL="3657051"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1" indent="0">
              <a:buNone/>
              <a:defRPr sz="1200"/>
            </a:lvl2pPr>
            <a:lvl3pPr marL="914263" indent="0">
              <a:buNone/>
              <a:defRPr sz="1000"/>
            </a:lvl3pPr>
            <a:lvl4pPr marL="1371395" indent="0">
              <a:buNone/>
              <a:defRPr sz="900"/>
            </a:lvl4pPr>
            <a:lvl5pPr marL="1828527" indent="0">
              <a:buNone/>
              <a:defRPr sz="900"/>
            </a:lvl5pPr>
            <a:lvl6pPr marL="2285658" indent="0">
              <a:buNone/>
              <a:defRPr sz="900"/>
            </a:lvl6pPr>
            <a:lvl7pPr marL="2742789" indent="0">
              <a:buNone/>
              <a:defRPr sz="900"/>
            </a:lvl7pPr>
            <a:lvl8pPr marL="3199920" indent="0">
              <a:buNone/>
              <a:defRPr sz="900"/>
            </a:lvl8pPr>
            <a:lvl9pPr marL="3657051"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2593094586"/>
      </p:ext>
    </p:extLst>
  </p:cSld>
  <p:clrMapOvr>
    <a:masterClrMapping/>
  </p:clrMapOvr>
  <p:transition/>
</p:sldLayout>
</file>

<file path=ppt/slideLayouts/slideLayout90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2149124255"/>
      </p:ext>
    </p:extLst>
  </p:cSld>
  <p:clrMapOvr>
    <a:masterClrMapping/>
  </p:clrMapOvr>
  <p:transition/>
</p:sldLayout>
</file>

<file path=ppt/slideLayouts/slideLayout90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3411890307"/>
      </p:ext>
    </p:extLst>
  </p:cSld>
  <p:clrMapOvr>
    <a:masterClrMapping/>
  </p:clrMapOvr>
  <p:transition/>
</p:sldLayout>
</file>

<file path=ppt/slideLayouts/slideLayout90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4057456324"/>
      </p:ext>
    </p:extLst>
  </p:cSld>
  <p:clrMapOvr>
    <a:masterClrMapping/>
  </p:clrMapOvr>
  <p:transition/>
</p:sldLayout>
</file>

<file path=ppt/slideLayouts/slideLayout90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1/31/19</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985163671"/>
      </p:ext>
    </p:extLst>
  </p:cSld>
  <p:clrMapOvr>
    <a:masterClrMapping/>
  </p:clrMapOvr>
</p:sldLayout>
</file>

<file path=ppt/slideLayouts/slideLayout9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1/31/19</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653058023"/>
      </p:ext>
    </p:extLst>
  </p:cSld>
  <p:clrMapOvr>
    <a:masterClrMapping/>
  </p:clrMapOvr>
</p:sldLayout>
</file>

<file path=ppt/slideLayouts/slideLayout9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1/31/19</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663161579"/>
      </p:ext>
    </p:extLst>
  </p:cSld>
  <p:clrMapOvr>
    <a:masterClrMapping/>
  </p:clrMapOvr>
</p:sldLayout>
</file>

<file path=ppt/slideLayouts/slideLayout9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1/31/19</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502603125"/>
      </p:ext>
    </p:extLst>
  </p:cSld>
  <p:clrMapOvr>
    <a:masterClrMapping/>
  </p:clrMapOvr>
</p:sldLayout>
</file>

<file path=ppt/slideLayouts/slideLayout9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1/31/19</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092323168"/>
      </p:ext>
    </p:extLst>
  </p:cSld>
  <p:clrMapOvr>
    <a:masterClrMapping/>
  </p:clrMapOvr>
</p:sldLayout>
</file>

<file path=ppt/slideLayouts/slideLayout9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1/31/19</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579074933"/>
      </p:ext>
    </p:extLst>
  </p:cSld>
  <p:clrMapOvr>
    <a:masterClrMapping/>
  </p:clrMapOvr>
</p:sldLayout>
</file>

<file path=ppt/slideLayouts/slideLayout9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1/31/19</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395160116"/>
      </p:ext>
    </p:extLst>
  </p:cSld>
  <p:clrMapOvr>
    <a:masterClrMapping/>
  </p:clrMapOvr>
</p:sldLayout>
</file>

<file path=ppt/slideLayouts/slideLayout9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1/31/19</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777681869"/>
      </p:ext>
    </p:extLst>
  </p:cSld>
  <p:clrMapOvr>
    <a:masterClrMapping/>
  </p:clrMapOvr>
</p:sldLayout>
</file>

<file path=ppt/slideLayouts/slideLayout9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1/31/19</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524409545"/>
      </p:ext>
    </p:extLst>
  </p:cSld>
  <p:clrMapOvr>
    <a:masterClrMapping/>
  </p:clrMapOvr>
</p:sldLayout>
</file>

<file path=ppt/slideLayouts/slideLayout9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1/31/19</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817301495"/>
      </p:ext>
    </p:extLst>
  </p:cSld>
  <p:clrMapOvr>
    <a:masterClrMapping/>
  </p:clrMapOvr>
</p:sldLayout>
</file>

<file path=ppt/slideLayouts/slideLayout9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1/31/19</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399547708"/>
      </p:ext>
    </p:extLst>
  </p:cSld>
  <p:clrMapOvr>
    <a:masterClrMapping/>
  </p:clrMapOvr>
</p:sldLayout>
</file>

<file path=ppt/slideLayouts/slideLayout91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A6787C98-EF19-2D41-8AE2-C78C29A91753}" type="datetime1">
              <a:rPr lang="en-US" smtClean="0">
                <a:solidFill>
                  <a:prstClr val="black">
                    <a:tint val="75000"/>
                  </a:prstClr>
                </a:solidFill>
                <a:latin typeface="Calibri"/>
              </a:rPr>
              <a:pPr/>
              <a:t>1/31/19</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394468017"/>
      </p:ext>
    </p:extLst>
  </p:cSld>
  <p:clrMapOvr>
    <a:masterClrMapping/>
  </p:clrMapOvr>
</p:sldLayout>
</file>

<file path=ppt/slideLayouts/slideLayout9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91ED0917-0EB3-7141-A444-A387010585BF}" type="datetime1">
              <a:rPr lang="en-US" smtClean="0">
                <a:solidFill>
                  <a:prstClr val="black">
                    <a:tint val="75000"/>
                  </a:prstClr>
                </a:solidFill>
                <a:latin typeface="Calibri"/>
              </a:rPr>
              <a:pPr/>
              <a:t>1/31/19</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029739834"/>
      </p:ext>
    </p:extLst>
  </p:cSld>
  <p:clrMapOvr>
    <a:masterClrMapping/>
  </p:clrMapOvr>
</p:sldLayout>
</file>

<file path=ppt/slideLayouts/slideLayout91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E0846C5F-3BD8-3C4D-84D7-D37C2B096AF8}" type="datetime1">
              <a:rPr lang="en-US" smtClean="0">
                <a:solidFill>
                  <a:prstClr val="black">
                    <a:tint val="75000"/>
                  </a:prstClr>
                </a:solidFill>
                <a:latin typeface="Calibri"/>
              </a:rPr>
              <a:pPr/>
              <a:t>1/31/19</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020537785"/>
      </p:ext>
    </p:extLst>
  </p:cSld>
  <p:clrMapOvr>
    <a:masterClrMapping/>
  </p:clrMapOvr>
</p:sldLayout>
</file>

<file path=ppt/slideLayouts/slideLayout9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DB22019D-5D10-3149-8CD8-BD03F92784D8}" type="datetime1">
              <a:rPr lang="en-US" smtClean="0">
                <a:solidFill>
                  <a:prstClr val="black">
                    <a:tint val="75000"/>
                  </a:prstClr>
                </a:solidFill>
                <a:latin typeface="Calibri"/>
              </a:rPr>
              <a:pPr/>
              <a:t>1/31/19</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17179906"/>
      </p:ext>
    </p:extLst>
  </p:cSld>
  <p:clrMapOvr>
    <a:masterClrMapping/>
  </p:clrMapOvr>
</p:sldLayout>
</file>

<file path=ppt/slideLayouts/slideLayout9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7725DA2-1889-3049-ACC5-92373F9B15B1}" type="datetime1">
              <a:rPr lang="en-US" smtClean="0">
                <a:solidFill>
                  <a:prstClr val="black">
                    <a:tint val="75000"/>
                  </a:prstClr>
                </a:solidFill>
                <a:latin typeface="Calibri"/>
              </a:rPr>
              <a:pPr/>
              <a:t>1/31/19</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956923678"/>
      </p:ext>
    </p:extLst>
  </p:cSld>
  <p:clrMapOvr>
    <a:masterClrMapping/>
  </p:clrMapOvr>
</p:sldLayout>
</file>

<file path=ppt/slideLayouts/slideLayout9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D7436F41-2D70-8B40-B592-BF9582E6D96F}" type="datetime1">
              <a:rPr lang="en-US" smtClean="0">
                <a:solidFill>
                  <a:prstClr val="black">
                    <a:tint val="75000"/>
                  </a:prstClr>
                </a:solidFill>
                <a:latin typeface="Calibri"/>
              </a:rPr>
              <a:pPr/>
              <a:t>1/31/19</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40264608"/>
      </p:ext>
    </p:extLst>
  </p:cSld>
  <p:clrMapOvr>
    <a:masterClrMapping/>
  </p:clrMapOvr>
</p:sldLayout>
</file>

<file path=ppt/slideLayouts/slideLayout92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3533FDD-DD0B-7249-B401-953A314C5C72}" type="datetime1">
              <a:rPr lang="en-US" smtClean="0">
                <a:solidFill>
                  <a:prstClr val="black">
                    <a:tint val="75000"/>
                  </a:prstClr>
                </a:solidFill>
                <a:latin typeface="Calibri"/>
              </a:rPr>
              <a:pPr/>
              <a:t>1/31/19</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31014652"/>
      </p:ext>
    </p:extLst>
  </p:cSld>
  <p:clrMapOvr>
    <a:masterClrMapping/>
  </p:clrMapOvr>
</p:sldLayout>
</file>

<file path=ppt/slideLayouts/slideLayout92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3B54BD72-E4F6-E246-95E4-7BB340D440F2}" type="datetime1">
              <a:rPr lang="en-US" smtClean="0">
                <a:solidFill>
                  <a:prstClr val="black">
                    <a:tint val="75000"/>
                  </a:prstClr>
                </a:solidFill>
                <a:latin typeface="Calibri"/>
              </a:rPr>
              <a:pPr/>
              <a:t>1/31/19</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569102888"/>
      </p:ext>
    </p:extLst>
  </p:cSld>
  <p:clrMapOvr>
    <a:masterClrMapping/>
  </p:clrMapOvr>
</p:sldLayout>
</file>

<file path=ppt/slideLayouts/slideLayout92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94AA39B0-2979-5C4C-9B59-8BF91C9B1EC0}" type="datetime1">
              <a:rPr lang="en-US" smtClean="0">
                <a:solidFill>
                  <a:prstClr val="black">
                    <a:tint val="75000"/>
                  </a:prstClr>
                </a:solidFill>
                <a:latin typeface="Calibri"/>
              </a:rPr>
              <a:pPr/>
              <a:t>1/31/19</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63208224"/>
      </p:ext>
    </p:extLst>
  </p:cSld>
  <p:clrMapOvr>
    <a:masterClrMapping/>
  </p:clrMapOvr>
</p:sldLayout>
</file>

<file path=ppt/slideLayouts/slideLayout9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10F440D-942A-F045-A3A7-7FA60C3CA708}" type="datetime1">
              <a:rPr lang="en-US" smtClean="0">
                <a:solidFill>
                  <a:prstClr val="black">
                    <a:tint val="75000"/>
                  </a:prstClr>
                </a:solidFill>
                <a:latin typeface="Calibri"/>
              </a:rPr>
              <a:pPr/>
              <a:t>1/31/19</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45000276"/>
      </p:ext>
    </p:extLst>
  </p:cSld>
  <p:clrMapOvr>
    <a:masterClrMapping/>
  </p:clrMapOvr>
</p:sldLayout>
</file>

<file path=ppt/slideLayouts/slideLayout92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F25B134-63CD-C54C-A1E9-052D295C62EA}" type="datetime1">
              <a:rPr lang="en-US" smtClean="0">
                <a:solidFill>
                  <a:prstClr val="black">
                    <a:tint val="75000"/>
                  </a:prstClr>
                </a:solidFill>
                <a:latin typeface="Calibri"/>
              </a:rPr>
              <a:pPr/>
              <a:t>1/31/19</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838979753"/>
      </p:ext>
    </p:extLst>
  </p:cSld>
  <p:clrMapOvr>
    <a:masterClrMapping/>
  </p:clrMapOvr>
</p:sldLayout>
</file>

<file path=ppt/slideLayouts/slideLayout92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E11A5C63-8B36-4754-851D-12FD2888AB62}"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535279325"/>
      </p:ext>
    </p:extLst>
  </p:cSld>
  <p:clrMapOvr>
    <a:masterClrMapping/>
  </p:clrMapOvr>
</p:sldLayout>
</file>

<file path=ppt/slideLayouts/slideLayout92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B116F91-ED3E-4251-B1F7-EC5ADB84708A}"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678650139"/>
      </p:ext>
    </p:extLst>
  </p:cSld>
  <p:clrMapOvr>
    <a:masterClrMapping/>
  </p:clrMapOvr>
</p:sldLayout>
</file>

<file path=ppt/slideLayouts/slideLayout93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C8E1BD6-2D5E-4D6A-B17F-9E7F4515CCE0}"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2020802960"/>
      </p:ext>
    </p:extLst>
  </p:cSld>
  <p:clrMapOvr>
    <a:masterClrMapping/>
  </p:clrMapOvr>
</p:sldLayout>
</file>

<file path=ppt/slideLayouts/slideLayout9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B711E9B8-FBD4-438C-AF5F-667305AF5833}" type="datetime1">
              <a:rPr lang="en-US" smtClean="0">
                <a:solidFill>
                  <a:prstClr val="black">
                    <a:tint val="75000"/>
                  </a:prstClr>
                </a:solidFill>
              </a: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237700425"/>
      </p:ext>
    </p:extLst>
  </p:cSld>
  <p:clrMapOvr>
    <a:masterClrMapping/>
  </p:clrMapOvr>
</p:sldLayout>
</file>

<file path=ppt/slideLayouts/slideLayout9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0AC9F148-F549-4073-AB5C-5834CD879949}" type="datetime1">
              <a:rPr lang="en-US" smtClean="0">
                <a:solidFill>
                  <a:prstClr val="black">
                    <a:tint val="75000"/>
                  </a:prstClr>
                </a:solidFill>
              </a:rPr>
              <a:pPr/>
              <a:t>1/31/19</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981529872"/>
      </p:ext>
    </p:extLst>
  </p:cSld>
  <p:clrMapOvr>
    <a:masterClrMapping/>
  </p:clrMapOvr>
</p:sldLayout>
</file>

<file path=ppt/slideLayouts/slideLayout9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898099E7-9DD3-4299-90F8-9846FCA66204}" type="datetime1">
              <a:rPr lang="en-US" smtClean="0">
                <a:solidFill>
                  <a:prstClr val="black">
                    <a:tint val="75000"/>
                  </a:prstClr>
                </a:solidFill>
              </a:rPr>
              <a:pPr/>
              <a:t>1/31/19</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444233493"/>
      </p:ext>
    </p:extLst>
  </p:cSld>
  <p:clrMapOvr>
    <a:masterClrMapping/>
  </p:clrMapOvr>
</p:sldLayout>
</file>

<file path=ppt/slideLayouts/slideLayout9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BE959CB-3542-414D-8B44-2F5E0236A0FD}" type="datetime1">
              <a:rPr lang="en-US" smtClean="0">
                <a:solidFill>
                  <a:prstClr val="black">
                    <a:tint val="75000"/>
                  </a:prstClr>
                </a:solidFill>
              </a:rPr>
              <a:pPr/>
              <a:t>1/31/19</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421274534"/>
      </p:ext>
    </p:extLst>
  </p:cSld>
  <p:clrMapOvr>
    <a:masterClrMapping/>
  </p:clrMapOvr>
</p:sldLayout>
</file>

<file path=ppt/slideLayouts/slideLayout9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EA98C53C-14FF-4D5E-A68F-15DFC7D68265}" type="datetime1">
              <a:rPr lang="en-US" smtClean="0">
                <a:solidFill>
                  <a:prstClr val="black">
                    <a:tint val="75000"/>
                  </a:prstClr>
                </a:solidFill>
              </a: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678196778"/>
      </p:ext>
    </p:extLst>
  </p:cSld>
  <p:clrMapOvr>
    <a:masterClrMapping/>
  </p:clrMapOvr>
</p:sldLayout>
</file>

<file path=ppt/slideLayouts/slideLayout93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D16DBC9E-D78A-433F-89BF-14D5DA7B7CE9}" type="datetime1">
              <a:rPr lang="en-US" smtClean="0">
                <a:solidFill>
                  <a:prstClr val="black">
                    <a:tint val="75000"/>
                  </a:prstClr>
                </a:solidFill>
              </a: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535936071"/>
      </p:ext>
    </p:extLst>
  </p:cSld>
  <p:clrMapOvr>
    <a:masterClrMapping/>
  </p:clrMapOvr>
</p:sldLayout>
</file>

<file path=ppt/slideLayouts/slideLayout9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0828FE3-9AE0-49A2-976F-324A07A44035}"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67690474"/>
      </p:ext>
    </p:extLst>
  </p:cSld>
  <p:clrMapOvr>
    <a:masterClrMapping/>
  </p:clrMapOvr>
</p:sldLayout>
</file>

<file path=ppt/slideLayouts/slideLayout93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DD41AD1F-69F0-4F09-9216-7848FA869439}"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2459730149"/>
      </p:ext>
    </p:extLst>
  </p:cSld>
  <p:clrMapOvr>
    <a:masterClrMapping/>
  </p:clrMapOvr>
</p:sldLayout>
</file>

<file path=ppt/slideLayouts/slideLayout93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E11A5C63-8B36-4754-851D-12FD2888AB62}"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pPr eaLnBrk="1" fontAlgn="auto" hangingPunct="1">
              <a:spcBef>
                <a:spcPts val="0"/>
              </a:spcBef>
              <a:spcAft>
                <a:spcPts val="0"/>
              </a:spcAft>
            </a:pPr>
            <a:fld id="{8B363EBC-A636-4E4F-B313-DA526F248DF6}" type="slidenum">
              <a:rPr lang="en-US" smtClean="0">
                <a:solidFill>
                  <a:prstClr val="black"/>
                </a:solidFill>
                <a:latin typeface="Calibri"/>
                <a:ea typeface=""/>
              </a:rPr>
              <a:pPr eaLnBrk="1" fontAlgn="auto" hangingPunct="1">
                <a:spcBef>
                  <a:spcPts val="0"/>
                </a:spcBef>
                <a:spcAft>
                  <a:spcPts val="0"/>
                </a:spcAft>
              </a:pPr>
              <a:t>‹#›</a:t>
            </a:fld>
            <a:endParaRPr lang="en-US">
              <a:solidFill>
                <a:prstClr val="black"/>
              </a:solidFill>
              <a:latin typeface="Calibri"/>
              <a:ea typeface=""/>
            </a:endParaRPr>
          </a:p>
        </p:txBody>
      </p:sp>
    </p:spTree>
    <p:extLst>
      <p:ext uri="{BB962C8B-B14F-4D97-AF65-F5344CB8AC3E}">
        <p14:creationId xmlns:p14="http://schemas.microsoft.com/office/powerpoint/2010/main" val="17189418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B116F91-ED3E-4251-B1F7-EC5ADB84708A}"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pPr eaLnBrk="1" fontAlgn="auto" hangingPunct="1">
              <a:spcBef>
                <a:spcPts val="0"/>
              </a:spcBef>
              <a:spcAft>
                <a:spcPts val="0"/>
              </a:spcAft>
            </a:pPr>
            <a:fld id="{8B363EBC-A636-4E4F-B313-DA526F248DF6}" type="slidenum">
              <a:rPr lang="en-US" smtClean="0">
                <a:solidFill>
                  <a:prstClr val="black"/>
                </a:solidFill>
                <a:latin typeface="Calibri"/>
                <a:ea typeface=""/>
              </a:rPr>
              <a:pPr eaLnBrk="1" fontAlgn="auto" hangingPunct="1">
                <a:spcBef>
                  <a:spcPts val="0"/>
                </a:spcBef>
                <a:spcAft>
                  <a:spcPts val="0"/>
                </a:spcAft>
              </a:pPr>
              <a:t>‹#›</a:t>
            </a:fld>
            <a:endParaRPr lang="en-US">
              <a:solidFill>
                <a:prstClr val="black"/>
              </a:solidFill>
              <a:latin typeface="Calibri"/>
              <a:ea typeface=""/>
            </a:endParaRPr>
          </a:p>
        </p:txBody>
      </p:sp>
    </p:spTree>
    <p:extLst>
      <p:ext uri="{BB962C8B-B14F-4D97-AF65-F5344CB8AC3E}">
        <p14:creationId xmlns:p14="http://schemas.microsoft.com/office/powerpoint/2010/main" val="17694297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C8E1BD6-2D5E-4D6A-B17F-9E7F4515CCE0}"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pPr eaLnBrk="1" fontAlgn="auto" hangingPunct="1">
              <a:spcBef>
                <a:spcPts val="0"/>
              </a:spcBef>
              <a:spcAft>
                <a:spcPts val="0"/>
              </a:spcAft>
            </a:pPr>
            <a:fld id="{8B363EBC-A636-4E4F-B313-DA526F248DF6}" type="slidenum">
              <a:rPr lang="en-US" smtClean="0">
                <a:solidFill>
                  <a:prstClr val="black"/>
                </a:solidFill>
                <a:latin typeface="Calibri"/>
                <a:ea typeface=""/>
              </a:rPr>
              <a:pPr eaLnBrk="1" fontAlgn="auto" hangingPunct="1">
                <a:spcBef>
                  <a:spcPts val="0"/>
                </a:spcBef>
                <a:spcAft>
                  <a:spcPts val="0"/>
                </a:spcAft>
              </a:pPr>
              <a:t>‹#›</a:t>
            </a:fld>
            <a:endParaRPr lang="en-US">
              <a:solidFill>
                <a:prstClr val="black"/>
              </a:solidFill>
              <a:latin typeface="Calibri"/>
              <a:ea typeface=""/>
            </a:endParaRPr>
          </a:p>
        </p:txBody>
      </p:sp>
    </p:spTree>
    <p:extLst>
      <p:ext uri="{BB962C8B-B14F-4D97-AF65-F5344CB8AC3E}">
        <p14:creationId xmlns:p14="http://schemas.microsoft.com/office/powerpoint/2010/main" val="14349740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B711E9B8-FBD4-438C-AF5F-667305AF5833}" type="datetime1">
              <a:rPr lang="en-US" smtClean="0">
                <a:solidFill>
                  <a:prstClr val="black">
                    <a:tint val="75000"/>
                  </a:prstClr>
                </a:solidFill>
              </a: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pPr eaLnBrk="1" fontAlgn="auto" hangingPunct="1">
              <a:spcBef>
                <a:spcPts val="0"/>
              </a:spcBef>
              <a:spcAft>
                <a:spcPts val="0"/>
              </a:spcAft>
            </a:pPr>
            <a:fld id="{8B363EBC-A636-4E4F-B313-DA526F248DF6}" type="slidenum">
              <a:rPr lang="en-US" smtClean="0">
                <a:solidFill>
                  <a:prstClr val="black"/>
                </a:solidFill>
                <a:latin typeface="Calibri"/>
                <a:ea typeface=""/>
              </a:rPr>
              <a:pPr eaLnBrk="1" fontAlgn="auto" hangingPunct="1">
                <a:spcBef>
                  <a:spcPts val="0"/>
                </a:spcBef>
                <a:spcAft>
                  <a:spcPts val="0"/>
                </a:spcAft>
              </a:pPr>
              <a:t>‹#›</a:t>
            </a:fld>
            <a:endParaRPr lang="en-US">
              <a:solidFill>
                <a:prstClr val="black"/>
              </a:solidFill>
              <a:latin typeface="Calibri"/>
              <a:ea typeface=""/>
            </a:endParaRPr>
          </a:p>
        </p:txBody>
      </p:sp>
    </p:spTree>
    <p:extLst>
      <p:ext uri="{BB962C8B-B14F-4D97-AF65-F5344CB8AC3E}">
        <p14:creationId xmlns:p14="http://schemas.microsoft.com/office/powerpoint/2010/main" val="35143313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0AC9F148-F549-4073-AB5C-5834CD879949}" type="datetime1">
              <a:rPr lang="en-US" smtClean="0">
                <a:solidFill>
                  <a:prstClr val="black">
                    <a:tint val="75000"/>
                  </a:prstClr>
                </a:solidFill>
              </a:rPr>
              <a:pPr/>
              <a:t>1/31/19</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a:xfrm>
            <a:off x="6553200" y="6400800"/>
            <a:ext cx="2133600" cy="320675"/>
          </a:xfrm>
          <a:prstGeom prst="rect">
            <a:avLst/>
          </a:prstGeom>
        </p:spPr>
        <p:txBody>
          <a:bodyPr/>
          <a:lstStyle/>
          <a:p>
            <a:pPr eaLnBrk="1" fontAlgn="auto" hangingPunct="1">
              <a:spcBef>
                <a:spcPts val="0"/>
              </a:spcBef>
              <a:spcAft>
                <a:spcPts val="0"/>
              </a:spcAft>
            </a:pPr>
            <a:fld id="{8B363EBC-A636-4E4F-B313-DA526F248DF6}" type="slidenum">
              <a:rPr lang="en-US" smtClean="0">
                <a:solidFill>
                  <a:prstClr val="black"/>
                </a:solidFill>
                <a:latin typeface="Calibri"/>
                <a:ea typeface=""/>
              </a:rPr>
              <a:pPr eaLnBrk="1" fontAlgn="auto" hangingPunct="1">
                <a:spcBef>
                  <a:spcPts val="0"/>
                </a:spcBef>
                <a:spcAft>
                  <a:spcPts val="0"/>
                </a:spcAft>
              </a:pPr>
              <a:t>‹#›</a:t>
            </a:fld>
            <a:endParaRPr lang="en-US">
              <a:solidFill>
                <a:prstClr val="black"/>
              </a:solidFill>
              <a:latin typeface="Calibri"/>
              <a:ea typeface=""/>
            </a:endParaRPr>
          </a:p>
        </p:txBody>
      </p:sp>
    </p:spTree>
    <p:extLst>
      <p:ext uri="{BB962C8B-B14F-4D97-AF65-F5344CB8AC3E}">
        <p14:creationId xmlns:p14="http://schemas.microsoft.com/office/powerpoint/2010/main" val="22887267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898099E7-9DD3-4299-90F8-9846FCA66204}" type="datetime1">
              <a:rPr lang="en-US" smtClean="0">
                <a:solidFill>
                  <a:prstClr val="black">
                    <a:tint val="75000"/>
                  </a:prstClr>
                </a:solidFill>
              </a:rPr>
              <a:pPr/>
              <a:t>1/31/19</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a:xfrm>
            <a:off x="6553200" y="6400800"/>
            <a:ext cx="2133600" cy="320675"/>
          </a:xfrm>
          <a:prstGeom prst="rect">
            <a:avLst/>
          </a:prstGeom>
        </p:spPr>
        <p:txBody>
          <a:bodyPr/>
          <a:lstStyle/>
          <a:p>
            <a:pPr eaLnBrk="1" fontAlgn="auto" hangingPunct="1">
              <a:spcBef>
                <a:spcPts val="0"/>
              </a:spcBef>
              <a:spcAft>
                <a:spcPts val="0"/>
              </a:spcAft>
            </a:pPr>
            <a:fld id="{8B363EBC-A636-4E4F-B313-DA526F248DF6}" type="slidenum">
              <a:rPr lang="en-US" smtClean="0">
                <a:solidFill>
                  <a:prstClr val="black"/>
                </a:solidFill>
                <a:latin typeface="Calibri"/>
                <a:ea typeface=""/>
              </a:rPr>
              <a:pPr eaLnBrk="1" fontAlgn="auto" hangingPunct="1">
                <a:spcBef>
                  <a:spcPts val="0"/>
                </a:spcBef>
                <a:spcAft>
                  <a:spcPts val="0"/>
                </a:spcAft>
              </a:pPr>
              <a:t>‹#›</a:t>
            </a:fld>
            <a:endParaRPr lang="en-US">
              <a:solidFill>
                <a:prstClr val="black"/>
              </a:solidFill>
              <a:latin typeface="Calibri"/>
              <a:ea typeface=""/>
            </a:endParaRPr>
          </a:p>
        </p:txBody>
      </p:sp>
    </p:spTree>
    <p:extLst>
      <p:ext uri="{BB962C8B-B14F-4D97-AF65-F5344CB8AC3E}">
        <p14:creationId xmlns:p14="http://schemas.microsoft.com/office/powerpoint/2010/main" val="4323787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BE959CB-3542-414D-8B44-2F5E0236A0FD}" type="datetime1">
              <a:rPr lang="en-US" smtClean="0">
                <a:solidFill>
                  <a:prstClr val="black">
                    <a:tint val="75000"/>
                  </a:prstClr>
                </a:solidFill>
              </a:rPr>
              <a:pPr/>
              <a:t>1/31/19</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a:xfrm>
            <a:off x="6553200" y="6400800"/>
            <a:ext cx="2133600" cy="320675"/>
          </a:xfrm>
          <a:prstGeom prst="rect">
            <a:avLst/>
          </a:prstGeom>
        </p:spPr>
        <p:txBody>
          <a:bodyPr/>
          <a:lstStyle/>
          <a:p>
            <a:pPr eaLnBrk="1" fontAlgn="auto" hangingPunct="1">
              <a:spcBef>
                <a:spcPts val="0"/>
              </a:spcBef>
              <a:spcAft>
                <a:spcPts val="0"/>
              </a:spcAft>
            </a:pPr>
            <a:fld id="{8B363EBC-A636-4E4F-B313-DA526F248DF6}" type="slidenum">
              <a:rPr lang="en-US" smtClean="0">
                <a:solidFill>
                  <a:prstClr val="black"/>
                </a:solidFill>
                <a:latin typeface="Calibri"/>
                <a:ea typeface=""/>
              </a:rPr>
              <a:pPr eaLnBrk="1" fontAlgn="auto" hangingPunct="1">
                <a:spcBef>
                  <a:spcPts val="0"/>
                </a:spcBef>
                <a:spcAft>
                  <a:spcPts val="0"/>
                </a:spcAft>
              </a:pPr>
              <a:t>‹#›</a:t>
            </a:fld>
            <a:endParaRPr lang="en-US">
              <a:solidFill>
                <a:prstClr val="black"/>
              </a:solidFill>
              <a:latin typeface="Calibri"/>
              <a:ea typeface=""/>
            </a:endParaRPr>
          </a:p>
        </p:txBody>
      </p:sp>
    </p:spTree>
    <p:extLst>
      <p:ext uri="{BB962C8B-B14F-4D97-AF65-F5344CB8AC3E}">
        <p14:creationId xmlns:p14="http://schemas.microsoft.com/office/powerpoint/2010/main" val="31847824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EA98C53C-14FF-4D5E-A68F-15DFC7D68265}" type="datetime1">
              <a:rPr lang="en-US" smtClean="0">
                <a:solidFill>
                  <a:prstClr val="black">
                    <a:tint val="75000"/>
                  </a:prstClr>
                </a:solidFill>
              </a: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pPr eaLnBrk="1" fontAlgn="auto" hangingPunct="1">
              <a:spcBef>
                <a:spcPts val="0"/>
              </a:spcBef>
              <a:spcAft>
                <a:spcPts val="0"/>
              </a:spcAft>
            </a:pPr>
            <a:fld id="{8B363EBC-A636-4E4F-B313-DA526F248DF6}" type="slidenum">
              <a:rPr lang="en-US" smtClean="0">
                <a:solidFill>
                  <a:prstClr val="black"/>
                </a:solidFill>
                <a:latin typeface="Calibri"/>
                <a:ea typeface=""/>
              </a:rPr>
              <a:pPr eaLnBrk="1" fontAlgn="auto" hangingPunct="1">
                <a:spcBef>
                  <a:spcPts val="0"/>
                </a:spcBef>
                <a:spcAft>
                  <a:spcPts val="0"/>
                </a:spcAft>
              </a:pPr>
              <a:t>‹#›</a:t>
            </a:fld>
            <a:endParaRPr lang="en-US">
              <a:solidFill>
                <a:prstClr val="black"/>
              </a:solidFill>
              <a:latin typeface="Calibri"/>
              <a:ea typeface=""/>
            </a:endParaRPr>
          </a:p>
        </p:txBody>
      </p:sp>
    </p:spTree>
    <p:extLst>
      <p:ext uri="{BB962C8B-B14F-4D97-AF65-F5344CB8AC3E}">
        <p14:creationId xmlns:p14="http://schemas.microsoft.com/office/powerpoint/2010/main" val="15474965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D16DBC9E-D78A-433F-89BF-14D5DA7B7CE9}" type="datetime1">
              <a:rPr lang="en-US" smtClean="0">
                <a:solidFill>
                  <a:prstClr val="black">
                    <a:tint val="75000"/>
                  </a:prstClr>
                </a:solidFill>
              </a:rPr>
              <a:pPr/>
              <a:t>1/31/19</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pPr eaLnBrk="1" fontAlgn="auto" hangingPunct="1">
              <a:spcBef>
                <a:spcPts val="0"/>
              </a:spcBef>
              <a:spcAft>
                <a:spcPts val="0"/>
              </a:spcAft>
            </a:pPr>
            <a:fld id="{8B363EBC-A636-4E4F-B313-DA526F248DF6}" type="slidenum">
              <a:rPr lang="en-US" smtClean="0">
                <a:solidFill>
                  <a:prstClr val="black"/>
                </a:solidFill>
                <a:latin typeface="Calibri"/>
                <a:ea typeface=""/>
              </a:rPr>
              <a:pPr eaLnBrk="1" fontAlgn="auto" hangingPunct="1">
                <a:spcBef>
                  <a:spcPts val="0"/>
                </a:spcBef>
                <a:spcAft>
                  <a:spcPts val="0"/>
                </a:spcAft>
              </a:pPr>
              <a:t>‹#›</a:t>
            </a:fld>
            <a:endParaRPr lang="en-US">
              <a:solidFill>
                <a:prstClr val="black"/>
              </a:solidFill>
              <a:latin typeface="Calibri"/>
              <a:ea typeface=""/>
            </a:endParaRPr>
          </a:p>
        </p:txBody>
      </p:sp>
    </p:spTree>
    <p:extLst>
      <p:ext uri="{BB962C8B-B14F-4D97-AF65-F5344CB8AC3E}">
        <p14:creationId xmlns:p14="http://schemas.microsoft.com/office/powerpoint/2010/main" val="17300550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0828FE3-9AE0-49A2-976F-324A07A44035}"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pPr eaLnBrk="1" fontAlgn="auto" hangingPunct="1">
              <a:spcBef>
                <a:spcPts val="0"/>
              </a:spcBef>
              <a:spcAft>
                <a:spcPts val="0"/>
              </a:spcAft>
            </a:pPr>
            <a:fld id="{8B363EBC-A636-4E4F-B313-DA526F248DF6}" type="slidenum">
              <a:rPr lang="en-US" smtClean="0">
                <a:solidFill>
                  <a:prstClr val="black"/>
                </a:solidFill>
                <a:latin typeface="Calibri"/>
                <a:ea typeface=""/>
              </a:rPr>
              <a:pPr eaLnBrk="1" fontAlgn="auto" hangingPunct="1">
                <a:spcBef>
                  <a:spcPts val="0"/>
                </a:spcBef>
                <a:spcAft>
                  <a:spcPts val="0"/>
                </a:spcAft>
              </a:pPr>
              <a:t>‹#›</a:t>
            </a:fld>
            <a:endParaRPr lang="en-US">
              <a:solidFill>
                <a:prstClr val="black"/>
              </a:solidFill>
              <a:latin typeface="Calibri"/>
              <a:ea typeface=""/>
            </a:endParaRPr>
          </a:p>
        </p:txBody>
      </p:sp>
    </p:spTree>
    <p:extLst>
      <p:ext uri="{BB962C8B-B14F-4D97-AF65-F5344CB8AC3E}">
        <p14:creationId xmlns:p14="http://schemas.microsoft.com/office/powerpoint/2010/main" val="5258230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DD41AD1F-69F0-4F09-9216-7848FA869439}"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pPr eaLnBrk="1" fontAlgn="auto" hangingPunct="1">
              <a:spcBef>
                <a:spcPts val="0"/>
              </a:spcBef>
              <a:spcAft>
                <a:spcPts val="0"/>
              </a:spcAft>
            </a:pPr>
            <a:fld id="{8B363EBC-A636-4E4F-B313-DA526F248DF6}" type="slidenum">
              <a:rPr lang="en-US" smtClean="0">
                <a:solidFill>
                  <a:prstClr val="black"/>
                </a:solidFill>
                <a:latin typeface="Calibri"/>
                <a:ea typeface=""/>
              </a:rPr>
              <a:pPr eaLnBrk="1" fontAlgn="auto" hangingPunct="1">
                <a:spcBef>
                  <a:spcPts val="0"/>
                </a:spcBef>
                <a:spcAft>
                  <a:spcPts val="0"/>
                </a:spcAft>
              </a:pPr>
              <a:t>‹#›</a:t>
            </a:fld>
            <a:endParaRPr lang="en-US">
              <a:solidFill>
                <a:prstClr val="black"/>
              </a:solidFill>
              <a:latin typeface="Calibri"/>
              <a:ea typeface=""/>
            </a:endParaRPr>
          </a:p>
        </p:txBody>
      </p:sp>
    </p:spTree>
    <p:extLst>
      <p:ext uri="{BB962C8B-B14F-4D97-AF65-F5344CB8AC3E}">
        <p14:creationId xmlns:p14="http://schemas.microsoft.com/office/powerpoint/2010/main" val="39256787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5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fld id="{111EC4E2-6E65-4B38-A9F0-2491CD022231}" type="datetime1">
              <a:rPr lang="en-US" smtClean="0">
                <a:solidFill>
                  <a:prstClr val="black">
                    <a:tint val="75000"/>
                  </a:prstClr>
                </a:solidFill>
              </a:rPr>
              <a:pPr/>
              <a:t>1/31/19</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fld id="{13F32364-6BA0-48AA-B029-3ED2192016FC}" type="slidenum">
              <a:rPr lang="en-US" smtClean="0">
                <a:solidFill>
                  <a:prstClr val="black"/>
                </a:solidFill>
              </a:rPr>
              <a:pPr/>
              <a:t>‹#›</a:t>
            </a:fld>
            <a:endParaRPr lang="en-US" dirty="0">
              <a:solidFill>
                <a:prstClr val="black"/>
              </a:solidFill>
            </a:endParaRPr>
          </a:p>
        </p:txBody>
      </p:sp>
    </p:spTree>
    <p:extLst>
      <p:ext uri="{BB962C8B-B14F-4D97-AF65-F5344CB8AC3E}">
        <p14:creationId xmlns:p14="http://schemas.microsoft.com/office/powerpoint/2010/main" val="5507733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fld id="{13F32364-6BA0-48AA-B029-3ED2192016FC}" type="slidenum">
              <a:rPr lang="en-US" smtClean="0">
                <a:solidFill>
                  <a:prstClr val="black"/>
                </a:solidFill>
              </a: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431087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DC2EE5E-49E3-41BC-B690-56250386BB7E}" type="datetime1">
              <a:rPr lang="en-US" smtClean="0">
                <a:solidFill>
                  <a:prstClr val="black">
                    <a:tint val="75000"/>
                  </a:prstClr>
                </a:solidFill>
                <a:latin typeface="Gill Sans MT"/>
              </a:rPr>
              <a:pPr/>
              <a:t>1/31/19</a:t>
            </a:fld>
            <a:endParaRPr lang="en-US">
              <a:solidFill>
                <a:prstClr val="black">
                  <a:tint val="75000"/>
                </a:prstClr>
              </a:solidFill>
              <a:latin typeface="Gill Sans MT"/>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Gill Sans MT"/>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35454378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273F18D-3D7C-411A-A3D5-BE9D715C217A}" type="datetime1">
              <a:rPr lang="en-US" smtClean="0">
                <a:solidFill>
                  <a:prstClr val="black">
                    <a:tint val="75000"/>
                  </a:prstClr>
                </a:solidFill>
                <a:latin typeface="Gill Sans MT"/>
              </a:rPr>
              <a:pPr/>
              <a:t>1/31/19</a:t>
            </a:fld>
            <a:endParaRPr lang="en-US">
              <a:solidFill>
                <a:prstClr val="black">
                  <a:tint val="75000"/>
                </a:prstClr>
              </a:solidFill>
              <a:latin typeface="Gill Sans MT"/>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Gill Sans MT"/>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5282042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D9761C9-07B9-4029-8A9C-6B9D4FE4DECF}" type="datetime1">
              <a:rPr lang="en-US" smtClean="0">
                <a:solidFill>
                  <a:prstClr val="black">
                    <a:tint val="75000"/>
                  </a:prstClr>
                </a:solidFill>
                <a:latin typeface="Gill Sans MT"/>
              </a:rPr>
              <a:pPr/>
              <a:t>1/31/19</a:t>
            </a:fld>
            <a:endParaRPr lang="en-US">
              <a:solidFill>
                <a:prstClr val="black">
                  <a:tint val="75000"/>
                </a:prstClr>
              </a:solidFill>
              <a:latin typeface="Gill Sans MT"/>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Gill Sans MT"/>
            </a:endParaRPr>
          </a:p>
        </p:txBody>
      </p:sp>
      <p:sp>
        <p:nvSpPr>
          <p:cNvPr id="9" name="Slide Number Placeholder 8"/>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1177780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95E2F76E-CE6C-410C-8FDC-D0091C24DEF1}" type="datetime1">
              <a:rPr lang="en-US" smtClean="0">
                <a:solidFill>
                  <a:prstClr val="black">
                    <a:tint val="75000"/>
                  </a:prstClr>
                </a:solidFill>
                <a:latin typeface="Gill Sans MT"/>
              </a:rPr>
              <a:pPr/>
              <a:t>1/31/19</a:t>
            </a:fld>
            <a:endParaRPr lang="en-US">
              <a:solidFill>
                <a:prstClr val="black">
                  <a:tint val="75000"/>
                </a:prstClr>
              </a:solidFill>
              <a:latin typeface="Gill Sans MT"/>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Gill Sans MT"/>
            </a:endParaRPr>
          </a:p>
        </p:txBody>
      </p:sp>
      <p:sp>
        <p:nvSpPr>
          <p:cNvPr id="5" name="Slide Number Placeholder 4"/>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20647657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A35B8DD-F4B6-4735-BE3E-A30AC9916A28}" type="datetime1">
              <a:rPr lang="en-US" smtClean="0">
                <a:solidFill>
                  <a:prstClr val="black">
                    <a:tint val="75000"/>
                  </a:prstClr>
                </a:solidFill>
                <a:latin typeface="Gill Sans MT"/>
              </a:rPr>
              <a:pPr/>
              <a:t>1/31/19</a:t>
            </a:fld>
            <a:endParaRPr lang="en-US">
              <a:solidFill>
                <a:prstClr val="black">
                  <a:tint val="75000"/>
                </a:prstClr>
              </a:solidFill>
              <a:latin typeface="Gill Sans MT"/>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Gill Sans MT"/>
            </a:endParaRP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2810357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844FB2D7-3DDB-4FFD-8B82-F323B81C51BF}" type="datetime1">
              <a:rPr lang="en-US" smtClean="0">
                <a:solidFill>
                  <a:prstClr val="black">
                    <a:tint val="75000"/>
                  </a:prstClr>
                </a:solidFill>
                <a:latin typeface="Gill Sans MT"/>
              </a:rPr>
              <a:pPr/>
              <a:t>1/31/19</a:t>
            </a:fld>
            <a:endParaRPr lang="en-US">
              <a:solidFill>
                <a:prstClr val="black">
                  <a:tint val="75000"/>
                </a:prstClr>
              </a:solidFill>
              <a:latin typeface="Gill Sans MT"/>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Gill Sans MT"/>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15973063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p>
            <a:fld id="{08811807-3D87-4FB5-A3F7-954D5D4F8EE2}" type="datetime1">
              <a:rPr lang="en-US" smtClean="0">
                <a:solidFill>
                  <a:prstClr val="black">
                    <a:tint val="75000"/>
                  </a:prstClr>
                </a:solidFill>
                <a:latin typeface="Gill Sans MT"/>
              </a:rPr>
              <a:pPr/>
              <a:t>1/31/19</a:t>
            </a:fld>
            <a:endParaRPr lang="en-US">
              <a:solidFill>
                <a:prstClr val="black">
                  <a:tint val="75000"/>
                </a:prstClr>
              </a:solidFill>
              <a:latin typeface="Gill Sans MT"/>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Gill Sans MT"/>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1882542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9CA4A0BD-C698-4141-B404-5A877B3AA909}" type="datetime1">
              <a:rPr lang="en-US" smtClean="0">
                <a:solidFill>
                  <a:prstClr val="black">
                    <a:tint val="75000"/>
                  </a:prstClr>
                </a:solidFill>
                <a:latin typeface="Gill Sans MT"/>
              </a:rPr>
              <a:pPr/>
              <a:t>1/31/19</a:t>
            </a:fld>
            <a:endParaRPr lang="en-US">
              <a:solidFill>
                <a:prstClr val="black">
                  <a:tint val="75000"/>
                </a:prstClr>
              </a:solidFill>
              <a:latin typeface="Gill Sans MT"/>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Gill Sans MT"/>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39069942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D08FC6B9-10FF-4561-B52B-0EFAB655D039}" type="datetime1">
              <a:rPr lang="en-US" smtClean="0">
                <a:solidFill>
                  <a:prstClr val="black">
                    <a:tint val="75000"/>
                  </a:prstClr>
                </a:solidFill>
                <a:latin typeface="Gill Sans MT"/>
              </a:rPr>
              <a:pPr/>
              <a:t>1/31/19</a:t>
            </a:fld>
            <a:endParaRPr lang="en-US">
              <a:solidFill>
                <a:prstClr val="black">
                  <a:tint val="75000"/>
                </a:prstClr>
              </a:solidFill>
              <a:latin typeface="Gill Sans MT"/>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Gill Sans MT"/>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32505746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6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79865"/>
      </p:ext>
    </p:extLst>
  </p:cSld>
  <p:clrMapOvr>
    <a:masterClrMapping/>
  </p:clrMapOvr>
  <p:transition/>
</p:sldLayout>
</file>

<file path=ppt/slideLayouts/slideLayout9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3087"/>
      </p:ext>
    </p:extLst>
  </p:cSld>
  <p:clrMapOvr>
    <a:masterClrMapping/>
  </p:clrMapOvr>
  <p:transition/>
</p:sldLayout>
</file>

<file path=ppt/slideLayouts/slideLayout9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7973223"/>
      </p:ext>
    </p:extLst>
  </p:cSld>
  <p:clrMapOvr>
    <a:masterClrMapping/>
  </p:clrMapOvr>
  <p:transition/>
</p:sldLayout>
</file>

<file path=ppt/slideLayouts/slideLayout9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827195"/>
      </p:ext>
    </p:extLst>
  </p:cSld>
  <p:clrMapOvr>
    <a:masterClrMapping/>
  </p:clrMapOvr>
  <p:transition/>
</p:sldLayout>
</file>

<file path=ppt/slideLayouts/slideLayout9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1083436"/>
      </p:ext>
    </p:extLst>
  </p:cSld>
  <p:clrMapOvr>
    <a:masterClrMapping/>
  </p:clrMapOvr>
  <p:transition/>
</p:sldLayout>
</file>

<file path=ppt/slideLayouts/slideLayout9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7557100"/>
      </p:ext>
    </p:extLst>
  </p:cSld>
  <p:clrMapOvr>
    <a:masterClrMapping/>
  </p:clrMapOvr>
  <p:transition/>
</p:sldLayout>
</file>

<file path=ppt/slideLayouts/slideLayout9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9477724"/>
      </p:ext>
    </p:extLst>
  </p:cSld>
  <p:clrMapOvr>
    <a:masterClrMapping/>
  </p:clrMapOvr>
  <p:transition/>
</p:sldLayout>
</file>

<file path=ppt/slideLayouts/slideLayout9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6178662"/>
      </p:ext>
    </p:extLst>
  </p:cSld>
  <p:clrMapOvr>
    <a:masterClrMapping/>
  </p:clrMapOvr>
  <p:transition/>
</p:sldLayout>
</file>

<file path=ppt/slideLayouts/slideLayout9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2392495"/>
      </p:ext>
    </p:extLst>
  </p:cSld>
  <p:clrMapOvr>
    <a:masterClrMapping/>
  </p:clrMapOvr>
  <p:transition/>
</p:sldLayout>
</file>

<file path=ppt/slideLayouts/slideLayout9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04160"/>
      </p:ext>
    </p:extLst>
  </p:cSld>
  <p:clrMapOvr>
    <a:masterClrMapping/>
  </p:clrMapOvr>
  <p:transition/>
</p:sldLayout>
</file>

<file path=ppt/slideLayouts/slideLayout9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7431223"/>
      </p:ext>
    </p:extLst>
  </p:cSld>
  <p:clrMapOvr>
    <a:masterClrMapping/>
  </p:clrMapOvr>
  <p:transition/>
</p:sldLayout>
</file>

<file path=ppt/slideLayouts/slideLayout97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F95B04E4-937C-664F-B51F-D8C30ABD33B0}"/>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48FE1C4B-D953-0249-AAC5-1CEBC09BA0D3}"/>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6CEAA0A5-E9E4-5140-BD46-DA6256C8BD9D}"/>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D19D6D91-79A7-6D42-B64F-582CA85CF65A}"/>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FA33B19D-FBD6-3545-A911-696365B2674E}"/>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E3F69791-C3A5-1144-92B1-333CF796E52A}"/>
              </a:ext>
            </a:extLst>
          </p:cNvPr>
          <p:cNvSpPr>
            <a:spLocks noGrp="1" noChangeArrowheads="1"/>
          </p:cNvSpPr>
          <p:nvPr>
            <p:ph type="sldNum" sz="quarter" idx="12"/>
          </p:nvPr>
        </p:nvSpPr>
        <p:spPr/>
        <p:txBody>
          <a:bodyPr/>
          <a:lstStyle>
            <a:lvl1pPr>
              <a:defRPr sz="1200" smtClean="0"/>
            </a:lvl1pPr>
          </a:lstStyle>
          <a:p>
            <a:pPr>
              <a:defRPr/>
            </a:pPr>
            <a:fld id="{3B3FDAE8-A59F-B84A-B845-84C535A39ED0}" type="slidenum">
              <a:rPr lang="en-US" altLang="en-US"/>
              <a:pPr>
                <a:defRPr/>
              </a:pPr>
              <a:t>‹#›</a:t>
            </a:fld>
            <a:endParaRPr lang="en-US" altLang="en-US"/>
          </a:p>
        </p:txBody>
      </p:sp>
    </p:spTree>
    <p:extLst>
      <p:ext uri="{BB962C8B-B14F-4D97-AF65-F5344CB8AC3E}">
        <p14:creationId xmlns:p14="http://schemas.microsoft.com/office/powerpoint/2010/main" val="3126539092"/>
      </p:ext>
    </p:extLst>
  </p:cSld>
  <p:clrMapOvr>
    <a:masterClrMapping/>
  </p:clrMapOvr>
  <p:transition/>
</p:sldLayout>
</file>

<file path=ppt/slideLayouts/slideLayout9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73A97B69-F936-9541-A4C0-4803E0D9803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ACF1560-B282-884D-8A11-92C4A17C9387}"/>
              </a:ext>
            </a:extLst>
          </p:cNvPr>
          <p:cNvSpPr>
            <a:spLocks noGrp="1" noChangeArrowheads="1"/>
          </p:cNvSpPr>
          <p:nvPr>
            <p:ph type="sldNum" sz="quarter" idx="11"/>
          </p:nvPr>
        </p:nvSpPr>
        <p:spPr>
          <a:ln/>
        </p:spPr>
        <p:txBody>
          <a:bodyPr/>
          <a:lstStyle>
            <a:lvl1pPr>
              <a:defRPr/>
            </a:lvl1pPr>
          </a:lstStyle>
          <a:p>
            <a:pPr>
              <a:defRPr/>
            </a:pPr>
            <a:fld id="{ABF4462A-42FE-A84B-9002-68A00ADE644F}" type="slidenum">
              <a:rPr lang="en-US" altLang="en-US"/>
              <a:pPr>
                <a:defRPr/>
              </a:pPr>
              <a:t>‹#›</a:t>
            </a:fld>
            <a:endParaRPr lang="en-US" altLang="en-US"/>
          </a:p>
        </p:txBody>
      </p:sp>
    </p:spTree>
    <p:extLst>
      <p:ext uri="{BB962C8B-B14F-4D97-AF65-F5344CB8AC3E}">
        <p14:creationId xmlns:p14="http://schemas.microsoft.com/office/powerpoint/2010/main" val="1328977085"/>
      </p:ext>
    </p:extLst>
  </p:cSld>
  <p:clrMapOvr>
    <a:masterClrMapping/>
  </p:clrMapOvr>
  <p:transition/>
</p:sldLayout>
</file>

<file path=ppt/slideLayouts/slideLayout9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F2623055-6F7E-CF4A-ADEE-B8106026EC5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508F7ABC-7804-9A45-8345-A3C1D4AE2951}"/>
              </a:ext>
            </a:extLst>
          </p:cNvPr>
          <p:cNvSpPr>
            <a:spLocks noGrp="1" noChangeArrowheads="1"/>
          </p:cNvSpPr>
          <p:nvPr>
            <p:ph type="sldNum" sz="quarter" idx="11"/>
          </p:nvPr>
        </p:nvSpPr>
        <p:spPr>
          <a:ln/>
        </p:spPr>
        <p:txBody>
          <a:bodyPr/>
          <a:lstStyle>
            <a:lvl1pPr>
              <a:defRPr/>
            </a:lvl1pPr>
          </a:lstStyle>
          <a:p>
            <a:pPr>
              <a:defRPr/>
            </a:pPr>
            <a:fld id="{33CFE70D-E1B6-6444-B39A-56D9F01DCD47}" type="slidenum">
              <a:rPr lang="en-US" altLang="en-US"/>
              <a:pPr>
                <a:defRPr/>
              </a:pPr>
              <a:t>‹#›</a:t>
            </a:fld>
            <a:endParaRPr lang="en-US" altLang="en-US"/>
          </a:p>
        </p:txBody>
      </p:sp>
    </p:spTree>
    <p:extLst>
      <p:ext uri="{BB962C8B-B14F-4D97-AF65-F5344CB8AC3E}">
        <p14:creationId xmlns:p14="http://schemas.microsoft.com/office/powerpoint/2010/main" val="2934276307"/>
      </p:ext>
    </p:extLst>
  </p:cSld>
  <p:clrMapOvr>
    <a:masterClrMapping/>
  </p:clrMapOvr>
  <p:transition/>
</p:sldLayout>
</file>

<file path=ppt/slideLayouts/slideLayout9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371F563C-CD40-A941-946F-51381E41C508}"/>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3913447-512A-8E4A-90A4-7079BD9A51DA}"/>
              </a:ext>
            </a:extLst>
          </p:cNvPr>
          <p:cNvSpPr>
            <a:spLocks noGrp="1" noChangeArrowheads="1"/>
          </p:cNvSpPr>
          <p:nvPr>
            <p:ph type="sldNum" sz="quarter" idx="11"/>
          </p:nvPr>
        </p:nvSpPr>
        <p:spPr>
          <a:ln/>
        </p:spPr>
        <p:txBody>
          <a:bodyPr/>
          <a:lstStyle>
            <a:lvl1pPr>
              <a:defRPr/>
            </a:lvl1pPr>
          </a:lstStyle>
          <a:p>
            <a:pPr>
              <a:defRPr/>
            </a:pPr>
            <a:fld id="{F061E867-9ECF-604D-A3A5-B01890269E4D}" type="slidenum">
              <a:rPr lang="en-US" altLang="en-US"/>
              <a:pPr>
                <a:defRPr/>
              </a:pPr>
              <a:t>‹#›</a:t>
            </a:fld>
            <a:endParaRPr lang="en-US" altLang="en-US"/>
          </a:p>
        </p:txBody>
      </p:sp>
    </p:spTree>
    <p:extLst>
      <p:ext uri="{BB962C8B-B14F-4D97-AF65-F5344CB8AC3E}">
        <p14:creationId xmlns:p14="http://schemas.microsoft.com/office/powerpoint/2010/main" val="3600713822"/>
      </p:ext>
    </p:extLst>
  </p:cSld>
  <p:clrMapOvr>
    <a:masterClrMapping/>
  </p:clrMapOvr>
  <p:transition/>
</p:sldLayout>
</file>

<file path=ppt/slideLayouts/slideLayout9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5F572121-A8E8-2D44-9C8A-867F1E7CF2D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375A6BC4-4875-D14C-AD8B-EDD376D8CFAC}"/>
              </a:ext>
            </a:extLst>
          </p:cNvPr>
          <p:cNvSpPr>
            <a:spLocks noGrp="1" noChangeArrowheads="1"/>
          </p:cNvSpPr>
          <p:nvPr>
            <p:ph type="sldNum" sz="quarter" idx="11"/>
          </p:nvPr>
        </p:nvSpPr>
        <p:spPr>
          <a:ln/>
        </p:spPr>
        <p:txBody>
          <a:bodyPr/>
          <a:lstStyle>
            <a:lvl1pPr>
              <a:defRPr/>
            </a:lvl1pPr>
          </a:lstStyle>
          <a:p>
            <a:pPr>
              <a:defRPr/>
            </a:pPr>
            <a:fld id="{6BF9FD31-60B6-C346-9D89-A4089B899D90}" type="slidenum">
              <a:rPr lang="en-US" altLang="en-US"/>
              <a:pPr>
                <a:defRPr/>
              </a:pPr>
              <a:t>‹#›</a:t>
            </a:fld>
            <a:endParaRPr lang="en-US" altLang="en-US"/>
          </a:p>
        </p:txBody>
      </p:sp>
    </p:spTree>
    <p:extLst>
      <p:ext uri="{BB962C8B-B14F-4D97-AF65-F5344CB8AC3E}">
        <p14:creationId xmlns:p14="http://schemas.microsoft.com/office/powerpoint/2010/main" val="761109831"/>
      </p:ext>
    </p:extLst>
  </p:cSld>
  <p:clrMapOvr>
    <a:masterClrMapping/>
  </p:clrMapOvr>
  <p:transition/>
</p:sldLayout>
</file>

<file path=ppt/slideLayouts/slideLayout9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4209F53-5EDE-1248-9733-CEB7AFA430D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CED11C88-124D-0347-AECA-31127847197C}"/>
              </a:ext>
            </a:extLst>
          </p:cNvPr>
          <p:cNvSpPr>
            <a:spLocks noGrp="1" noChangeArrowheads="1"/>
          </p:cNvSpPr>
          <p:nvPr>
            <p:ph type="sldNum" sz="quarter" idx="11"/>
          </p:nvPr>
        </p:nvSpPr>
        <p:spPr>
          <a:ln/>
        </p:spPr>
        <p:txBody>
          <a:bodyPr/>
          <a:lstStyle>
            <a:lvl1pPr>
              <a:defRPr/>
            </a:lvl1pPr>
          </a:lstStyle>
          <a:p>
            <a:pPr>
              <a:defRPr/>
            </a:pPr>
            <a:fld id="{ABA189F7-876C-7946-AB0D-5451C843C772}" type="slidenum">
              <a:rPr lang="en-US" altLang="en-US"/>
              <a:pPr>
                <a:defRPr/>
              </a:pPr>
              <a:t>‹#›</a:t>
            </a:fld>
            <a:endParaRPr lang="en-US" altLang="en-US"/>
          </a:p>
        </p:txBody>
      </p:sp>
    </p:spTree>
    <p:extLst>
      <p:ext uri="{BB962C8B-B14F-4D97-AF65-F5344CB8AC3E}">
        <p14:creationId xmlns:p14="http://schemas.microsoft.com/office/powerpoint/2010/main" val="717643544"/>
      </p:ext>
    </p:extLst>
  </p:cSld>
  <p:clrMapOvr>
    <a:masterClrMapping/>
  </p:clrMapOvr>
  <p:transition/>
</p:sldLayout>
</file>

<file path=ppt/slideLayouts/slideLayout9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9347127D-50D6-804E-BBDB-090FFD76C82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34CA717C-BE13-1D47-AAC5-E762962F17AE}"/>
              </a:ext>
            </a:extLst>
          </p:cNvPr>
          <p:cNvSpPr>
            <a:spLocks noGrp="1" noChangeArrowheads="1"/>
          </p:cNvSpPr>
          <p:nvPr>
            <p:ph type="sldNum" sz="quarter" idx="11"/>
          </p:nvPr>
        </p:nvSpPr>
        <p:spPr>
          <a:ln/>
        </p:spPr>
        <p:txBody>
          <a:bodyPr/>
          <a:lstStyle>
            <a:lvl1pPr>
              <a:defRPr/>
            </a:lvl1pPr>
          </a:lstStyle>
          <a:p>
            <a:pPr>
              <a:defRPr/>
            </a:pPr>
            <a:fld id="{AA20B547-CD99-0740-9575-71E48EA0F20D}" type="slidenum">
              <a:rPr lang="en-US" altLang="en-US"/>
              <a:pPr>
                <a:defRPr/>
              </a:pPr>
              <a:t>‹#›</a:t>
            </a:fld>
            <a:endParaRPr lang="en-US" altLang="en-US"/>
          </a:p>
        </p:txBody>
      </p:sp>
    </p:spTree>
    <p:extLst>
      <p:ext uri="{BB962C8B-B14F-4D97-AF65-F5344CB8AC3E}">
        <p14:creationId xmlns:p14="http://schemas.microsoft.com/office/powerpoint/2010/main" val="2047003591"/>
      </p:ext>
    </p:extLst>
  </p:cSld>
  <p:clrMapOvr>
    <a:masterClrMapping/>
  </p:clrMapOvr>
  <p:transition/>
</p:sldLayout>
</file>

<file path=ppt/slideLayouts/slideLayout9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5A4E499A-3343-9649-900F-C1B6B1CC41A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9BAFF69-6AD8-F144-AFCC-520891BC230A}"/>
              </a:ext>
            </a:extLst>
          </p:cNvPr>
          <p:cNvSpPr>
            <a:spLocks noGrp="1" noChangeArrowheads="1"/>
          </p:cNvSpPr>
          <p:nvPr>
            <p:ph type="sldNum" sz="quarter" idx="11"/>
          </p:nvPr>
        </p:nvSpPr>
        <p:spPr>
          <a:ln/>
        </p:spPr>
        <p:txBody>
          <a:bodyPr/>
          <a:lstStyle>
            <a:lvl1pPr>
              <a:defRPr/>
            </a:lvl1pPr>
          </a:lstStyle>
          <a:p>
            <a:pPr>
              <a:defRPr/>
            </a:pPr>
            <a:fld id="{0EE647DD-C717-6B4E-971B-369A4AC6E6F3}" type="slidenum">
              <a:rPr lang="en-US" altLang="en-US"/>
              <a:pPr>
                <a:defRPr/>
              </a:pPr>
              <a:t>‹#›</a:t>
            </a:fld>
            <a:endParaRPr lang="en-US" altLang="en-US"/>
          </a:p>
        </p:txBody>
      </p:sp>
    </p:spTree>
    <p:extLst>
      <p:ext uri="{BB962C8B-B14F-4D97-AF65-F5344CB8AC3E}">
        <p14:creationId xmlns:p14="http://schemas.microsoft.com/office/powerpoint/2010/main" val="641869992"/>
      </p:ext>
    </p:extLst>
  </p:cSld>
  <p:clrMapOvr>
    <a:masterClrMapping/>
  </p:clrMapOvr>
  <p:transition/>
</p:sldLayout>
</file>

<file path=ppt/slideLayouts/slideLayout9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AE62CFF8-7633-3B4B-A468-F476C6361E39}"/>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3917E0F-F572-F344-8271-E7F412A98639}"/>
              </a:ext>
            </a:extLst>
          </p:cNvPr>
          <p:cNvSpPr>
            <a:spLocks noGrp="1" noChangeArrowheads="1"/>
          </p:cNvSpPr>
          <p:nvPr>
            <p:ph type="sldNum" sz="quarter" idx="11"/>
          </p:nvPr>
        </p:nvSpPr>
        <p:spPr>
          <a:ln/>
        </p:spPr>
        <p:txBody>
          <a:bodyPr/>
          <a:lstStyle>
            <a:lvl1pPr>
              <a:defRPr/>
            </a:lvl1pPr>
          </a:lstStyle>
          <a:p>
            <a:pPr>
              <a:defRPr/>
            </a:pPr>
            <a:fld id="{64A61CCF-7B61-6046-A6E3-819C5F7B3F8C}" type="slidenum">
              <a:rPr lang="en-US" altLang="en-US"/>
              <a:pPr>
                <a:defRPr/>
              </a:pPr>
              <a:t>‹#›</a:t>
            </a:fld>
            <a:endParaRPr lang="en-US" altLang="en-US"/>
          </a:p>
        </p:txBody>
      </p:sp>
    </p:spTree>
    <p:extLst>
      <p:ext uri="{BB962C8B-B14F-4D97-AF65-F5344CB8AC3E}">
        <p14:creationId xmlns:p14="http://schemas.microsoft.com/office/powerpoint/2010/main" val="1485444395"/>
      </p:ext>
    </p:extLst>
  </p:cSld>
  <p:clrMapOvr>
    <a:masterClrMapping/>
  </p:clrMapOvr>
  <p:transition/>
</p:sldLayout>
</file>

<file path=ppt/slideLayouts/slideLayout9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FF2FD485-06A1-EE45-9A8B-F048E7EEEAE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3E0F4D9-5214-6441-8A0F-C2CBFC75B8CF}"/>
              </a:ext>
            </a:extLst>
          </p:cNvPr>
          <p:cNvSpPr>
            <a:spLocks noGrp="1" noChangeArrowheads="1"/>
          </p:cNvSpPr>
          <p:nvPr>
            <p:ph type="sldNum" sz="quarter" idx="11"/>
          </p:nvPr>
        </p:nvSpPr>
        <p:spPr>
          <a:ln/>
        </p:spPr>
        <p:txBody>
          <a:bodyPr/>
          <a:lstStyle>
            <a:lvl1pPr>
              <a:defRPr/>
            </a:lvl1pPr>
          </a:lstStyle>
          <a:p>
            <a:pPr>
              <a:defRPr/>
            </a:pPr>
            <a:fld id="{F24D7BF4-82CD-7E43-873E-37D879C1B9E0}" type="slidenum">
              <a:rPr lang="en-US" altLang="en-US"/>
              <a:pPr>
                <a:defRPr/>
              </a:pPr>
              <a:t>‹#›</a:t>
            </a:fld>
            <a:endParaRPr lang="en-US" altLang="en-US"/>
          </a:p>
        </p:txBody>
      </p:sp>
    </p:spTree>
    <p:extLst>
      <p:ext uri="{BB962C8B-B14F-4D97-AF65-F5344CB8AC3E}">
        <p14:creationId xmlns:p14="http://schemas.microsoft.com/office/powerpoint/2010/main" val="2031236021"/>
      </p:ext>
    </p:extLst>
  </p:cSld>
  <p:clrMapOvr>
    <a:masterClrMapping/>
  </p:clrMapOvr>
  <p:transition/>
</p:sldLayout>
</file>

<file path=ppt/slideLayouts/slideLayout9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0F2C3A7A-5BD4-D542-A789-B3C16EBBD7D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C538ED7B-3605-2040-BC3F-5A78278E3E39}"/>
              </a:ext>
            </a:extLst>
          </p:cNvPr>
          <p:cNvSpPr>
            <a:spLocks noGrp="1" noChangeArrowheads="1"/>
          </p:cNvSpPr>
          <p:nvPr>
            <p:ph type="sldNum" sz="quarter" idx="11"/>
          </p:nvPr>
        </p:nvSpPr>
        <p:spPr>
          <a:ln/>
        </p:spPr>
        <p:txBody>
          <a:bodyPr/>
          <a:lstStyle>
            <a:lvl1pPr>
              <a:defRPr/>
            </a:lvl1pPr>
          </a:lstStyle>
          <a:p>
            <a:pPr>
              <a:defRPr/>
            </a:pPr>
            <a:fld id="{1F0AD733-BDC3-EB40-9C11-FAC3CFD161D0}" type="slidenum">
              <a:rPr lang="en-US" altLang="en-US"/>
              <a:pPr>
                <a:defRPr/>
              </a:pPr>
              <a:t>‹#›</a:t>
            </a:fld>
            <a:endParaRPr lang="en-US" altLang="en-US"/>
          </a:p>
        </p:txBody>
      </p:sp>
    </p:spTree>
    <p:extLst>
      <p:ext uri="{BB962C8B-B14F-4D97-AF65-F5344CB8AC3E}">
        <p14:creationId xmlns:p14="http://schemas.microsoft.com/office/powerpoint/2010/main" val="875966919"/>
      </p:ext>
    </p:extLst>
  </p:cSld>
  <p:clrMapOvr>
    <a:masterClrMapping/>
  </p:clrMapOvr>
  <p:transition/>
</p:sldLayout>
</file>

<file path=ppt/slideLayouts/slideLayout98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8D14A05F-C43C-B549-A1DA-16E973F5AA3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04D961FA-CC1E-B14D-A413-07AD525F4F1D}"/>
              </a:ext>
            </a:extLst>
          </p:cNvPr>
          <p:cNvSpPr>
            <a:spLocks noGrp="1" noChangeArrowheads="1"/>
          </p:cNvSpPr>
          <p:nvPr>
            <p:ph type="sldNum" sz="quarter" idx="11"/>
          </p:nvPr>
        </p:nvSpPr>
        <p:spPr>
          <a:ln/>
        </p:spPr>
        <p:txBody>
          <a:bodyPr/>
          <a:lstStyle>
            <a:lvl1pPr>
              <a:defRPr/>
            </a:lvl1pPr>
          </a:lstStyle>
          <a:p>
            <a:pPr>
              <a:defRPr/>
            </a:pPr>
            <a:fld id="{8897B481-D5ED-9E41-8320-7EA96DF4FEC5}" type="slidenum">
              <a:rPr lang="en-US" altLang="en-US"/>
              <a:pPr>
                <a:defRPr/>
              </a:pPr>
              <a:t>‹#›</a:t>
            </a:fld>
            <a:endParaRPr lang="en-US" altLang="en-US"/>
          </a:p>
        </p:txBody>
      </p:sp>
    </p:spTree>
    <p:extLst>
      <p:ext uri="{BB962C8B-B14F-4D97-AF65-F5344CB8AC3E}">
        <p14:creationId xmlns:p14="http://schemas.microsoft.com/office/powerpoint/2010/main" val="2639219003"/>
      </p:ext>
    </p:extLst>
  </p:cSld>
  <p:clrMapOvr>
    <a:masterClrMapping/>
  </p:clrMapOvr>
  <p:transition/>
</p:sldLayout>
</file>

<file path=ppt/slideLayouts/slideLayout98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1F06B77A-E106-6F45-A98B-32502AD6FD6C}" type="slidenum">
              <a:rPr lang="en-US" altLang="en-US"/>
              <a:pPr>
                <a:defRPr/>
              </a:pPr>
              <a:t>‹#›</a:t>
            </a:fld>
            <a:endParaRPr lang="en-US" altLang="en-US"/>
          </a:p>
        </p:txBody>
      </p:sp>
    </p:spTree>
    <p:extLst>
      <p:ext uri="{BB962C8B-B14F-4D97-AF65-F5344CB8AC3E}">
        <p14:creationId xmlns:p14="http://schemas.microsoft.com/office/powerpoint/2010/main" val="3774817146"/>
      </p:ext>
    </p:extLst>
  </p:cSld>
  <p:clrMapOvr>
    <a:masterClrMapping/>
  </p:clrMapOvr>
  <p:transition/>
</p:sldLayout>
</file>

<file path=ppt/slideLayouts/slideLayout9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FD930BB-AD26-2C48-AF8C-E1BF73EB73BC}" type="slidenum">
              <a:rPr lang="en-US" altLang="en-US"/>
              <a:pPr>
                <a:defRPr/>
              </a:pPr>
              <a:t>‹#›</a:t>
            </a:fld>
            <a:endParaRPr lang="en-US" altLang="en-US"/>
          </a:p>
        </p:txBody>
      </p:sp>
    </p:spTree>
    <p:extLst>
      <p:ext uri="{BB962C8B-B14F-4D97-AF65-F5344CB8AC3E}">
        <p14:creationId xmlns:p14="http://schemas.microsoft.com/office/powerpoint/2010/main" val="2270393116"/>
      </p:ext>
    </p:extLst>
  </p:cSld>
  <p:clrMapOvr>
    <a:masterClrMapping/>
  </p:clrMapOvr>
  <p:transition/>
</p:sldLayout>
</file>

<file path=ppt/slideLayouts/slideLayout9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20BDC4A-43C4-3F44-8487-469192DEEAFF}" type="slidenum">
              <a:rPr lang="en-US" altLang="en-US"/>
              <a:pPr>
                <a:defRPr/>
              </a:pPr>
              <a:t>‹#›</a:t>
            </a:fld>
            <a:endParaRPr lang="en-US" altLang="en-US"/>
          </a:p>
        </p:txBody>
      </p:sp>
    </p:spTree>
    <p:extLst>
      <p:ext uri="{BB962C8B-B14F-4D97-AF65-F5344CB8AC3E}">
        <p14:creationId xmlns:p14="http://schemas.microsoft.com/office/powerpoint/2010/main" val="2408904040"/>
      </p:ext>
    </p:extLst>
  </p:cSld>
  <p:clrMapOvr>
    <a:masterClrMapping/>
  </p:clrMapOvr>
  <p:transition/>
</p:sldLayout>
</file>

<file path=ppt/slideLayouts/slideLayout9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8C0071F-E0AB-AE4F-9B22-B483EE53E54F}" type="slidenum">
              <a:rPr lang="en-US" altLang="en-US"/>
              <a:pPr>
                <a:defRPr/>
              </a:pPr>
              <a:t>‹#›</a:t>
            </a:fld>
            <a:endParaRPr lang="en-US" altLang="en-US"/>
          </a:p>
        </p:txBody>
      </p:sp>
    </p:spTree>
    <p:extLst>
      <p:ext uri="{BB962C8B-B14F-4D97-AF65-F5344CB8AC3E}">
        <p14:creationId xmlns:p14="http://schemas.microsoft.com/office/powerpoint/2010/main" val="2054936599"/>
      </p:ext>
    </p:extLst>
  </p:cSld>
  <p:clrMapOvr>
    <a:masterClrMapping/>
  </p:clrMapOvr>
  <p:transition/>
</p:sldLayout>
</file>

<file path=ppt/slideLayouts/slideLayout9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2DEAF9F4-3DA5-6341-A6BF-70A132512067}" type="slidenum">
              <a:rPr lang="en-US" altLang="en-US"/>
              <a:pPr>
                <a:defRPr/>
              </a:pPr>
              <a:t>‹#›</a:t>
            </a:fld>
            <a:endParaRPr lang="en-US" altLang="en-US"/>
          </a:p>
        </p:txBody>
      </p:sp>
    </p:spTree>
    <p:extLst>
      <p:ext uri="{BB962C8B-B14F-4D97-AF65-F5344CB8AC3E}">
        <p14:creationId xmlns:p14="http://schemas.microsoft.com/office/powerpoint/2010/main" val="943320771"/>
      </p:ext>
    </p:extLst>
  </p:cSld>
  <p:clrMapOvr>
    <a:masterClrMapping/>
  </p:clrMapOvr>
  <p:transition/>
</p:sldLayout>
</file>

<file path=ppt/slideLayouts/slideLayout9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A14A479-7669-F34C-B465-8F92DC6094F9}" type="slidenum">
              <a:rPr lang="en-US" altLang="en-US"/>
              <a:pPr>
                <a:defRPr/>
              </a:pPr>
              <a:t>‹#›</a:t>
            </a:fld>
            <a:endParaRPr lang="en-US" altLang="en-US"/>
          </a:p>
        </p:txBody>
      </p:sp>
    </p:spTree>
    <p:extLst>
      <p:ext uri="{BB962C8B-B14F-4D97-AF65-F5344CB8AC3E}">
        <p14:creationId xmlns:p14="http://schemas.microsoft.com/office/powerpoint/2010/main" val="3227042157"/>
      </p:ext>
    </p:extLst>
  </p:cSld>
  <p:clrMapOvr>
    <a:masterClrMapping/>
  </p:clrMapOvr>
  <p:transition/>
</p:sldLayout>
</file>

<file path=ppt/slideLayouts/slideLayout9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82B8AD63-067C-CB4C-A624-3B5A1EC043B3}" type="slidenum">
              <a:rPr lang="en-US" altLang="en-US"/>
              <a:pPr>
                <a:defRPr/>
              </a:pPr>
              <a:t>‹#›</a:t>
            </a:fld>
            <a:endParaRPr lang="en-US" altLang="en-US"/>
          </a:p>
        </p:txBody>
      </p:sp>
    </p:spTree>
    <p:extLst>
      <p:ext uri="{BB962C8B-B14F-4D97-AF65-F5344CB8AC3E}">
        <p14:creationId xmlns:p14="http://schemas.microsoft.com/office/powerpoint/2010/main" val="4051083650"/>
      </p:ext>
    </p:extLst>
  </p:cSld>
  <p:clrMapOvr>
    <a:masterClrMapping/>
  </p:clrMapOvr>
  <p:transition/>
</p:sldLayout>
</file>

<file path=ppt/slideLayouts/slideLayout9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77BEA5F1-A4EF-2942-94D1-FBA5332008C3}" type="slidenum">
              <a:rPr lang="en-US" altLang="en-US"/>
              <a:pPr>
                <a:defRPr/>
              </a:pPr>
              <a:t>‹#›</a:t>
            </a:fld>
            <a:endParaRPr lang="en-US" altLang="en-US"/>
          </a:p>
        </p:txBody>
      </p:sp>
    </p:spTree>
    <p:extLst>
      <p:ext uri="{BB962C8B-B14F-4D97-AF65-F5344CB8AC3E}">
        <p14:creationId xmlns:p14="http://schemas.microsoft.com/office/powerpoint/2010/main" val="4146575159"/>
      </p:ext>
    </p:extLst>
  </p:cSld>
  <p:clrMapOvr>
    <a:masterClrMapping/>
  </p:clrMapOvr>
  <p:transition/>
</p:sldLayout>
</file>

<file path=ppt/slideLayouts/slideLayout9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8B91A747-713C-864B-BF86-EC1FD938DA1F}" type="slidenum">
              <a:rPr lang="en-US" altLang="en-US"/>
              <a:pPr>
                <a:defRPr/>
              </a:pPr>
              <a:t>‹#›</a:t>
            </a:fld>
            <a:endParaRPr lang="en-US" altLang="en-US"/>
          </a:p>
        </p:txBody>
      </p:sp>
    </p:spTree>
    <p:extLst>
      <p:ext uri="{BB962C8B-B14F-4D97-AF65-F5344CB8AC3E}">
        <p14:creationId xmlns:p14="http://schemas.microsoft.com/office/powerpoint/2010/main" val="1826304929"/>
      </p:ext>
    </p:extLst>
  </p:cSld>
  <p:clrMapOvr>
    <a:masterClrMapping/>
  </p:clrMapOvr>
  <p:transition/>
</p:sldLayout>
</file>

<file path=ppt/slideLayouts/slideLayout9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CE137BB-ED14-FE4D-A877-90D513740374}" type="slidenum">
              <a:rPr lang="en-US" altLang="en-US"/>
              <a:pPr>
                <a:defRPr/>
              </a:pPr>
              <a:t>‹#›</a:t>
            </a:fld>
            <a:endParaRPr lang="en-US" altLang="en-US"/>
          </a:p>
        </p:txBody>
      </p:sp>
    </p:spTree>
    <p:extLst>
      <p:ext uri="{BB962C8B-B14F-4D97-AF65-F5344CB8AC3E}">
        <p14:creationId xmlns:p14="http://schemas.microsoft.com/office/powerpoint/2010/main" val="393147913"/>
      </p:ext>
    </p:extLst>
  </p:cSld>
  <p:clrMapOvr>
    <a:masterClrMapping/>
  </p:clrMapOvr>
  <p:transition/>
</p:sldLayout>
</file>

<file path=ppt/slideLayouts/slideLayout9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31BAB59-0B37-E744-B4B5-51E8CF51E598}" type="slidenum">
              <a:rPr lang="en-US" altLang="en-US"/>
              <a:pPr>
                <a:defRPr/>
              </a:pPr>
              <a:t>‹#›</a:t>
            </a:fld>
            <a:endParaRPr lang="en-US" altLang="en-US"/>
          </a:p>
        </p:txBody>
      </p:sp>
    </p:spTree>
    <p:extLst>
      <p:ext uri="{BB962C8B-B14F-4D97-AF65-F5344CB8AC3E}">
        <p14:creationId xmlns:p14="http://schemas.microsoft.com/office/powerpoint/2010/main" val="2497486305"/>
      </p:ext>
    </p:extLst>
  </p:cSld>
  <p:clrMapOvr>
    <a:masterClrMapping/>
  </p:clrMapOvr>
  <p:transition/>
</p:sldLayout>
</file>

<file path=ppt/slideLayouts/slideLayout99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5846E0E-DB91-8143-BB5D-4E44299E8C7A}" type="slidenum">
              <a:rPr lang="en-US" altLang="en-US"/>
              <a:pPr>
                <a:defRPr/>
              </a:pPr>
              <a:t>‹#›</a:t>
            </a:fld>
            <a:endParaRPr lang="en-US" altLang="en-US"/>
          </a:p>
        </p:txBody>
      </p:sp>
    </p:spTree>
    <p:extLst>
      <p:ext uri="{BB962C8B-B14F-4D97-AF65-F5344CB8AC3E}">
        <p14:creationId xmlns:p14="http://schemas.microsoft.com/office/powerpoint/2010/main" val="347633216"/>
      </p:ext>
    </p:extLst>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theme" Target="../theme/theme3.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image" Target="../media/image1.png"/></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1.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theme" Target="../theme/theme4.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2.xml"/><Relationship Id="rId13" Type="http://schemas.openxmlformats.org/officeDocument/2006/relationships/image" Target="../media/image1.png"/><Relationship Id="rId3" Type="http://schemas.openxmlformats.org/officeDocument/2006/relationships/slideLayout" Target="../slideLayouts/slideLayout37.xml"/><Relationship Id="rId7" Type="http://schemas.openxmlformats.org/officeDocument/2006/relationships/slideLayout" Target="../slideLayouts/slideLayout41.xml"/><Relationship Id="rId12" Type="http://schemas.openxmlformats.org/officeDocument/2006/relationships/theme" Target="../theme/theme5.xml"/><Relationship Id="rId2" Type="http://schemas.openxmlformats.org/officeDocument/2006/relationships/slideLayout" Target="../slideLayouts/slideLayout36.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0" Type="http://schemas.openxmlformats.org/officeDocument/2006/relationships/slideLayout" Target="../slideLayouts/slideLayout44.xml"/><Relationship Id="rId4" Type="http://schemas.openxmlformats.org/officeDocument/2006/relationships/slideLayout" Target="../slideLayouts/slideLayout38.xml"/><Relationship Id="rId9" Type="http://schemas.openxmlformats.org/officeDocument/2006/relationships/slideLayout" Target="../slideLayouts/slideLayout4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image" Target="../media/image1.png"/><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theme" Target="../theme/theme6.xml"/><Relationship Id="rId2" Type="http://schemas.openxmlformats.org/officeDocument/2006/relationships/slideLayout" Target="../slideLayouts/slideLayout47.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0" Type="http://schemas.openxmlformats.org/officeDocument/2006/relationships/slideLayout" Target="../slideLayouts/slideLayout55.xml"/><Relationship Id="rId4" Type="http://schemas.openxmlformats.org/officeDocument/2006/relationships/slideLayout" Target="../slideLayouts/slideLayout49.xml"/><Relationship Id="rId9" Type="http://schemas.openxmlformats.org/officeDocument/2006/relationships/slideLayout" Target="../slideLayouts/slideLayout5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4.xml"/><Relationship Id="rId13" Type="http://schemas.openxmlformats.org/officeDocument/2006/relationships/slideLayout" Target="../slideLayouts/slideLayout69.xml"/><Relationship Id="rId18" Type="http://schemas.openxmlformats.org/officeDocument/2006/relationships/image" Target="../media/image5.emf"/><Relationship Id="rId3" Type="http://schemas.openxmlformats.org/officeDocument/2006/relationships/slideLayout" Target="../slideLayouts/slideLayout59.xml"/><Relationship Id="rId7" Type="http://schemas.openxmlformats.org/officeDocument/2006/relationships/slideLayout" Target="../slideLayouts/slideLayout63.xml"/><Relationship Id="rId12" Type="http://schemas.openxmlformats.org/officeDocument/2006/relationships/slideLayout" Target="../slideLayouts/slideLayout68.xml"/><Relationship Id="rId17" Type="http://schemas.openxmlformats.org/officeDocument/2006/relationships/image" Target="../media/image4.png"/><Relationship Id="rId2" Type="http://schemas.openxmlformats.org/officeDocument/2006/relationships/slideLayout" Target="../slideLayouts/slideLayout58.xml"/><Relationship Id="rId16" Type="http://schemas.openxmlformats.org/officeDocument/2006/relationships/image" Target="../media/image3.png"/><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5" Type="http://schemas.openxmlformats.org/officeDocument/2006/relationships/slideLayout" Target="../slideLayouts/slideLayout61.xml"/><Relationship Id="rId15" Type="http://schemas.openxmlformats.org/officeDocument/2006/relationships/image" Target="../media/image2.png"/><Relationship Id="rId10" Type="http://schemas.openxmlformats.org/officeDocument/2006/relationships/slideLayout" Target="../slideLayouts/slideLayout66.xml"/><Relationship Id="rId4" Type="http://schemas.openxmlformats.org/officeDocument/2006/relationships/slideLayout" Target="../slideLayouts/slideLayout60.xml"/><Relationship Id="rId9" Type="http://schemas.openxmlformats.org/officeDocument/2006/relationships/slideLayout" Target="../slideLayouts/slideLayout65.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7.xml"/><Relationship Id="rId13" Type="http://schemas.openxmlformats.org/officeDocument/2006/relationships/image" Target="../media/image1.png"/><Relationship Id="rId3" Type="http://schemas.openxmlformats.org/officeDocument/2006/relationships/slideLayout" Target="../slideLayouts/slideLayout72.xml"/><Relationship Id="rId7" Type="http://schemas.openxmlformats.org/officeDocument/2006/relationships/slideLayout" Target="../slideLayouts/slideLayout76.xml"/><Relationship Id="rId12" Type="http://schemas.openxmlformats.org/officeDocument/2006/relationships/theme" Target="../theme/theme8.xml"/><Relationship Id="rId2" Type="http://schemas.openxmlformats.org/officeDocument/2006/relationships/slideLayout" Target="../slideLayouts/slideLayout71.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5" Type="http://schemas.openxmlformats.org/officeDocument/2006/relationships/slideLayout" Target="../slideLayouts/slideLayout74.xml"/><Relationship Id="rId10" Type="http://schemas.openxmlformats.org/officeDocument/2006/relationships/slideLayout" Target="../slideLayouts/slideLayout79.xml"/><Relationship Id="rId4" Type="http://schemas.openxmlformats.org/officeDocument/2006/relationships/slideLayout" Target="../slideLayouts/slideLayout73.xml"/><Relationship Id="rId9" Type="http://schemas.openxmlformats.org/officeDocument/2006/relationships/slideLayout" Target="../slideLayouts/slideLayout7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8.xml"/><Relationship Id="rId13" Type="http://schemas.openxmlformats.org/officeDocument/2006/relationships/theme" Target="../theme/theme9.xml"/><Relationship Id="rId3" Type="http://schemas.openxmlformats.org/officeDocument/2006/relationships/slideLayout" Target="../slideLayouts/slideLayout83.xml"/><Relationship Id="rId7" Type="http://schemas.openxmlformats.org/officeDocument/2006/relationships/slideLayout" Target="../slideLayouts/slideLayout87.xml"/><Relationship Id="rId12" Type="http://schemas.openxmlformats.org/officeDocument/2006/relationships/slideLayout" Target="../slideLayouts/slideLayout92.xml"/><Relationship Id="rId2" Type="http://schemas.openxmlformats.org/officeDocument/2006/relationships/slideLayout" Target="../slideLayouts/slideLayout82.xml"/><Relationship Id="rId1" Type="http://schemas.openxmlformats.org/officeDocument/2006/relationships/slideLayout" Target="../slideLayouts/slideLayout81.xml"/><Relationship Id="rId6" Type="http://schemas.openxmlformats.org/officeDocument/2006/relationships/slideLayout" Target="../slideLayouts/slideLayout86.xml"/><Relationship Id="rId11" Type="http://schemas.openxmlformats.org/officeDocument/2006/relationships/slideLayout" Target="../slideLayouts/slideLayout91.xml"/><Relationship Id="rId5" Type="http://schemas.openxmlformats.org/officeDocument/2006/relationships/slideLayout" Target="../slideLayouts/slideLayout85.xml"/><Relationship Id="rId10" Type="http://schemas.openxmlformats.org/officeDocument/2006/relationships/slideLayout" Target="../slideLayouts/slideLayout90.xml"/><Relationship Id="rId4" Type="http://schemas.openxmlformats.org/officeDocument/2006/relationships/slideLayout" Target="../slideLayouts/slideLayout84.xml"/><Relationship Id="rId9" Type="http://schemas.openxmlformats.org/officeDocument/2006/relationships/slideLayout" Target="../slideLayouts/slideLayout89.xml"/><Relationship Id="rId14" Type="http://schemas.openxmlformats.org/officeDocument/2006/relationships/image" Target="../media/image1.pn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0.xml"/><Relationship Id="rId13" Type="http://schemas.openxmlformats.org/officeDocument/2006/relationships/image" Target="../media/image1.png"/><Relationship Id="rId3" Type="http://schemas.openxmlformats.org/officeDocument/2006/relationships/slideLayout" Target="../slideLayouts/slideLayout95.xml"/><Relationship Id="rId7" Type="http://schemas.openxmlformats.org/officeDocument/2006/relationships/slideLayout" Target="../slideLayouts/slideLayout99.xml"/><Relationship Id="rId12" Type="http://schemas.openxmlformats.org/officeDocument/2006/relationships/theme" Target="../theme/theme10.xml"/><Relationship Id="rId2" Type="http://schemas.openxmlformats.org/officeDocument/2006/relationships/slideLayout" Target="../slideLayouts/slideLayout94.xml"/><Relationship Id="rId1" Type="http://schemas.openxmlformats.org/officeDocument/2006/relationships/slideLayout" Target="../slideLayouts/slideLayout93.xml"/><Relationship Id="rId6" Type="http://schemas.openxmlformats.org/officeDocument/2006/relationships/slideLayout" Target="../slideLayouts/slideLayout98.xml"/><Relationship Id="rId11" Type="http://schemas.openxmlformats.org/officeDocument/2006/relationships/slideLayout" Target="../slideLayouts/slideLayout103.xml"/><Relationship Id="rId5" Type="http://schemas.openxmlformats.org/officeDocument/2006/relationships/slideLayout" Target="../slideLayouts/slideLayout97.xml"/><Relationship Id="rId10" Type="http://schemas.openxmlformats.org/officeDocument/2006/relationships/slideLayout" Target="../slideLayouts/slideLayout102.xml"/><Relationship Id="rId4" Type="http://schemas.openxmlformats.org/officeDocument/2006/relationships/slideLayout" Target="../slideLayouts/slideLayout96.xml"/><Relationship Id="rId9" Type="http://schemas.openxmlformats.org/officeDocument/2006/relationships/slideLayout" Target="../slideLayouts/slideLayout101.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1.xml"/><Relationship Id="rId13" Type="http://schemas.openxmlformats.org/officeDocument/2006/relationships/image" Target="../media/image1.png"/><Relationship Id="rId3" Type="http://schemas.openxmlformats.org/officeDocument/2006/relationships/slideLayout" Target="../slideLayouts/slideLayout106.xml"/><Relationship Id="rId7" Type="http://schemas.openxmlformats.org/officeDocument/2006/relationships/slideLayout" Target="../slideLayouts/slideLayout110.xml"/><Relationship Id="rId12" Type="http://schemas.openxmlformats.org/officeDocument/2006/relationships/theme" Target="../theme/theme11.xml"/><Relationship Id="rId2" Type="http://schemas.openxmlformats.org/officeDocument/2006/relationships/slideLayout" Target="../slideLayouts/slideLayout105.xml"/><Relationship Id="rId1" Type="http://schemas.openxmlformats.org/officeDocument/2006/relationships/slideLayout" Target="../slideLayouts/slideLayout104.xml"/><Relationship Id="rId6" Type="http://schemas.openxmlformats.org/officeDocument/2006/relationships/slideLayout" Target="../slideLayouts/slideLayout109.xml"/><Relationship Id="rId11" Type="http://schemas.openxmlformats.org/officeDocument/2006/relationships/slideLayout" Target="../slideLayouts/slideLayout114.xml"/><Relationship Id="rId5" Type="http://schemas.openxmlformats.org/officeDocument/2006/relationships/slideLayout" Target="../slideLayouts/slideLayout108.xml"/><Relationship Id="rId10" Type="http://schemas.openxmlformats.org/officeDocument/2006/relationships/slideLayout" Target="../slideLayouts/slideLayout113.xml"/><Relationship Id="rId4" Type="http://schemas.openxmlformats.org/officeDocument/2006/relationships/slideLayout" Target="../slideLayouts/slideLayout107.xml"/><Relationship Id="rId9" Type="http://schemas.openxmlformats.org/officeDocument/2006/relationships/slideLayout" Target="../slideLayouts/slideLayout11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2.xml"/><Relationship Id="rId13" Type="http://schemas.openxmlformats.org/officeDocument/2006/relationships/image" Target="../media/image1.png"/><Relationship Id="rId3" Type="http://schemas.openxmlformats.org/officeDocument/2006/relationships/slideLayout" Target="../slideLayouts/slideLayout117.xml"/><Relationship Id="rId7" Type="http://schemas.openxmlformats.org/officeDocument/2006/relationships/slideLayout" Target="../slideLayouts/slideLayout121.xml"/><Relationship Id="rId12" Type="http://schemas.openxmlformats.org/officeDocument/2006/relationships/theme" Target="../theme/theme12.xml"/><Relationship Id="rId2" Type="http://schemas.openxmlformats.org/officeDocument/2006/relationships/slideLayout" Target="../slideLayouts/slideLayout116.xml"/><Relationship Id="rId1" Type="http://schemas.openxmlformats.org/officeDocument/2006/relationships/slideLayout" Target="../slideLayouts/slideLayout115.xml"/><Relationship Id="rId6" Type="http://schemas.openxmlformats.org/officeDocument/2006/relationships/slideLayout" Target="../slideLayouts/slideLayout120.xml"/><Relationship Id="rId11" Type="http://schemas.openxmlformats.org/officeDocument/2006/relationships/slideLayout" Target="../slideLayouts/slideLayout125.xml"/><Relationship Id="rId5" Type="http://schemas.openxmlformats.org/officeDocument/2006/relationships/slideLayout" Target="../slideLayouts/slideLayout119.xml"/><Relationship Id="rId10" Type="http://schemas.openxmlformats.org/officeDocument/2006/relationships/slideLayout" Target="../slideLayouts/slideLayout124.xml"/><Relationship Id="rId4" Type="http://schemas.openxmlformats.org/officeDocument/2006/relationships/slideLayout" Target="../slideLayouts/slideLayout118.xml"/><Relationship Id="rId9" Type="http://schemas.openxmlformats.org/officeDocument/2006/relationships/slideLayout" Target="../slideLayouts/slideLayout123.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3.xml"/><Relationship Id="rId13" Type="http://schemas.openxmlformats.org/officeDocument/2006/relationships/image" Target="../media/image1.png"/><Relationship Id="rId3" Type="http://schemas.openxmlformats.org/officeDocument/2006/relationships/slideLayout" Target="../slideLayouts/slideLayout128.xml"/><Relationship Id="rId7" Type="http://schemas.openxmlformats.org/officeDocument/2006/relationships/slideLayout" Target="../slideLayouts/slideLayout132.xml"/><Relationship Id="rId12" Type="http://schemas.openxmlformats.org/officeDocument/2006/relationships/theme" Target="../theme/theme13.xml"/><Relationship Id="rId2" Type="http://schemas.openxmlformats.org/officeDocument/2006/relationships/slideLayout" Target="../slideLayouts/slideLayout127.xml"/><Relationship Id="rId1" Type="http://schemas.openxmlformats.org/officeDocument/2006/relationships/slideLayout" Target="../slideLayouts/slideLayout126.xml"/><Relationship Id="rId6" Type="http://schemas.openxmlformats.org/officeDocument/2006/relationships/slideLayout" Target="../slideLayouts/slideLayout131.xml"/><Relationship Id="rId11" Type="http://schemas.openxmlformats.org/officeDocument/2006/relationships/slideLayout" Target="../slideLayouts/slideLayout136.xml"/><Relationship Id="rId5" Type="http://schemas.openxmlformats.org/officeDocument/2006/relationships/slideLayout" Target="../slideLayouts/slideLayout130.xml"/><Relationship Id="rId10" Type="http://schemas.openxmlformats.org/officeDocument/2006/relationships/slideLayout" Target="../slideLayouts/slideLayout135.xml"/><Relationship Id="rId4" Type="http://schemas.openxmlformats.org/officeDocument/2006/relationships/slideLayout" Target="../slideLayouts/slideLayout129.xml"/><Relationship Id="rId9" Type="http://schemas.openxmlformats.org/officeDocument/2006/relationships/slideLayout" Target="../slideLayouts/slideLayout134.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4.xml"/><Relationship Id="rId13" Type="http://schemas.openxmlformats.org/officeDocument/2006/relationships/theme" Target="../theme/theme14.xml"/><Relationship Id="rId3" Type="http://schemas.openxmlformats.org/officeDocument/2006/relationships/slideLayout" Target="../slideLayouts/slideLayout139.xml"/><Relationship Id="rId7" Type="http://schemas.openxmlformats.org/officeDocument/2006/relationships/slideLayout" Target="../slideLayouts/slideLayout143.xml"/><Relationship Id="rId12" Type="http://schemas.openxmlformats.org/officeDocument/2006/relationships/slideLayout" Target="../slideLayouts/slideLayout148.xml"/><Relationship Id="rId2" Type="http://schemas.openxmlformats.org/officeDocument/2006/relationships/slideLayout" Target="../slideLayouts/slideLayout138.xml"/><Relationship Id="rId1" Type="http://schemas.openxmlformats.org/officeDocument/2006/relationships/slideLayout" Target="../slideLayouts/slideLayout137.xml"/><Relationship Id="rId6" Type="http://schemas.openxmlformats.org/officeDocument/2006/relationships/slideLayout" Target="../slideLayouts/slideLayout142.xml"/><Relationship Id="rId11" Type="http://schemas.openxmlformats.org/officeDocument/2006/relationships/slideLayout" Target="../slideLayouts/slideLayout147.xml"/><Relationship Id="rId5" Type="http://schemas.openxmlformats.org/officeDocument/2006/relationships/slideLayout" Target="../slideLayouts/slideLayout141.xml"/><Relationship Id="rId10" Type="http://schemas.openxmlformats.org/officeDocument/2006/relationships/slideLayout" Target="../slideLayouts/slideLayout146.xml"/><Relationship Id="rId4" Type="http://schemas.openxmlformats.org/officeDocument/2006/relationships/slideLayout" Target="../slideLayouts/slideLayout140.xml"/><Relationship Id="rId9" Type="http://schemas.openxmlformats.org/officeDocument/2006/relationships/slideLayout" Target="../slideLayouts/slideLayout145.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6.xml"/><Relationship Id="rId13" Type="http://schemas.openxmlformats.org/officeDocument/2006/relationships/image" Target="../media/image1.png"/><Relationship Id="rId3" Type="http://schemas.openxmlformats.org/officeDocument/2006/relationships/slideLayout" Target="../slideLayouts/slideLayout151.xml"/><Relationship Id="rId7" Type="http://schemas.openxmlformats.org/officeDocument/2006/relationships/slideLayout" Target="../slideLayouts/slideLayout155.xml"/><Relationship Id="rId12" Type="http://schemas.openxmlformats.org/officeDocument/2006/relationships/theme" Target="../theme/theme15.xml"/><Relationship Id="rId2" Type="http://schemas.openxmlformats.org/officeDocument/2006/relationships/slideLayout" Target="../slideLayouts/slideLayout150.xml"/><Relationship Id="rId1" Type="http://schemas.openxmlformats.org/officeDocument/2006/relationships/slideLayout" Target="../slideLayouts/slideLayout149.xml"/><Relationship Id="rId6" Type="http://schemas.openxmlformats.org/officeDocument/2006/relationships/slideLayout" Target="../slideLayouts/slideLayout154.xml"/><Relationship Id="rId11" Type="http://schemas.openxmlformats.org/officeDocument/2006/relationships/slideLayout" Target="../slideLayouts/slideLayout159.xml"/><Relationship Id="rId5" Type="http://schemas.openxmlformats.org/officeDocument/2006/relationships/slideLayout" Target="../slideLayouts/slideLayout153.xml"/><Relationship Id="rId10" Type="http://schemas.openxmlformats.org/officeDocument/2006/relationships/slideLayout" Target="../slideLayouts/slideLayout158.xml"/><Relationship Id="rId4" Type="http://schemas.openxmlformats.org/officeDocument/2006/relationships/slideLayout" Target="../slideLayouts/slideLayout152.xml"/><Relationship Id="rId9" Type="http://schemas.openxmlformats.org/officeDocument/2006/relationships/slideLayout" Target="../slideLayouts/slideLayout157.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7.xml"/><Relationship Id="rId3" Type="http://schemas.openxmlformats.org/officeDocument/2006/relationships/slideLayout" Target="../slideLayouts/slideLayout162.xml"/><Relationship Id="rId7" Type="http://schemas.openxmlformats.org/officeDocument/2006/relationships/slideLayout" Target="../slideLayouts/slideLayout166.xml"/><Relationship Id="rId12" Type="http://schemas.openxmlformats.org/officeDocument/2006/relationships/theme" Target="../theme/theme16.xml"/><Relationship Id="rId2" Type="http://schemas.openxmlformats.org/officeDocument/2006/relationships/slideLayout" Target="../slideLayouts/slideLayout161.xml"/><Relationship Id="rId1" Type="http://schemas.openxmlformats.org/officeDocument/2006/relationships/slideLayout" Target="../slideLayouts/slideLayout160.xml"/><Relationship Id="rId6" Type="http://schemas.openxmlformats.org/officeDocument/2006/relationships/slideLayout" Target="../slideLayouts/slideLayout165.xml"/><Relationship Id="rId11" Type="http://schemas.openxmlformats.org/officeDocument/2006/relationships/slideLayout" Target="../slideLayouts/slideLayout170.xml"/><Relationship Id="rId5" Type="http://schemas.openxmlformats.org/officeDocument/2006/relationships/slideLayout" Target="../slideLayouts/slideLayout164.xml"/><Relationship Id="rId10" Type="http://schemas.openxmlformats.org/officeDocument/2006/relationships/slideLayout" Target="../slideLayouts/slideLayout169.xml"/><Relationship Id="rId4" Type="http://schemas.openxmlformats.org/officeDocument/2006/relationships/slideLayout" Target="../slideLayouts/slideLayout163.xml"/><Relationship Id="rId9" Type="http://schemas.openxmlformats.org/officeDocument/2006/relationships/slideLayout" Target="../slideLayouts/slideLayout168.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8.xml"/><Relationship Id="rId13" Type="http://schemas.openxmlformats.org/officeDocument/2006/relationships/image" Target="../media/image1.png"/><Relationship Id="rId3" Type="http://schemas.openxmlformats.org/officeDocument/2006/relationships/slideLayout" Target="../slideLayouts/slideLayout173.xml"/><Relationship Id="rId7" Type="http://schemas.openxmlformats.org/officeDocument/2006/relationships/slideLayout" Target="../slideLayouts/slideLayout177.xml"/><Relationship Id="rId12" Type="http://schemas.openxmlformats.org/officeDocument/2006/relationships/theme" Target="../theme/theme17.xml"/><Relationship Id="rId2" Type="http://schemas.openxmlformats.org/officeDocument/2006/relationships/slideLayout" Target="../slideLayouts/slideLayout172.xml"/><Relationship Id="rId1" Type="http://schemas.openxmlformats.org/officeDocument/2006/relationships/slideLayout" Target="../slideLayouts/slideLayout171.xml"/><Relationship Id="rId6" Type="http://schemas.openxmlformats.org/officeDocument/2006/relationships/slideLayout" Target="../slideLayouts/slideLayout176.xml"/><Relationship Id="rId11" Type="http://schemas.openxmlformats.org/officeDocument/2006/relationships/slideLayout" Target="../slideLayouts/slideLayout181.xml"/><Relationship Id="rId5" Type="http://schemas.openxmlformats.org/officeDocument/2006/relationships/slideLayout" Target="../slideLayouts/slideLayout175.xml"/><Relationship Id="rId10" Type="http://schemas.openxmlformats.org/officeDocument/2006/relationships/slideLayout" Target="../slideLayouts/slideLayout180.xml"/><Relationship Id="rId4" Type="http://schemas.openxmlformats.org/officeDocument/2006/relationships/slideLayout" Target="../slideLayouts/slideLayout174.xml"/><Relationship Id="rId9" Type="http://schemas.openxmlformats.org/officeDocument/2006/relationships/slideLayout" Target="../slideLayouts/slideLayout179.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9.xml"/><Relationship Id="rId3" Type="http://schemas.openxmlformats.org/officeDocument/2006/relationships/slideLayout" Target="../slideLayouts/slideLayout184.xml"/><Relationship Id="rId7" Type="http://schemas.openxmlformats.org/officeDocument/2006/relationships/slideLayout" Target="../slideLayouts/slideLayout188.xml"/><Relationship Id="rId12" Type="http://schemas.openxmlformats.org/officeDocument/2006/relationships/theme" Target="../theme/theme18.xml"/><Relationship Id="rId2" Type="http://schemas.openxmlformats.org/officeDocument/2006/relationships/slideLayout" Target="../slideLayouts/slideLayout183.xml"/><Relationship Id="rId1" Type="http://schemas.openxmlformats.org/officeDocument/2006/relationships/slideLayout" Target="../slideLayouts/slideLayout182.xml"/><Relationship Id="rId6" Type="http://schemas.openxmlformats.org/officeDocument/2006/relationships/slideLayout" Target="../slideLayouts/slideLayout187.xml"/><Relationship Id="rId11" Type="http://schemas.openxmlformats.org/officeDocument/2006/relationships/slideLayout" Target="../slideLayouts/slideLayout192.xml"/><Relationship Id="rId5" Type="http://schemas.openxmlformats.org/officeDocument/2006/relationships/slideLayout" Target="../slideLayouts/slideLayout186.xml"/><Relationship Id="rId10" Type="http://schemas.openxmlformats.org/officeDocument/2006/relationships/slideLayout" Target="../slideLayouts/slideLayout191.xml"/><Relationship Id="rId4" Type="http://schemas.openxmlformats.org/officeDocument/2006/relationships/slideLayout" Target="../slideLayouts/slideLayout185.xml"/><Relationship Id="rId9" Type="http://schemas.openxmlformats.org/officeDocument/2006/relationships/slideLayout" Target="../slideLayouts/slideLayout190.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00.xml"/><Relationship Id="rId13" Type="http://schemas.openxmlformats.org/officeDocument/2006/relationships/image" Target="../media/image1.png"/><Relationship Id="rId3" Type="http://schemas.openxmlformats.org/officeDocument/2006/relationships/slideLayout" Target="../slideLayouts/slideLayout195.xml"/><Relationship Id="rId7" Type="http://schemas.openxmlformats.org/officeDocument/2006/relationships/slideLayout" Target="../slideLayouts/slideLayout199.xml"/><Relationship Id="rId12" Type="http://schemas.openxmlformats.org/officeDocument/2006/relationships/theme" Target="../theme/theme19.xml"/><Relationship Id="rId2" Type="http://schemas.openxmlformats.org/officeDocument/2006/relationships/slideLayout" Target="../slideLayouts/slideLayout194.xml"/><Relationship Id="rId1" Type="http://schemas.openxmlformats.org/officeDocument/2006/relationships/slideLayout" Target="../slideLayouts/slideLayout193.xml"/><Relationship Id="rId6" Type="http://schemas.openxmlformats.org/officeDocument/2006/relationships/slideLayout" Target="../slideLayouts/slideLayout198.xml"/><Relationship Id="rId11" Type="http://schemas.openxmlformats.org/officeDocument/2006/relationships/slideLayout" Target="../slideLayouts/slideLayout203.xml"/><Relationship Id="rId5" Type="http://schemas.openxmlformats.org/officeDocument/2006/relationships/slideLayout" Target="../slideLayouts/slideLayout197.xml"/><Relationship Id="rId10" Type="http://schemas.openxmlformats.org/officeDocument/2006/relationships/slideLayout" Target="../slideLayouts/slideLayout202.xml"/><Relationship Id="rId4" Type="http://schemas.openxmlformats.org/officeDocument/2006/relationships/slideLayout" Target="../slideLayouts/slideLayout196.xml"/><Relationship Id="rId9" Type="http://schemas.openxmlformats.org/officeDocument/2006/relationships/slideLayout" Target="../slideLayouts/slideLayout201.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11.xml"/><Relationship Id="rId3" Type="http://schemas.openxmlformats.org/officeDocument/2006/relationships/slideLayout" Target="../slideLayouts/slideLayout206.xml"/><Relationship Id="rId7" Type="http://schemas.openxmlformats.org/officeDocument/2006/relationships/slideLayout" Target="../slideLayouts/slideLayout210.xml"/><Relationship Id="rId12" Type="http://schemas.openxmlformats.org/officeDocument/2006/relationships/theme" Target="../theme/theme20.xml"/><Relationship Id="rId2" Type="http://schemas.openxmlformats.org/officeDocument/2006/relationships/slideLayout" Target="../slideLayouts/slideLayout205.xml"/><Relationship Id="rId1" Type="http://schemas.openxmlformats.org/officeDocument/2006/relationships/slideLayout" Target="../slideLayouts/slideLayout204.xml"/><Relationship Id="rId6" Type="http://schemas.openxmlformats.org/officeDocument/2006/relationships/slideLayout" Target="../slideLayouts/slideLayout209.xml"/><Relationship Id="rId11" Type="http://schemas.openxmlformats.org/officeDocument/2006/relationships/slideLayout" Target="../slideLayouts/slideLayout214.xml"/><Relationship Id="rId5" Type="http://schemas.openxmlformats.org/officeDocument/2006/relationships/slideLayout" Target="../slideLayouts/slideLayout208.xml"/><Relationship Id="rId10" Type="http://schemas.openxmlformats.org/officeDocument/2006/relationships/slideLayout" Target="../slideLayouts/slideLayout213.xml"/><Relationship Id="rId4" Type="http://schemas.openxmlformats.org/officeDocument/2006/relationships/slideLayout" Target="../slideLayouts/slideLayout207.xml"/><Relationship Id="rId9" Type="http://schemas.openxmlformats.org/officeDocument/2006/relationships/slideLayout" Target="../slideLayouts/slideLayout212.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2.xml"/><Relationship Id="rId13" Type="http://schemas.openxmlformats.org/officeDocument/2006/relationships/theme" Target="../theme/theme21.xml"/><Relationship Id="rId3" Type="http://schemas.openxmlformats.org/officeDocument/2006/relationships/slideLayout" Target="../slideLayouts/slideLayout217.xml"/><Relationship Id="rId7" Type="http://schemas.openxmlformats.org/officeDocument/2006/relationships/slideLayout" Target="../slideLayouts/slideLayout221.xml"/><Relationship Id="rId12" Type="http://schemas.openxmlformats.org/officeDocument/2006/relationships/slideLayout" Target="../slideLayouts/slideLayout226.xml"/><Relationship Id="rId2" Type="http://schemas.openxmlformats.org/officeDocument/2006/relationships/slideLayout" Target="../slideLayouts/slideLayout216.xml"/><Relationship Id="rId1" Type="http://schemas.openxmlformats.org/officeDocument/2006/relationships/slideLayout" Target="../slideLayouts/slideLayout215.xml"/><Relationship Id="rId6" Type="http://schemas.openxmlformats.org/officeDocument/2006/relationships/slideLayout" Target="../slideLayouts/slideLayout220.xml"/><Relationship Id="rId11" Type="http://schemas.openxmlformats.org/officeDocument/2006/relationships/slideLayout" Target="../slideLayouts/slideLayout225.xml"/><Relationship Id="rId5" Type="http://schemas.openxmlformats.org/officeDocument/2006/relationships/slideLayout" Target="../slideLayouts/slideLayout219.xml"/><Relationship Id="rId10" Type="http://schemas.openxmlformats.org/officeDocument/2006/relationships/slideLayout" Target="../slideLayouts/slideLayout224.xml"/><Relationship Id="rId4" Type="http://schemas.openxmlformats.org/officeDocument/2006/relationships/slideLayout" Target="../slideLayouts/slideLayout218.xml"/><Relationship Id="rId9" Type="http://schemas.openxmlformats.org/officeDocument/2006/relationships/slideLayout" Target="../slideLayouts/slideLayout223.xml"/><Relationship Id="rId14" Type="http://schemas.openxmlformats.org/officeDocument/2006/relationships/image" Target="../media/image1.png"/></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4.xml"/><Relationship Id="rId3" Type="http://schemas.openxmlformats.org/officeDocument/2006/relationships/slideLayout" Target="../slideLayouts/slideLayout229.xml"/><Relationship Id="rId7" Type="http://schemas.openxmlformats.org/officeDocument/2006/relationships/slideLayout" Target="../slideLayouts/slideLayout233.xml"/><Relationship Id="rId12" Type="http://schemas.openxmlformats.org/officeDocument/2006/relationships/theme" Target="../theme/theme22.xml"/><Relationship Id="rId2" Type="http://schemas.openxmlformats.org/officeDocument/2006/relationships/slideLayout" Target="../slideLayouts/slideLayout228.xml"/><Relationship Id="rId1" Type="http://schemas.openxmlformats.org/officeDocument/2006/relationships/slideLayout" Target="../slideLayouts/slideLayout227.xml"/><Relationship Id="rId6" Type="http://schemas.openxmlformats.org/officeDocument/2006/relationships/slideLayout" Target="../slideLayouts/slideLayout232.xml"/><Relationship Id="rId11" Type="http://schemas.openxmlformats.org/officeDocument/2006/relationships/slideLayout" Target="../slideLayouts/slideLayout237.xml"/><Relationship Id="rId5" Type="http://schemas.openxmlformats.org/officeDocument/2006/relationships/slideLayout" Target="../slideLayouts/slideLayout231.xml"/><Relationship Id="rId10" Type="http://schemas.openxmlformats.org/officeDocument/2006/relationships/slideLayout" Target="../slideLayouts/slideLayout236.xml"/><Relationship Id="rId4" Type="http://schemas.openxmlformats.org/officeDocument/2006/relationships/slideLayout" Target="../slideLayouts/slideLayout230.xml"/><Relationship Id="rId9" Type="http://schemas.openxmlformats.org/officeDocument/2006/relationships/slideLayout" Target="../slideLayouts/slideLayout235.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45.xml"/><Relationship Id="rId13" Type="http://schemas.openxmlformats.org/officeDocument/2006/relationships/image" Target="../media/image1.png"/><Relationship Id="rId3" Type="http://schemas.openxmlformats.org/officeDocument/2006/relationships/slideLayout" Target="../slideLayouts/slideLayout240.xml"/><Relationship Id="rId7" Type="http://schemas.openxmlformats.org/officeDocument/2006/relationships/slideLayout" Target="../slideLayouts/slideLayout244.xml"/><Relationship Id="rId12" Type="http://schemas.openxmlformats.org/officeDocument/2006/relationships/theme" Target="../theme/theme23.xml"/><Relationship Id="rId2" Type="http://schemas.openxmlformats.org/officeDocument/2006/relationships/slideLayout" Target="../slideLayouts/slideLayout239.xml"/><Relationship Id="rId1" Type="http://schemas.openxmlformats.org/officeDocument/2006/relationships/slideLayout" Target="../slideLayouts/slideLayout238.xml"/><Relationship Id="rId6" Type="http://schemas.openxmlformats.org/officeDocument/2006/relationships/slideLayout" Target="../slideLayouts/slideLayout243.xml"/><Relationship Id="rId11" Type="http://schemas.openxmlformats.org/officeDocument/2006/relationships/slideLayout" Target="../slideLayouts/slideLayout248.xml"/><Relationship Id="rId5" Type="http://schemas.openxmlformats.org/officeDocument/2006/relationships/slideLayout" Target="../slideLayouts/slideLayout242.xml"/><Relationship Id="rId10" Type="http://schemas.openxmlformats.org/officeDocument/2006/relationships/slideLayout" Target="../slideLayouts/slideLayout247.xml"/><Relationship Id="rId4" Type="http://schemas.openxmlformats.org/officeDocument/2006/relationships/slideLayout" Target="../slideLayouts/slideLayout241.xml"/><Relationship Id="rId9" Type="http://schemas.openxmlformats.org/officeDocument/2006/relationships/slideLayout" Target="../slideLayouts/slideLayout246.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6.xml"/><Relationship Id="rId3" Type="http://schemas.openxmlformats.org/officeDocument/2006/relationships/slideLayout" Target="../slideLayouts/slideLayout251.xml"/><Relationship Id="rId7" Type="http://schemas.openxmlformats.org/officeDocument/2006/relationships/slideLayout" Target="../slideLayouts/slideLayout255.xml"/><Relationship Id="rId12" Type="http://schemas.openxmlformats.org/officeDocument/2006/relationships/theme" Target="../theme/theme24.xml"/><Relationship Id="rId2" Type="http://schemas.openxmlformats.org/officeDocument/2006/relationships/slideLayout" Target="../slideLayouts/slideLayout250.xml"/><Relationship Id="rId1" Type="http://schemas.openxmlformats.org/officeDocument/2006/relationships/slideLayout" Target="../slideLayouts/slideLayout249.xml"/><Relationship Id="rId6" Type="http://schemas.openxmlformats.org/officeDocument/2006/relationships/slideLayout" Target="../slideLayouts/slideLayout254.xml"/><Relationship Id="rId11" Type="http://schemas.openxmlformats.org/officeDocument/2006/relationships/slideLayout" Target="../slideLayouts/slideLayout259.xml"/><Relationship Id="rId5" Type="http://schemas.openxmlformats.org/officeDocument/2006/relationships/slideLayout" Target="../slideLayouts/slideLayout253.xml"/><Relationship Id="rId10" Type="http://schemas.openxmlformats.org/officeDocument/2006/relationships/slideLayout" Target="../slideLayouts/slideLayout258.xml"/><Relationship Id="rId4" Type="http://schemas.openxmlformats.org/officeDocument/2006/relationships/slideLayout" Target="../slideLayouts/slideLayout252.xml"/><Relationship Id="rId9" Type="http://schemas.openxmlformats.org/officeDocument/2006/relationships/slideLayout" Target="../slideLayouts/slideLayout257.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67.xml"/><Relationship Id="rId13" Type="http://schemas.openxmlformats.org/officeDocument/2006/relationships/theme" Target="../theme/theme25.xml"/><Relationship Id="rId3" Type="http://schemas.openxmlformats.org/officeDocument/2006/relationships/slideLayout" Target="../slideLayouts/slideLayout262.xml"/><Relationship Id="rId7" Type="http://schemas.openxmlformats.org/officeDocument/2006/relationships/slideLayout" Target="../slideLayouts/slideLayout266.xml"/><Relationship Id="rId12" Type="http://schemas.openxmlformats.org/officeDocument/2006/relationships/slideLayout" Target="../slideLayouts/slideLayout271.xml"/><Relationship Id="rId2" Type="http://schemas.openxmlformats.org/officeDocument/2006/relationships/slideLayout" Target="../slideLayouts/slideLayout261.xml"/><Relationship Id="rId1" Type="http://schemas.openxmlformats.org/officeDocument/2006/relationships/slideLayout" Target="../slideLayouts/slideLayout260.xml"/><Relationship Id="rId6" Type="http://schemas.openxmlformats.org/officeDocument/2006/relationships/slideLayout" Target="../slideLayouts/slideLayout265.xml"/><Relationship Id="rId11" Type="http://schemas.openxmlformats.org/officeDocument/2006/relationships/slideLayout" Target="../slideLayouts/slideLayout270.xml"/><Relationship Id="rId5" Type="http://schemas.openxmlformats.org/officeDocument/2006/relationships/slideLayout" Target="../slideLayouts/slideLayout264.xml"/><Relationship Id="rId10" Type="http://schemas.openxmlformats.org/officeDocument/2006/relationships/slideLayout" Target="../slideLayouts/slideLayout269.xml"/><Relationship Id="rId4" Type="http://schemas.openxmlformats.org/officeDocument/2006/relationships/slideLayout" Target="../slideLayouts/slideLayout263.xml"/><Relationship Id="rId9" Type="http://schemas.openxmlformats.org/officeDocument/2006/relationships/slideLayout" Target="../slideLayouts/slideLayout268.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279.xml"/><Relationship Id="rId13" Type="http://schemas.openxmlformats.org/officeDocument/2006/relationships/theme" Target="../theme/theme26.xml"/><Relationship Id="rId3" Type="http://schemas.openxmlformats.org/officeDocument/2006/relationships/slideLayout" Target="../slideLayouts/slideLayout274.xml"/><Relationship Id="rId7" Type="http://schemas.openxmlformats.org/officeDocument/2006/relationships/slideLayout" Target="../slideLayouts/slideLayout278.xml"/><Relationship Id="rId12" Type="http://schemas.openxmlformats.org/officeDocument/2006/relationships/slideLayout" Target="../slideLayouts/slideLayout283.xml"/><Relationship Id="rId2" Type="http://schemas.openxmlformats.org/officeDocument/2006/relationships/slideLayout" Target="../slideLayouts/slideLayout273.xml"/><Relationship Id="rId1" Type="http://schemas.openxmlformats.org/officeDocument/2006/relationships/slideLayout" Target="../slideLayouts/slideLayout272.xml"/><Relationship Id="rId6" Type="http://schemas.openxmlformats.org/officeDocument/2006/relationships/slideLayout" Target="../slideLayouts/slideLayout277.xml"/><Relationship Id="rId11" Type="http://schemas.openxmlformats.org/officeDocument/2006/relationships/slideLayout" Target="../slideLayouts/slideLayout282.xml"/><Relationship Id="rId5" Type="http://schemas.openxmlformats.org/officeDocument/2006/relationships/slideLayout" Target="../slideLayouts/slideLayout276.xml"/><Relationship Id="rId10" Type="http://schemas.openxmlformats.org/officeDocument/2006/relationships/slideLayout" Target="../slideLayouts/slideLayout281.xml"/><Relationship Id="rId4" Type="http://schemas.openxmlformats.org/officeDocument/2006/relationships/slideLayout" Target="../slideLayouts/slideLayout275.xml"/><Relationship Id="rId9" Type="http://schemas.openxmlformats.org/officeDocument/2006/relationships/slideLayout" Target="../slideLayouts/slideLayout280.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91.xml"/><Relationship Id="rId13" Type="http://schemas.openxmlformats.org/officeDocument/2006/relationships/theme" Target="../theme/theme27.xml"/><Relationship Id="rId3" Type="http://schemas.openxmlformats.org/officeDocument/2006/relationships/slideLayout" Target="../slideLayouts/slideLayout286.xml"/><Relationship Id="rId7" Type="http://schemas.openxmlformats.org/officeDocument/2006/relationships/slideLayout" Target="../slideLayouts/slideLayout290.xml"/><Relationship Id="rId12" Type="http://schemas.openxmlformats.org/officeDocument/2006/relationships/slideLayout" Target="../slideLayouts/slideLayout295.xml"/><Relationship Id="rId2" Type="http://schemas.openxmlformats.org/officeDocument/2006/relationships/slideLayout" Target="../slideLayouts/slideLayout285.xml"/><Relationship Id="rId1" Type="http://schemas.openxmlformats.org/officeDocument/2006/relationships/slideLayout" Target="../slideLayouts/slideLayout284.xml"/><Relationship Id="rId6" Type="http://schemas.openxmlformats.org/officeDocument/2006/relationships/slideLayout" Target="../slideLayouts/slideLayout289.xml"/><Relationship Id="rId11" Type="http://schemas.openxmlformats.org/officeDocument/2006/relationships/slideLayout" Target="../slideLayouts/slideLayout294.xml"/><Relationship Id="rId5" Type="http://schemas.openxmlformats.org/officeDocument/2006/relationships/slideLayout" Target="../slideLayouts/slideLayout288.xml"/><Relationship Id="rId10" Type="http://schemas.openxmlformats.org/officeDocument/2006/relationships/slideLayout" Target="../slideLayouts/slideLayout293.xml"/><Relationship Id="rId4" Type="http://schemas.openxmlformats.org/officeDocument/2006/relationships/slideLayout" Target="../slideLayouts/slideLayout287.xml"/><Relationship Id="rId9" Type="http://schemas.openxmlformats.org/officeDocument/2006/relationships/slideLayout" Target="../slideLayouts/slideLayout292.xml"/><Relationship Id="rId14" Type="http://schemas.openxmlformats.org/officeDocument/2006/relationships/image" Target="../media/image1.png"/></Relationships>
</file>

<file path=ppt/slideMasters/_rels/slideMaster28.xml.rels><?xml version="1.0" encoding="UTF-8" standalone="yes"?>
<Relationships xmlns="http://schemas.openxmlformats.org/package/2006/relationships"><Relationship Id="rId8" Type="http://schemas.openxmlformats.org/officeDocument/2006/relationships/theme" Target="../theme/theme28.xml"/><Relationship Id="rId3" Type="http://schemas.openxmlformats.org/officeDocument/2006/relationships/slideLayout" Target="../slideLayouts/slideLayout298.xml"/><Relationship Id="rId7" Type="http://schemas.openxmlformats.org/officeDocument/2006/relationships/slideLayout" Target="../slideLayouts/slideLayout302.xml"/><Relationship Id="rId2" Type="http://schemas.openxmlformats.org/officeDocument/2006/relationships/slideLayout" Target="../slideLayouts/slideLayout297.xml"/><Relationship Id="rId1" Type="http://schemas.openxmlformats.org/officeDocument/2006/relationships/slideLayout" Target="../slideLayouts/slideLayout296.xml"/><Relationship Id="rId6" Type="http://schemas.openxmlformats.org/officeDocument/2006/relationships/slideLayout" Target="../slideLayouts/slideLayout301.xml"/><Relationship Id="rId5" Type="http://schemas.openxmlformats.org/officeDocument/2006/relationships/slideLayout" Target="../slideLayouts/slideLayout300.xml"/><Relationship Id="rId4" Type="http://schemas.openxmlformats.org/officeDocument/2006/relationships/slideLayout" Target="../slideLayouts/slideLayout299.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10.xml"/><Relationship Id="rId13" Type="http://schemas.openxmlformats.org/officeDocument/2006/relationships/image" Target="../media/image1.png"/><Relationship Id="rId3" Type="http://schemas.openxmlformats.org/officeDocument/2006/relationships/slideLayout" Target="../slideLayouts/slideLayout305.xml"/><Relationship Id="rId7" Type="http://schemas.openxmlformats.org/officeDocument/2006/relationships/slideLayout" Target="../slideLayouts/slideLayout309.xml"/><Relationship Id="rId12" Type="http://schemas.openxmlformats.org/officeDocument/2006/relationships/theme" Target="../theme/theme29.xml"/><Relationship Id="rId2" Type="http://schemas.openxmlformats.org/officeDocument/2006/relationships/slideLayout" Target="../slideLayouts/slideLayout304.xml"/><Relationship Id="rId1" Type="http://schemas.openxmlformats.org/officeDocument/2006/relationships/slideLayout" Target="../slideLayouts/slideLayout303.xml"/><Relationship Id="rId6" Type="http://schemas.openxmlformats.org/officeDocument/2006/relationships/slideLayout" Target="../slideLayouts/slideLayout308.xml"/><Relationship Id="rId11" Type="http://schemas.openxmlformats.org/officeDocument/2006/relationships/slideLayout" Target="../slideLayouts/slideLayout313.xml"/><Relationship Id="rId5" Type="http://schemas.openxmlformats.org/officeDocument/2006/relationships/slideLayout" Target="../slideLayouts/slideLayout307.xml"/><Relationship Id="rId10" Type="http://schemas.openxmlformats.org/officeDocument/2006/relationships/slideLayout" Target="../slideLayouts/slideLayout312.xml"/><Relationship Id="rId4" Type="http://schemas.openxmlformats.org/officeDocument/2006/relationships/slideLayout" Target="../slideLayouts/slideLayout306.xml"/><Relationship Id="rId9" Type="http://schemas.openxmlformats.org/officeDocument/2006/relationships/slideLayout" Target="../slideLayouts/slideLayout311.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21.xml"/><Relationship Id="rId13" Type="http://schemas.openxmlformats.org/officeDocument/2006/relationships/image" Target="../media/image1.png"/><Relationship Id="rId3" Type="http://schemas.openxmlformats.org/officeDocument/2006/relationships/slideLayout" Target="../slideLayouts/slideLayout316.xml"/><Relationship Id="rId7" Type="http://schemas.openxmlformats.org/officeDocument/2006/relationships/slideLayout" Target="../slideLayouts/slideLayout320.xml"/><Relationship Id="rId12" Type="http://schemas.openxmlformats.org/officeDocument/2006/relationships/theme" Target="../theme/theme30.xml"/><Relationship Id="rId2" Type="http://schemas.openxmlformats.org/officeDocument/2006/relationships/slideLayout" Target="../slideLayouts/slideLayout315.xml"/><Relationship Id="rId1" Type="http://schemas.openxmlformats.org/officeDocument/2006/relationships/slideLayout" Target="../slideLayouts/slideLayout314.xml"/><Relationship Id="rId6" Type="http://schemas.openxmlformats.org/officeDocument/2006/relationships/slideLayout" Target="../slideLayouts/slideLayout319.xml"/><Relationship Id="rId11" Type="http://schemas.openxmlformats.org/officeDocument/2006/relationships/slideLayout" Target="../slideLayouts/slideLayout324.xml"/><Relationship Id="rId5" Type="http://schemas.openxmlformats.org/officeDocument/2006/relationships/slideLayout" Target="../slideLayouts/slideLayout318.xml"/><Relationship Id="rId10" Type="http://schemas.openxmlformats.org/officeDocument/2006/relationships/slideLayout" Target="../slideLayouts/slideLayout323.xml"/><Relationship Id="rId4" Type="http://schemas.openxmlformats.org/officeDocument/2006/relationships/slideLayout" Target="../slideLayouts/slideLayout317.xml"/><Relationship Id="rId9" Type="http://schemas.openxmlformats.org/officeDocument/2006/relationships/slideLayout" Target="../slideLayouts/slideLayout322.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32.xml"/><Relationship Id="rId13" Type="http://schemas.openxmlformats.org/officeDocument/2006/relationships/image" Target="../media/image1.png"/><Relationship Id="rId3" Type="http://schemas.openxmlformats.org/officeDocument/2006/relationships/slideLayout" Target="../slideLayouts/slideLayout327.xml"/><Relationship Id="rId7" Type="http://schemas.openxmlformats.org/officeDocument/2006/relationships/slideLayout" Target="../slideLayouts/slideLayout331.xml"/><Relationship Id="rId12" Type="http://schemas.openxmlformats.org/officeDocument/2006/relationships/theme" Target="../theme/theme31.xml"/><Relationship Id="rId2" Type="http://schemas.openxmlformats.org/officeDocument/2006/relationships/slideLayout" Target="../slideLayouts/slideLayout326.xml"/><Relationship Id="rId1" Type="http://schemas.openxmlformats.org/officeDocument/2006/relationships/slideLayout" Target="../slideLayouts/slideLayout325.xml"/><Relationship Id="rId6" Type="http://schemas.openxmlformats.org/officeDocument/2006/relationships/slideLayout" Target="../slideLayouts/slideLayout330.xml"/><Relationship Id="rId11" Type="http://schemas.openxmlformats.org/officeDocument/2006/relationships/slideLayout" Target="../slideLayouts/slideLayout335.xml"/><Relationship Id="rId5" Type="http://schemas.openxmlformats.org/officeDocument/2006/relationships/slideLayout" Target="../slideLayouts/slideLayout329.xml"/><Relationship Id="rId10" Type="http://schemas.openxmlformats.org/officeDocument/2006/relationships/slideLayout" Target="../slideLayouts/slideLayout334.xml"/><Relationship Id="rId4" Type="http://schemas.openxmlformats.org/officeDocument/2006/relationships/slideLayout" Target="../slideLayouts/slideLayout328.xml"/><Relationship Id="rId9" Type="http://schemas.openxmlformats.org/officeDocument/2006/relationships/slideLayout" Target="../slideLayouts/slideLayout333.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43.xml"/><Relationship Id="rId13" Type="http://schemas.openxmlformats.org/officeDocument/2006/relationships/image" Target="../media/image1.png"/><Relationship Id="rId3" Type="http://schemas.openxmlformats.org/officeDocument/2006/relationships/slideLayout" Target="../slideLayouts/slideLayout338.xml"/><Relationship Id="rId7" Type="http://schemas.openxmlformats.org/officeDocument/2006/relationships/slideLayout" Target="../slideLayouts/slideLayout342.xml"/><Relationship Id="rId12" Type="http://schemas.openxmlformats.org/officeDocument/2006/relationships/theme" Target="../theme/theme32.xml"/><Relationship Id="rId2" Type="http://schemas.openxmlformats.org/officeDocument/2006/relationships/slideLayout" Target="../slideLayouts/slideLayout337.xml"/><Relationship Id="rId1" Type="http://schemas.openxmlformats.org/officeDocument/2006/relationships/slideLayout" Target="../slideLayouts/slideLayout336.xml"/><Relationship Id="rId6" Type="http://schemas.openxmlformats.org/officeDocument/2006/relationships/slideLayout" Target="../slideLayouts/slideLayout341.xml"/><Relationship Id="rId11" Type="http://schemas.openxmlformats.org/officeDocument/2006/relationships/slideLayout" Target="../slideLayouts/slideLayout346.xml"/><Relationship Id="rId5" Type="http://schemas.openxmlformats.org/officeDocument/2006/relationships/slideLayout" Target="../slideLayouts/slideLayout340.xml"/><Relationship Id="rId10" Type="http://schemas.openxmlformats.org/officeDocument/2006/relationships/slideLayout" Target="../slideLayouts/slideLayout345.xml"/><Relationship Id="rId4" Type="http://schemas.openxmlformats.org/officeDocument/2006/relationships/slideLayout" Target="../slideLayouts/slideLayout339.xml"/><Relationship Id="rId9" Type="http://schemas.openxmlformats.org/officeDocument/2006/relationships/slideLayout" Target="../slideLayouts/slideLayout344.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54.xml"/><Relationship Id="rId13" Type="http://schemas.openxmlformats.org/officeDocument/2006/relationships/image" Target="../media/image1.png"/><Relationship Id="rId3" Type="http://schemas.openxmlformats.org/officeDocument/2006/relationships/slideLayout" Target="../slideLayouts/slideLayout349.xml"/><Relationship Id="rId7" Type="http://schemas.openxmlformats.org/officeDocument/2006/relationships/slideLayout" Target="../slideLayouts/slideLayout353.xml"/><Relationship Id="rId12" Type="http://schemas.openxmlformats.org/officeDocument/2006/relationships/theme" Target="../theme/theme33.xml"/><Relationship Id="rId2" Type="http://schemas.openxmlformats.org/officeDocument/2006/relationships/slideLayout" Target="../slideLayouts/slideLayout348.xml"/><Relationship Id="rId1" Type="http://schemas.openxmlformats.org/officeDocument/2006/relationships/slideLayout" Target="../slideLayouts/slideLayout347.xml"/><Relationship Id="rId6" Type="http://schemas.openxmlformats.org/officeDocument/2006/relationships/slideLayout" Target="../slideLayouts/slideLayout352.xml"/><Relationship Id="rId11" Type="http://schemas.openxmlformats.org/officeDocument/2006/relationships/slideLayout" Target="../slideLayouts/slideLayout357.xml"/><Relationship Id="rId5" Type="http://schemas.openxmlformats.org/officeDocument/2006/relationships/slideLayout" Target="../slideLayouts/slideLayout351.xml"/><Relationship Id="rId10" Type="http://schemas.openxmlformats.org/officeDocument/2006/relationships/slideLayout" Target="../slideLayouts/slideLayout356.xml"/><Relationship Id="rId4" Type="http://schemas.openxmlformats.org/officeDocument/2006/relationships/slideLayout" Target="../slideLayouts/slideLayout350.xml"/><Relationship Id="rId9" Type="http://schemas.openxmlformats.org/officeDocument/2006/relationships/slideLayout" Target="../slideLayouts/slideLayout355.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65.xml"/><Relationship Id="rId13" Type="http://schemas.openxmlformats.org/officeDocument/2006/relationships/image" Target="../media/image1.png"/><Relationship Id="rId3" Type="http://schemas.openxmlformats.org/officeDocument/2006/relationships/slideLayout" Target="../slideLayouts/slideLayout360.xml"/><Relationship Id="rId7" Type="http://schemas.openxmlformats.org/officeDocument/2006/relationships/slideLayout" Target="../slideLayouts/slideLayout364.xml"/><Relationship Id="rId12" Type="http://schemas.openxmlformats.org/officeDocument/2006/relationships/theme" Target="../theme/theme34.xml"/><Relationship Id="rId2" Type="http://schemas.openxmlformats.org/officeDocument/2006/relationships/slideLayout" Target="../slideLayouts/slideLayout359.xml"/><Relationship Id="rId1" Type="http://schemas.openxmlformats.org/officeDocument/2006/relationships/slideLayout" Target="../slideLayouts/slideLayout358.xml"/><Relationship Id="rId6" Type="http://schemas.openxmlformats.org/officeDocument/2006/relationships/slideLayout" Target="../slideLayouts/slideLayout363.xml"/><Relationship Id="rId11" Type="http://schemas.openxmlformats.org/officeDocument/2006/relationships/slideLayout" Target="../slideLayouts/slideLayout368.xml"/><Relationship Id="rId5" Type="http://schemas.openxmlformats.org/officeDocument/2006/relationships/slideLayout" Target="../slideLayouts/slideLayout362.xml"/><Relationship Id="rId10" Type="http://schemas.openxmlformats.org/officeDocument/2006/relationships/slideLayout" Target="../slideLayouts/slideLayout367.xml"/><Relationship Id="rId4" Type="http://schemas.openxmlformats.org/officeDocument/2006/relationships/slideLayout" Target="../slideLayouts/slideLayout361.xml"/><Relationship Id="rId9" Type="http://schemas.openxmlformats.org/officeDocument/2006/relationships/slideLayout" Target="../slideLayouts/slideLayout366.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76.xml"/><Relationship Id="rId13" Type="http://schemas.openxmlformats.org/officeDocument/2006/relationships/theme" Target="../theme/theme35.xml"/><Relationship Id="rId3" Type="http://schemas.openxmlformats.org/officeDocument/2006/relationships/slideLayout" Target="../slideLayouts/slideLayout371.xml"/><Relationship Id="rId7" Type="http://schemas.openxmlformats.org/officeDocument/2006/relationships/slideLayout" Target="../slideLayouts/slideLayout375.xml"/><Relationship Id="rId12" Type="http://schemas.openxmlformats.org/officeDocument/2006/relationships/slideLayout" Target="../slideLayouts/slideLayout380.xml"/><Relationship Id="rId2" Type="http://schemas.openxmlformats.org/officeDocument/2006/relationships/slideLayout" Target="../slideLayouts/slideLayout370.xml"/><Relationship Id="rId1" Type="http://schemas.openxmlformats.org/officeDocument/2006/relationships/slideLayout" Target="../slideLayouts/slideLayout369.xml"/><Relationship Id="rId6" Type="http://schemas.openxmlformats.org/officeDocument/2006/relationships/slideLayout" Target="../slideLayouts/slideLayout374.xml"/><Relationship Id="rId11" Type="http://schemas.openxmlformats.org/officeDocument/2006/relationships/slideLayout" Target="../slideLayouts/slideLayout379.xml"/><Relationship Id="rId5" Type="http://schemas.openxmlformats.org/officeDocument/2006/relationships/slideLayout" Target="../slideLayouts/slideLayout373.xml"/><Relationship Id="rId10" Type="http://schemas.openxmlformats.org/officeDocument/2006/relationships/slideLayout" Target="../slideLayouts/slideLayout378.xml"/><Relationship Id="rId4" Type="http://schemas.openxmlformats.org/officeDocument/2006/relationships/slideLayout" Target="../slideLayouts/slideLayout372.xml"/><Relationship Id="rId9" Type="http://schemas.openxmlformats.org/officeDocument/2006/relationships/slideLayout" Target="../slideLayouts/slideLayout377.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88.xml"/><Relationship Id="rId13" Type="http://schemas.openxmlformats.org/officeDocument/2006/relationships/image" Target="../media/image1.png"/><Relationship Id="rId3" Type="http://schemas.openxmlformats.org/officeDocument/2006/relationships/slideLayout" Target="../slideLayouts/slideLayout383.xml"/><Relationship Id="rId7" Type="http://schemas.openxmlformats.org/officeDocument/2006/relationships/slideLayout" Target="../slideLayouts/slideLayout387.xml"/><Relationship Id="rId12" Type="http://schemas.openxmlformats.org/officeDocument/2006/relationships/theme" Target="../theme/theme36.xml"/><Relationship Id="rId2" Type="http://schemas.openxmlformats.org/officeDocument/2006/relationships/slideLayout" Target="../slideLayouts/slideLayout382.xml"/><Relationship Id="rId1" Type="http://schemas.openxmlformats.org/officeDocument/2006/relationships/slideLayout" Target="../slideLayouts/slideLayout381.xml"/><Relationship Id="rId6" Type="http://schemas.openxmlformats.org/officeDocument/2006/relationships/slideLayout" Target="../slideLayouts/slideLayout386.xml"/><Relationship Id="rId11" Type="http://schemas.openxmlformats.org/officeDocument/2006/relationships/slideLayout" Target="../slideLayouts/slideLayout391.xml"/><Relationship Id="rId5" Type="http://schemas.openxmlformats.org/officeDocument/2006/relationships/slideLayout" Target="../slideLayouts/slideLayout385.xml"/><Relationship Id="rId10" Type="http://schemas.openxmlformats.org/officeDocument/2006/relationships/slideLayout" Target="../slideLayouts/slideLayout390.xml"/><Relationship Id="rId4" Type="http://schemas.openxmlformats.org/officeDocument/2006/relationships/slideLayout" Target="../slideLayouts/slideLayout384.xml"/><Relationship Id="rId9" Type="http://schemas.openxmlformats.org/officeDocument/2006/relationships/slideLayout" Target="../slideLayouts/slideLayout389.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399.xml"/><Relationship Id="rId3" Type="http://schemas.openxmlformats.org/officeDocument/2006/relationships/slideLayout" Target="../slideLayouts/slideLayout394.xml"/><Relationship Id="rId7" Type="http://schemas.openxmlformats.org/officeDocument/2006/relationships/slideLayout" Target="../slideLayouts/slideLayout398.xml"/><Relationship Id="rId12" Type="http://schemas.openxmlformats.org/officeDocument/2006/relationships/theme" Target="../theme/theme37.xml"/><Relationship Id="rId2" Type="http://schemas.openxmlformats.org/officeDocument/2006/relationships/slideLayout" Target="../slideLayouts/slideLayout393.xml"/><Relationship Id="rId1" Type="http://schemas.openxmlformats.org/officeDocument/2006/relationships/slideLayout" Target="../slideLayouts/slideLayout392.xml"/><Relationship Id="rId6" Type="http://schemas.openxmlformats.org/officeDocument/2006/relationships/slideLayout" Target="../slideLayouts/slideLayout397.xml"/><Relationship Id="rId11" Type="http://schemas.openxmlformats.org/officeDocument/2006/relationships/slideLayout" Target="../slideLayouts/slideLayout402.xml"/><Relationship Id="rId5" Type="http://schemas.openxmlformats.org/officeDocument/2006/relationships/slideLayout" Target="../slideLayouts/slideLayout396.xml"/><Relationship Id="rId10" Type="http://schemas.openxmlformats.org/officeDocument/2006/relationships/slideLayout" Target="../slideLayouts/slideLayout401.xml"/><Relationship Id="rId4" Type="http://schemas.openxmlformats.org/officeDocument/2006/relationships/slideLayout" Target="../slideLayouts/slideLayout395.xml"/><Relationship Id="rId9" Type="http://schemas.openxmlformats.org/officeDocument/2006/relationships/slideLayout" Target="../slideLayouts/slideLayout400.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10.xml"/><Relationship Id="rId13" Type="http://schemas.openxmlformats.org/officeDocument/2006/relationships/image" Target="../media/image1.png"/><Relationship Id="rId3" Type="http://schemas.openxmlformats.org/officeDocument/2006/relationships/slideLayout" Target="../slideLayouts/slideLayout405.xml"/><Relationship Id="rId7" Type="http://schemas.openxmlformats.org/officeDocument/2006/relationships/slideLayout" Target="../slideLayouts/slideLayout409.xml"/><Relationship Id="rId12" Type="http://schemas.openxmlformats.org/officeDocument/2006/relationships/theme" Target="../theme/theme38.xml"/><Relationship Id="rId2" Type="http://schemas.openxmlformats.org/officeDocument/2006/relationships/slideLayout" Target="../slideLayouts/slideLayout404.xml"/><Relationship Id="rId1" Type="http://schemas.openxmlformats.org/officeDocument/2006/relationships/slideLayout" Target="../slideLayouts/slideLayout403.xml"/><Relationship Id="rId6" Type="http://schemas.openxmlformats.org/officeDocument/2006/relationships/slideLayout" Target="../slideLayouts/slideLayout408.xml"/><Relationship Id="rId11" Type="http://schemas.openxmlformats.org/officeDocument/2006/relationships/slideLayout" Target="../slideLayouts/slideLayout413.xml"/><Relationship Id="rId5" Type="http://schemas.openxmlformats.org/officeDocument/2006/relationships/slideLayout" Target="../slideLayouts/slideLayout407.xml"/><Relationship Id="rId10" Type="http://schemas.openxmlformats.org/officeDocument/2006/relationships/slideLayout" Target="../slideLayouts/slideLayout412.xml"/><Relationship Id="rId4" Type="http://schemas.openxmlformats.org/officeDocument/2006/relationships/slideLayout" Target="../slideLayouts/slideLayout406.xml"/><Relationship Id="rId9" Type="http://schemas.openxmlformats.org/officeDocument/2006/relationships/slideLayout" Target="../slideLayouts/slideLayout411.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21.xml"/><Relationship Id="rId3" Type="http://schemas.openxmlformats.org/officeDocument/2006/relationships/slideLayout" Target="../slideLayouts/slideLayout416.xml"/><Relationship Id="rId7" Type="http://schemas.openxmlformats.org/officeDocument/2006/relationships/slideLayout" Target="../slideLayouts/slideLayout420.xml"/><Relationship Id="rId12" Type="http://schemas.openxmlformats.org/officeDocument/2006/relationships/theme" Target="../theme/theme39.xml"/><Relationship Id="rId2" Type="http://schemas.openxmlformats.org/officeDocument/2006/relationships/slideLayout" Target="../slideLayouts/slideLayout415.xml"/><Relationship Id="rId1" Type="http://schemas.openxmlformats.org/officeDocument/2006/relationships/slideLayout" Target="../slideLayouts/slideLayout414.xml"/><Relationship Id="rId6" Type="http://schemas.openxmlformats.org/officeDocument/2006/relationships/slideLayout" Target="../slideLayouts/slideLayout419.xml"/><Relationship Id="rId11" Type="http://schemas.openxmlformats.org/officeDocument/2006/relationships/slideLayout" Target="../slideLayouts/slideLayout424.xml"/><Relationship Id="rId5" Type="http://schemas.openxmlformats.org/officeDocument/2006/relationships/slideLayout" Target="../slideLayouts/slideLayout418.xml"/><Relationship Id="rId10" Type="http://schemas.openxmlformats.org/officeDocument/2006/relationships/slideLayout" Target="../slideLayouts/slideLayout423.xml"/><Relationship Id="rId4" Type="http://schemas.openxmlformats.org/officeDocument/2006/relationships/slideLayout" Target="../slideLayouts/slideLayout417.xml"/><Relationship Id="rId9" Type="http://schemas.openxmlformats.org/officeDocument/2006/relationships/slideLayout" Target="../slideLayouts/slideLayout422.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32.xml"/><Relationship Id="rId3" Type="http://schemas.openxmlformats.org/officeDocument/2006/relationships/slideLayout" Target="../slideLayouts/slideLayout427.xml"/><Relationship Id="rId7" Type="http://schemas.openxmlformats.org/officeDocument/2006/relationships/slideLayout" Target="../slideLayouts/slideLayout431.xml"/><Relationship Id="rId12" Type="http://schemas.openxmlformats.org/officeDocument/2006/relationships/theme" Target="../theme/theme40.xml"/><Relationship Id="rId2" Type="http://schemas.openxmlformats.org/officeDocument/2006/relationships/slideLayout" Target="../slideLayouts/slideLayout426.xml"/><Relationship Id="rId1" Type="http://schemas.openxmlformats.org/officeDocument/2006/relationships/slideLayout" Target="../slideLayouts/slideLayout425.xml"/><Relationship Id="rId6" Type="http://schemas.openxmlformats.org/officeDocument/2006/relationships/slideLayout" Target="../slideLayouts/slideLayout430.xml"/><Relationship Id="rId11" Type="http://schemas.openxmlformats.org/officeDocument/2006/relationships/slideLayout" Target="../slideLayouts/slideLayout435.xml"/><Relationship Id="rId5" Type="http://schemas.openxmlformats.org/officeDocument/2006/relationships/slideLayout" Target="../slideLayouts/slideLayout429.xml"/><Relationship Id="rId10" Type="http://schemas.openxmlformats.org/officeDocument/2006/relationships/slideLayout" Target="../slideLayouts/slideLayout434.xml"/><Relationship Id="rId4" Type="http://schemas.openxmlformats.org/officeDocument/2006/relationships/slideLayout" Target="../slideLayouts/slideLayout428.xml"/><Relationship Id="rId9" Type="http://schemas.openxmlformats.org/officeDocument/2006/relationships/slideLayout" Target="../slideLayouts/slideLayout433.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43.xml"/><Relationship Id="rId3" Type="http://schemas.openxmlformats.org/officeDocument/2006/relationships/slideLayout" Target="../slideLayouts/slideLayout438.xml"/><Relationship Id="rId7" Type="http://schemas.openxmlformats.org/officeDocument/2006/relationships/slideLayout" Target="../slideLayouts/slideLayout442.xml"/><Relationship Id="rId12" Type="http://schemas.openxmlformats.org/officeDocument/2006/relationships/theme" Target="../theme/theme41.xml"/><Relationship Id="rId2" Type="http://schemas.openxmlformats.org/officeDocument/2006/relationships/slideLayout" Target="../slideLayouts/slideLayout437.xml"/><Relationship Id="rId1" Type="http://schemas.openxmlformats.org/officeDocument/2006/relationships/slideLayout" Target="../slideLayouts/slideLayout436.xml"/><Relationship Id="rId6" Type="http://schemas.openxmlformats.org/officeDocument/2006/relationships/slideLayout" Target="../slideLayouts/slideLayout441.xml"/><Relationship Id="rId11" Type="http://schemas.openxmlformats.org/officeDocument/2006/relationships/slideLayout" Target="../slideLayouts/slideLayout446.xml"/><Relationship Id="rId5" Type="http://schemas.openxmlformats.org/officeDocument/2006/relationships/slideLayout" Target="../slideLayouts/slideLayout440.xml"/><Relationship Id="rId10" Type="http://schemas.openxmlformats.org/officeDocument/2006/relationships/slideLayout" Target="../slideLayouts/slideLayout445.xml"/><Relationship Id="rId4" Type="http://schemas.openxmlformats.org/officeDocument/2006/relationships/slideLayout" Target="../slideLayouts/slideLayout439.xml"/><Relationship Id="rId9" Type="http://schemas.openxmlformats.org/officeDocument/2006/relationships/slideLayout" Target="../slideLayouts/slideLayout444.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4.xml"/><Relationship Id="rId13" Type="http://schemas.openxmlformats.org/officeDocument/2006/relationships/image" Target="../media/image1.png"/><Relationship Id="rId3" Type="http://schemas.openxmlformats.org/officeDocument/2006/relationships/slideLayout" Target="../slideLayouts/slideLayout449.xml"/><Relationship Id="rId7" Type="http://schemas.openxmlformats.org/officeDocument/2006/relationships/slideLayout" Target="../slideLayouts/slideLayout453.xml"/><Relationship Id="rId12" Type="http://schemas.openxmlformats.org/officeDocument/2006/relationships/theme" Target="../theme/theme42.xml"/><Relationship Id="rId2" Type="http://schemas.openxmlformats.org/officeDocument/2006/relationships/slideLayout" Target="../slideLayouts/slideLayout448.xml"/><Relationship Id="rId1" Type="http://schemas.openxmlformats.org/officeDocument/2006/relationships/slideLayout" Target="../slideLayouts/slideLayout447.xml"/><Relationship Id="rId6" Type="http://schemas.openxmlformats.org/officeDocument/2006/relationships/slideLayout" Target="../slideLayouts/slideLayout452.xml"/><Relationship Id="rId11" Type="http://schemas.openxmlformats.org/officeDocument/2006/relationships/slideLayout" Target="../slideLayouts/slideLayout457.xml"/><Relationship Id="rId5" Type="http://schemas.openxmlformats.org/officeDocument/2006/relationships/slideLayout" Target="../slideLayouts/slideLayout451.xml"/><Relationship Id="rId10" Type="http://schemas.openxmlformats.org/officeDocument/2006/relationships/slideLayout" Target="../slideLayouts/slideLayout456.xml"/><Relationship Id="rId4" Type="http://schemas.openxmlformats.org/officeDocument/2006/relationships/slideLayout" Target="../slideLayouts/slideLayout450.xml"/><Relationship Id="rId9" Type="http://schemas.openxmlformats.org/officeDocument/2006/relationships/slideLayout" Target="../slideLayouts/slideLayout455.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65.xml"/><Relationship Id="rId13" Type="http://schemas.openxmlformats.org/officeDocument/2006/relationships/theme" Target="../theme/theme43.xml"/><Relationship Id="rId3" Type="http://schemas.openxmlformats.org/officeDocument/2006/relationships/slideLayout" Target="../slideLayouts/slideLayout460.xml"/><Relationship Id="rId7" Type="http://schemas.openxmlformats.org/officeDocument/2006/relationships/slideLayout" Target="../slideLayouts/slideLayout464.xml"/><Relationship Id="rId12" Type="http://schemas.openxmlformats.org/officeDocument/2006/relationships/slideLayout" Target="../slideLayouts/slideLayout469.xml"/><Relationship Id="rId2" Type="http://schemas.openxmlformats.org/officeDocument/2006/relationships/slideLayout" Target="../slideLayouts/slideLayout459.xml"/><Relationship Id="rId1" Type="http://schemas.openxmlformats.org/officeDocument/2006/relationships/slideLayout" Target="../slideLayouts/slideLayout458.xml"/><Relationship Id="rId6" Type="http://schemas.openxmlformats.org/officeDocument/2006/relationships/slideLayout" Target="../slideLayouts/slideLayout463.xml"/><Relationship Id="rId11" Type="http://schemas.openxmlformats.org/officeDocument/2006/relationships/slideLayout" Target="../slideLayouts/slideLayout468.xml"/><Relationship Id="rId5" Type="http://schemas.openxmlformats.org/officeDocument/2006/relationships/slideLayout" Target="../slideLayouts/slideLayout462.xml"/><Relationship Id="rId10" Type="http://schemas.openxmlformats.org/officeDocument/2006/relationships/slideLayout" Target="../slideLayouts/slideLayout467.xml"/><Relationship Id="rId4" Type="http://schemas.openxmlformats.org/officeDocument/2006/relationships/slideLayout" Target="../slideLayouts/slideLayout461.xml"/><Relationship Id="rId9" Type="http://schemas.openxmlformats.org/officeDocument/2006/relationships/slideLayout" Target="../slideLayouts/slideLayout466.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77.xml"/><Relationship Id="rId13" Type="http://schemas.openxmlformats.org/officeDocument/2006/relationships/image" Target="../media/image1.png"/><Relationship Id="rId3" Type="http://schemas.openxmlformats.org/officeDocument/2006/relationships/slideLayout" Target="../slideLayouts/slideLayout472.xml"/><Relationship Id="rId7" Type="http://schemas.openxmlformats.org/officeDocument/2006/relationships/slideLayout" Target="../slideLayouts/slideLayout476.xml"/><Relationship Id="rId12" Type="http://schemas.openxmlformats.org/officeDocument/2006/relationships/theme" Target="../theme/theme44.xml"/><Relationship Id="rId2" Type="http://schemas.openxmlformats.org/officeDocument/2006/relationships/slideLayout" Target="../slideLayouts/slideLayout471.xml"/><Relationship Id="rId1" Type="http://schemas.openxmlformats.org/officeDocument/2006/relationships/slideLayout" Target="../slideLayouts/slideLayout470.xml"/><Relationship Id="rId6" Type="http://schemas.openxmlformats.org/officeDocument/2006/relationships/slideLayout" Target="../slideLayouts/slideLayout475.xml"/><Relationship Id="rId11" Type="http://schemas.openxmlformats.org/officeDocument/2006/relationships/slideLayout" Target="../slideLayouts/slideLayout480.xml"/><Relationship Id="rId5" Type="http://schemas.openxmlformats.org/officeDocument/2006/relationships/slideLayout" Target="../slideLayouts/slideLayout474.xml"/><Relationship Id="rId10" Type="http://schemas.openxmlformats.org/officeDocument/2006/relationships/slideLayout" Target="../slideLayouts/slideLayout479.xml"/><Relationship Id="rId4" Type="http://schemas.openxmlformats.org/officeDocument/2006/relationships/slideLayout" Target="../slideLayouts/slideLayout473.xml"/><Relationship Id="rId9" Type="http://schemas.openxmlformats.org/officeDocument/2006/relationships/slideLayout" Target="../slideLayouts/slideLayout478.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88.xml"/><Relationship Id="rId3" Type="http://schemas.openxmlformats.org/officeDocument/2006/relationships/slideLayout" Target="../slideLayouts/slideLayout483.xml"/><Relationship Id="rId7" Type="http://schemas.openxmlformats.org/officeDocument/2006/relationships/slideLayout" Target="../slideLayouts/slideLayout487.xml"/><Relationship Id="rId12" Type="http://schemas.openxmlformats.org/officeDocument/2006/relationships/theme" Target="../theme/theme45.xml"/><Relationship Id="rId2" Type="http://schemas.openxmlformats.org/officeDocument/2006/relationships/slideLayout" Target="../slideLayouts/slideLayout482.xml"/><Relationship Id="rId1" Type="http://schemas.openxmlformats.org/officeDocument/2006/relationships/slideLayout" Target="../slideLayouts/slideLayout481.xml"/><Relationship Id="rId6" Type="http://schemas.openxmlformats.org/officeDocument/2006/relationships/slideLayout" Target="../slideLayouts/slideLayout486.xml"/><Relationship Id="rId11" Type="http://schemas.openxmlformats.org/officeDocument/2006/relationships/slideLayout" Target="../slideLayouts/slideLayout491.xml"/><Relationship Id="rId5" Type="http://schemas.openxmlformats.org/officeDocument/2006/relationships/slideLayout" Target="../slideLayouts/slideLayout485.xml"/><Relationship Id="rId10" Type="http://schemas.openxmlformats.org/officeDocument/2006/relationships/slideLayout" Target="../slideLayouts/slideLayout490.xml"/><Relationship Id="rId4" Type="http://schemas.openxmlformats.org/officeDocument/2006/relationships/slideLayout" Target="../slideLayouts/slideLayout484.xml"/><Relationship Id="rId9" Type="http://schemas.openxmlformats.org/officeDocument/2006/relationships/slideLayout" Target="../slideLayouts/slideLayout489.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499.xml"/><Relationship Id="rId3" Type="http://schemas.openxmlformats.org/officeDocument/2006/relationships/slideLayout" Target="../slideLayouts/slideLayout494.xml"/><Relationship Id="rId7" Type="http://schemas.openxmlformats.org/officeDocument/2006/relationships/slideLayout" Target="../slideLayouts/slideLayout498.xml"/><Relationship Id="rId12" Type="http://schemas.openxmlformats.org/officeDocument/2006/relationships/theme" Target="../theme/theme46.xml"/><Relationship Id="rId2" Type="http://schemas.openxmlformats.org/officeDocument/2006/relationships/slideLayout" Target="../slideLayouts/slideLayout493.xml"/><Relationship Id="rId1" Type="http://schemas.openxmlformats.org/officeDocument/2006/relationships/slideLayout" Target="../slideLayouts/slideLayout492.xml"/><Relationship Id="rId6" Type="http://schemas.openxmlformats.org/officeDocument/2006/relationships/slideLayout" Target="../slideLayouts/slideLayout497.xml"/><Relationship Id="rId11" Type="http://schemas.openxmlformats.org/officeDocument/2006/relationships/slideLayout" Target="../slideLayouts/slideLayout502.xml"/><Relationship Id="rId5" Type="http://schemas.openxmlformats.org/officeDocument/2006/relationships/slideLayout" Target="../slideLayouts/slideLayout496.xml"/><Relationship Id="rId10" Type="http://schemas.openxmlformats.org/officeDocument/2006/relationships/slideLayout" Target="../slideLayouts/slideLayout501.xml"/><Relationship Id="rId4" Type="http://schemas.openxmlformats.org/officeDocument/2006/relationships/slideLayout" Target="../slideLayouts/slideLayout495.xml"/><Relationship Id="rId9" Type="http://schemas.openxmlformats.org/officeDocument/2006/relationships/slideLayout" Target="../slideLayouts/slideLayout500.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510.xml"/><Relationship Id="rId3" Type="http://schemas.openxmlformats.org/officeDocument/2006/relationships/slideLayout" Target="../slideLayouts/slideLayout505.xml"/><Relationship Id="rId7" Type="http://schemas.openxmlformats.org/officeDocument/2006/relationships/slideLayout" Target="../slideLayouts/slideLayout509.xml"/><Relationship Id="rId12" Type="http://schemas.openxmlformats.org/officeDocument/2006/relationships/theme" Target="../theme/theme47.xml"/><Relationship Id="rId2" Type="http://schemas.openxmlformats.org/officeDocument/2006/relationships/slideLayout" Target="../slideLayouts/slideLayout504.xml"/><Relationship Id="rId1" Type="http://schemas.openxmlformats.org/officeDocument/2006/relationships/slideLayout" Target="../slideLayouts/slideLayout503.xml"/><Relationship Id="rId6" Type="http://schemas.openxmlformats.org/officeDocument/2006/relationships/slideLayout" Target="../slideLayouts/slideLayout508.xml"/><Relationship Id="rId11" Type="http://schemas.openxmlformats.org/officeDocument/2006/relationships/slideLayout" Target="../slideLayouts/slideLayout513.xml"/><Relationship Id="rId5" Type="http://schemas.openxmlformats.org/officeDocument/2006/relationships/slideLayout" Target="../slideLayouts/slideLayout507.xml"/><Relationship Id="rId10" Type="http://schemas.openxmlformats.org/officeDocument/2006/relationships/slideLayout" Target="../slideLayouts/slideLayout512.xml"/><Relationship Id="rId4" Type="http://schemas.openxmlformats.org/officeDocument/2006/relationships/slideLayout" Target="../slideLayouts/slideLayout506.xml"/><Relationship Id="rId9" Type="http://schemas.openxmlformats.org/officeDocument/2006/relationships/slideLayout" Target="../slideLayouts/slideLayout511.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521.xml"/><Relationship Id="rId3" Type="http://schemas.openxmlformats.org/officeDocument/2006/relationships/slideLayout" Target="../slideLayouts/slideLayout516.xml"/><Relationship Id="rId7" Type="http://schemas.openxmlformats.org/officeDocument/2006/relationships/slideLayout" Target="../slideLayouts/slideLayout520.xml"/><Relationship Id="rId12" Type="http://schemas.openxmlformats.org/officeDocument/2006/relationships/theme" Target="../theme/theme48.xml"/><Relationship Id="rId2" Type="http://schemas.openxmlformats.org/officeDocument/2006/relationships/slideLayout" Target="../slideLayouts/slideLayout515.xml"/><Relationship Id="rId1" Type="http://schemas.openxmlformats.org/officeDocument/2006/relationships/slideLayout" Target="../slideLayouts/slideLayout514.xml"/><Relationship Id="rId6" Type="http://schemas.openxmlformats.org/officeDocument/2006/relationships/slideLayout" Target="../slideLayouts/slideLayout519.xml"/><Relationship Id="rId11" Type="http://schemas.openxmlformats.org/officeDocument/2006/relationships/slideLayout" Target="../slideLayouts/slideLayout524.xml"/><Relationship Id="rId5" Type="http://schemas.openxmlformats.org/officeDocument/2006/relationships/slideLayout" Target="../slideLayouts/slideLayout518.xml"/><Relationship Id="rId10" Type="http://schemas.openxmlformats.org/officeDocument/2006/relationships/slideLayout" Target="../slideLayouts/slideLayout523.xml"/><Relationship Id="rId4" Type="http://schemas.openxmlformats.org/officeDocument/2006/relationships/slideLayout" Target="../slideLayouts/slideLayout517.xml"/><Relationship Id="rId9" Type="http://schemas.openxmlformats.org/officeDocument/2006/relationships/slideLayout" Target="../slideLayouts/slideLayout522.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532.xml"/><Relationship Id="rId13" Type="http://schemas.openxmlformats.org/officeDocument/2006/relationships/theme" Target="../theme/theme49.xml"/><Relationship Id="rId3" Type="http://schemas.openxmlformats.org/officeDocument/2006/relationships/slideLayout" Target="../slideLayouts/slideLayout527.xml"/><Relationship Id="rId7" Type="http://schemas.openxmlformats.org/officeDocument/2006/relationships/slideLayout" Target="../slideLayouts/slideLayout531.xml"/><Relationship Id="rId12" Type="http://schemas.openxmlformats.org/officeDocument/2006/relationships/slideLayout" Target="../slideLayouts/slideLayout536.xml"/><Relationship Id="rId2" Type="http://schemas.openxmlformats.org/officeDocument/2006/relationships/slideLayout" Target="../slideLayouts/slideLayout526.xml"/><Relationship Id="rId1" Type="http://schemas.openxmlformats.org/officeDocument/2006/relationships/slideLayout" Target="../slideLayouts/slideLayout525.xml"/><Relationship Id="rId6" Type="http://schemas.openxmlformats.org/officeDocument/2006/relationships/slideLayout" Target="../slideLayouts/slideLayout530.xml"/><Relationship Id="rId11" Type="http://schemas.openxmlformats.org/officeDocument/2006/relationships/slideLayout" Target="../slideLayouts/slideLayout535.xml"/><Relationship Id="rId5" Type="http://schemas.openxmlformats.org/officeDocument/2006/relationships/slideLayout" Target="../slideLayouts/slideLayout529.xml"/><Relationship Id="rId10" Type="http://schemas.openxmlformats.org/officeDocument/2006/relationships/slideLayout" Target="../slideLayouts/slideLayout534.xml"/><Relationship Id="rId4" Type="http://schemas.openxmlformats.org/officeDocument/2006/relationships/slideLayout" Target="../slideLayouts/slideLayout528.xml"/><Relationship Id="rId9" Type="http://schemas.openxmlformats.org/officeDocument/2006/relationships/slideLayout" Target="../slideLayouts/slideLayout533.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44.xml"/><Relationship Id="rId13" Type="http://schemas.openxmlformats.org/officeDocument/2006/relationships/image" Target="../media/image1.png"/><Relationship Id="rId3" Type="http://schemas.openxmlformats.org/officeDocument/2006/relationships/slideLayout" Target="../slideLayouts/slideLayout539.xml"/><Relationship Id="rId7" Type="http://schemas.openxmlformats.org/officeDocument/2006/relationships/slideLayout" Target="../slideLayouts/slideLayout543.xml"/><Relationship Id="rId12" Type="http://schemas.openxmlformats.org/officeDocument/2006/relationships/theme" Target="../theme/theme50.xml"/><Relationship Id="rId2" Type="http://schemas.openxmlformats.org/officeDocument/2006/relationships/slideLayout" Target="../slideLayouts/slideLayout538.xml"/><Relationship Id="rId1" Type="http://schemas.openxmlformats.org/officeDocument/2006/relationships/slideLayout" Target="../slideLayouts/slideLayout537.xml"/><Relationship Id="rId6" Type="http://schemas.openxmlformats.org/officeDocument/2006/relationships/slideLayout" Target="../slideLayouts/slideLayout542.xml"/><Relationship Id="rId11" Type="http://schemas.openxmlformats.org/officeDocument/2006/relationships/slideLayout" Target="../slideLayouts/slideLayout547.xml"/><Relationship Id="rId5" Type="http://schemas.openxmlformats.org/officeDocument/2006/relationships/slideLayout" Target="../slideLayouts/slideLayout541.xml"/><Relationship Id="rId10" Type="http://schemas.openxmlformats.org/officeDocument/2006/relationships/slideLayout" Target="../slideLayouts/slideLayout546.xml"/><Relationship Id="rId4" Type="http://schemas.openxmlformats.org/officeDocument/2006/relationships/slideLayout" Target="../slideLayouts/slideLayout540.xml"/><Relationship Id="rId9" Type="http://schemas.openxmlformats.org/officeDocument/2006/relationships/slideLayout" Target="../slideLayouts/slideLayout545.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55.xml"/><Relationship Id="rId13" Type="http://schemas.openxmlformats.org/officeDocument/2006/relationships/theme" Target="../theme/theme51.xml"/><Relationship Id="rId3" Type="http://schemas.openxmlformats.org/officeDocument/2006/relationships/slideLayout" Target="../slideLayouts/slideLayout550.xml"/><Relationship Id="rId7" Type="http://schemas.openxmlformats.org/officeDocument/2006/relationships/slideLayout" Target="../slideLayouts/slideLayout554.xml"/><Relationship Id="rId12" Type="http://schemas.openxmlformats.org/officeDocument/2006/relationships/slideLayout" Target="../slideLayouts/slideLayout559.xml"/><Relationship Id="rId2" Type="http://schemas.openxmlformats.org/officeDocument/2006/relationships/slideLayout" Target="../slideLayouts/slideLayout549.xml"/><Relationship Id="rId1" Type="http://schemas.openxmlformats.org/officeDocument/2006/relationships/slideLayout" Target="../slideLayouts/slideLayout548.xml"/><Relationship Id="rId6" Type="http://schemas.openxmlformats.org/officeDocument/2006/relationships/slideLayout" Target="../slideLayouts/slideLayout553.xml"/><Relationship Id="rId11" Type="http://schemas.openxmlformats.org/officeDocument/2006/relationships/slideLayout" Target="../slideLayouts/slideLayout558.xml"/><Relationship Id="rId5" Type="http://schemas.openxmlformats.org/officeDocument/2006/relationships/slideLayout" Target="../slideLayouts/slideLayout552.xml"/><Relationship Id="rId10" Type="http://schemas.openxmlformats.org/officeDocument/2006/relationships/slideLayout" Target="../slideLayouts/slideLayout557.xml"/><Relationship Id="rId4" Type="http://schemas.openxmlformats.org/officeDocument/2006/relationships/slideLayout" Target="../slideLayouts/slideLayout551.xml"/><Relationship Id="rId9" Type="http://schemas.openxmlformats.org/officeDocument/2006/relationships/slideLayout" Target="../slideLayouts/slideLayout556.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67.xml"/><Relationship Id="rId13" Type="http://schemas.openxmlformats.org/officeDocument/2006/relationships/theme" Target="../theme/theme52.xml"/><Relationship Id="rId3" Type="http://schemas.openxmlformats.org/officeDocument/2006/relationships/slideLayout" Target="../slideLayouts/slideLayout562.xml"/><Relationship Id="rId7" Type="http://schemas.openxmlformats.org/officeDocument/2006/relationships/slideLayout" Target="../slideLayouts/slideLayout566.xml"/><Relationship Id="rId12" Type="http://schemas.openxmlformats.org/officeDocument/2006/relationships/slideLayout" Target="../slideLayouts/slideLayout571.xml"/><Relationship Id="rId2" Type="http://schemas.openxmlformats.org/officeDocument/2006/relationships/slideLayout" Target="../slideLayouts/slideLayout561.xml"/><Relationship Id="rId1" Type="http://schemas.openxmlformats.org/officeDocument/2006/relationships/slideLayout" Target="../slideLayouts/slideLayout560.xml"/><Relationship Id="rId6" Type="http://schemas.openxmlformats.org/officeDocument/2006/relationships/slideLayout" Target="../slideLayouts/slideLayout565.xml"/><Relationship Id="rId11" Type="http://schemas.openxmlformats.org/officeDocument/2006/relationships/slideLayout" Target="../slideLayouts/slideLayout570.xml"/><Relationship Id="rId5" Type="http://schemas.openxmlformats.org/officeDocument/2006/relationships/slideLayout" Target="../slideLayouts/slideLayout564.xml"/><Relationship Id="rId10" Type="http://schemas.openxmlformats.org/officeDocument/2006/relationships/slideLayout" Target="../slideLayouts/slideLayout569.xml"/><Relationship Id="rId4" Type="http://schemas.openxmlformats.org/officeDocument/2006/relationships/slideLayout" Target="../slideLayouts/slideLayout563.xml"/><Relationship Id="rId9" Type="http://schemas.openxmlformats.org/officeDocument/2006/relationships/slideLayout" Target="../slideLayouts/slideLayout568.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79.xml"/><Relationship Id="rId13" Type="http://schemas.openxmlformats.org/officeDocument/2006/relationships/theme" Target="../theme/theme53.xml"/><Relationship Id="rId3" Type="http://schemas.openxmlformats.org/officeDocument/2006/relationships/slideLayout" Target="../slideLayouts/slideLayout574.xml"/><Relationship Id="rId7" Type="http://schemas.openxmlformats.org/officeDocument/2006/relationships/slideLayout" Target="../slideLayouts/slideLayout578.xml"/><Relationship Id="rId12" Type="http://schemas.openxmlformats.org/officeDocument/2006/relationships/slideLayout" Target="../slideLayouts/slideLayout583.xml"/><Relationship Id="rId2" Type="http://schemas.openxmlformats.org/officeDocument/2006/relationships/slideLayout" Target="../slideLayouts/slideLayout573.xml"/><Relationship Id="rId1" Type="http://schemas.openxmlformats.org/officeDocument/2006/relationships/slideLayout" Target="../slideLayouts/slideLayout572.xml"/><Relationship Id="rId6" Type="http://schemas.openxmlformats.org/officeDocument/2006/relationships/slideLayout" Target="../slideLayouts/slideLayout577.xml"/><Relationship Id="rId11" Type="http://schemas.openxmlformats.org/officeDocument/2006/relationships/slideLayout" Target="../slideLayouts/slideLayout582.xml"/><Relationship Id="rId5" Type="http://schemas.openxmlformats.org/officeDocument/2006/relationships/slideLayout" Target="../slideLayouts/slideLayout576.xml"/><Relationship Id="rId10" Type="http://schemas.openxmlformats.org/officeDocument/2006/relationships/slideLayout" Target="../slideLayouts/slideLayout581.xml"/><Relationship Id="rId4" Type="http://schemas.openxmlformats.org/officeDocument/2006/relationships/slideLayout" Target="../slideLayouts/slideLayout575.xml"/><Relationship Id="rId9" Type="http://schemas.openxmlformats.org/officeDocument/2006/relationships/slideLayout" Target="../slideLayouts/slideLayout580.xml"/><Relationship Id="rId14" Type="http://schemas.openxmlformats.org/officeDocument/2006/relationships/image" Target="../media/image1.png"/></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91.xml"/><Relationship Id="rId3" Type="http://schemas.openxmlformats.org/officeDocument/2006/relationships/slideLayout" Target="../slideLayouts/slideLayout586.xml"/><Relationship Id="rId7" Type="http://schemas.openxmlformats.org/officeDocument/2006/relationships/slideLayout" Target="../slideLayouts/slideLayout590.xml"/><Relationship Id="rId12" Type="http://schemas.openxmlformats.org/officeDocument/2006/relationships/theme" Target="../theme/theme54.xml"/><Relationship Id="rId2" Type="http://schemas.openxmlformats.org/officeDocument/2006/relationships/slideLayout" Target="../slideLayouts/slideLayout585.xml"/><Relationship Id="rId1" Type="http://schemas.openxmlformats.org/officeDocument/2006/relationships/slideLayout" Target="../slideLayouts/slideLayout584.xml"/><Relationship Id="rId6" Type="http://schemas.openxmlformats.org/officeDocument/2006/relationships/slideLayout" Target="../slideLayouts/slideLayout589.xml"/><Relationship Id="rId11" Type="http://schemas.openxmlformats.org/officeDocument/2006/relationships/slideLayout" Target="../slideLayouts/slideLayout594.xml"/><Relationship Id="rId5" Type="http://schemas.openxmlformats.org/officeDocument/2006/relationships/slideLayout" Target="../slideLayouts/slideLayout588.xml"/><Relationship Id="rId10" Type="http://schemas.openxmlformats.org/officeDocument/2006/relationships/slideLayout" Target="../slideLayouts/slideLayout593.xml"/><Relationship Id="rId4" Type="http://schemas.openxmlformats.org/officeDocument/2006/relationships/slideLayout" Target="../slideLayouts/slideLayout587.xml"/><Relationship Id="rId9" Type="http://schemas.openxmlformats.org/officeDocument/2006/relationships/slideLayout" Target="../slideLayouts/slideLayout592.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602.xml"/><Relationship Id="rId3" Type="http://schemas.openxmlformats.org/officeDocument/2006/relationships/slideLayout" Target="../slideLayouts/slideLayout597.xml"/><Relationship Id="rId7" Type="http://schemas.openxmlformats.org/officeDocument/2006/relationships/slideLayout" Target="../slideLayouts/slideLayout601.xml"/><Relationship Id="rId12" Type="http://schemas.openxmlformats.org/officeDocument/2006/relationships/theme" Target="../theme/theme55.xml"/><Relationship Id="rId2" Type="http://schemas.openxmlformats.org/officeDocument/2006/relationships/slideLayout" Target="../slideLayouts/slideLayout596.xml"/><Relationship Id="rId1" Type="http://schemas.openxmlformats.org/officeDocument/2006/relationships/slideLayout" Target="../slideLayouts/slideLayout595.xml"/><Relationship Id="rId6" Type="http://schemas.openxmlformats.org/officeDocument/2006/relationships/slideLayout" Target="../slideLayouts/slideLayout600.xml"/><Relationship Id="rId11" Type="http://schemas.openxmlformats.org/officeDocument/2006/relationships/slideLayout" Target="../slideLayouts/slideLayout605.xml"/><Relationship Id="rId5" Type="http://schemas.openxmlformats.org/officeDocument/2006/relationships/slideLayout" Target="../slideLayouts/slideLayout599.xml"/><Relationship Id="rId10" Type="http://schemas.openxmlformats.org/officeDocument/2006/relationships/slideLayout" Target="../slideLayouts/slideLayout604.xml"/><Relationship Id="rId4" Type="http://schemas.openxmlformats.org/officeDocument/2006/relationships/slideLayout" Target="../slideLayouts/slideLayout598.xml"/><Relationship Id="rId9" Type="http://schemas.openxmlformats.org/officeDocument/2006/relationships/slideLayout" Target="../slideLayouts/slideLayout603.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613.xml"/><Relationship Id="rId3" Type="http://schemas.openxmlformats.org/officeDocument/2006/relationships/slideLayout" Target="../slideLayouts/slideLayout608.xml"/><Relationship Id="rId7" Type="http://schemas.openxmlformats.org/officeDocument/2006/relationships/slideLayout" Target="../slideLayouts/slideLayout612.xml"/><Relationship Id="rId12" Type="http://schemas.openxmlformats.org/officeDocument/2006/relationships/theme" Target="../theme/theme56.xml"/><Relationship Id="rId2" Type="http://schemas.openxmlformats.org/officeDocument/2006/relationships/slideLayout" Target="../slideLayouts/slideLayout607.xml"/><Relationship Id="rId1" Type="http://schemas.openxmlformats.org/officeDocument/2006/relationships/slideLayout" Target="../slideLayouts/slideLayout606.xml"/><Relationship Id="rId6" Type="http://schemas.openxmlformats.org/officeDocument/2006/relationships/slideLayout" Target="../slideLayouts/slideLayout611.xml"/><Relationship Id="rId11" Type="http://schemas.openxmlformats.org/officeDocument/2006/relationships/slideLayout" Target="../slideLayouts/slideLayout616.xml"/><Relationship Id="rId5" Type="http://schemas.openxmlformats.org/officeDocument/2006/relationships/slideLayout" Target="../slideLayouts/slideLayout610.xml"/><Relationship Id="rId10" Type="http://schemas.openxmlformats.org/officeDocument/2006/relationships/slideLayout" Target="../slideLayouts/slideLayout615.xml"/><Relationship Id="rId4" Type="http://schemas.openxmlformats.org/officeDocument/2006/relationships/slideLayout" Target="../slideLayouts/slideLayout609.xml"/><Relationship Id="rId9" Type="http://schemas.openxmlformats.org/officeDocument/2006/relationships/slideLayout" Target="../slideLayouts/slideLayout614.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24.xml"/><Relationship Id="rId3" Type="http://schemas.openxmlformats.org/officeDocument/2006/relationships/slideLayout" Target="../slideLayouts/slideLayout619.xml"/><Relationship Id="rId7" Type="http://schemas.openxmlformats.org/officeDocument/2006/relationships/slideLayout" Target="../slideLayouts/slideLayout623.xml"/><Relationship Id="rId12" Type="http://schemas.openxmlformats.org/officeDocument/2006/relationships/theme" Target="../theme/theme57.xml"/><Relationship Id="rId2" Type="http://schemas.openxmlformats.org/officeDocument/2006/relationships/slideLayout" Target="../slideLayouts/slideLayout618.xml"/><Relationship Id="rId1" Type="http://schemas.openxmlformats.org/officeDocument/2006/relationships/slideLayout" Target="../slideLayouts/slideLayout617.xml"/><Relationship Id="rId6" Type="http://schemas.openxmlformats.org/officeDocument/2006/relationships/slideLayout" Target="../slideLayouts/slideLayout622.xml"/><Relationship Id="rId11" Type="http://schemas.openxmlformats.org/officeDocument/2006/relationships/slideLayout" Target="../slideLayouts/slideLayout627.xml"/><Relationship Id="rId5" Type="http://schemas.openxmlformats.org/officeDocument/2006/relationships/slideLayout" Target="../slideLayouts/slideLayout621.xml"/><Relationship Id="rId10" Type="http://schemas.openxmlformats.org/officeDocument/2006/relationships/slideLayout" Target="../slideLayouts/slideLayout626.xml"/><Relationship Id="rId4" Type="http://schemas.openxmlformats.org/officeDocument/2006/relationships/slideLayout" Target="../slideLayouts/slideLayout620.xml"/><Relationship Id="rId9" Type="http://schemas.openxmlformats.org/officeDocument/2006/relationships/slideLayout" Target="../slideLayouts/slideLayout625.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35.xml"/><Relationship Id="rId13" Type="http://schemas.openxmlformats.org/officeDocument/2006/relationships/image" Target="../media/image1.png"/><Relationship Id="rId3" Type="http://schemas.openxmlformats.org/officeDocument/2006/relationships/slideLayout" Target="../slideLayouts/slideLayout630.xml"/><Relationship Id="rId7" Type="http://schemas.openxmlformats.org/officeDocument/2006/relationships/slideLayout" Target="../slideLayouts/slideLayout634.xml"/><Relationship Id="rId12" Type="http://schemas.openxmlformats.org/officeDocument/2006/relationships/theme" Target="../theme/theme58.xml"/><Relationship Id="rId2" Type="http://schemas.openxmlformats.org/officeDocument/2006/relationships/slideLayout" Target="../slideLayouts/slideLayout629.xml"/><Relationship Id="rId1" Type="http://schemas.openxmlformats.org/officeDocument/2006/relationships/slideLayout" Target="../slideLayouts/slideLayout628.xml"/><Relationship Id="rId6" Type="http://schemas.openxmlformats.org/officeDocument/2006/relationships/slideLayout" Target="../slideLayouts/slideLayout633.xml"/><Relationship Id="rId11" Type="http://schemas.openxmlformats.org/officeDocument/2006/relationships/slideLayout" Target="../slideLayouts/slideLayout638.xml"/><Relationship Id="rId5" Type="http://schemas.openxmlformats.org/officeDocument/2006/relationships/slideLayout" Target="../slideLayouts/slideLayout632.xml"/><Relationship Id="rId10" Type="http://schemas.openxmlformats.org/officeDocument/2006/relationships/slideLayout" Target="../slideLayouts/slideLayout637.xml"/><Relationship Id="rId4" Type="http://schemas.openxmlformats.org/officeDocument/2006/relationships/slideLayout" Target="../slideLayouts/slideLayout631.xml"/><Relationship Id="rId9" Type="http://schemas.openxmlformats.org/officeDocument/2006/relationships/slideLayout" Target="../slideLayouts/slideLayout636.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46.xml"/><Relationship Id="rId13" Type="http://schemas.openxmlformats.org/officeDocument/2006/relationships/image" Target="../media/image1.png"/><Relationship Id="rId3" Type="http://schemas.openxmlformats.org/officeDocument/2006/relationships/slideLayout" Target="../slideLayouts/slideLayout641.xml"/><Relationship Id="rId7" Type="http://schemas.openxmlformats.org/officeDocument/2006/relationships/slideLayout" Target="../slideLayouts/slideLayout645.xml"/><Relationship Id="rId12" Type="http://schemas.openxmlformats.org/officeDocument/2006/relationships/theme" Target="../theme/theme59.xml"/><Relationship Id="rId2" Type="http://schemas.openxmlformats.org/officeDocument/2006/relationships/slideLayout" Target="../slideLayouts/slideLayout640.xml"/><Relationship Id="rId1" Type="http://schemas.openxmlformats.org/officeDocument/2006/relationships/slideLayout" Target="../slideLayouts/slideLayout639.xml"/><Relationship Id="rId6" Type="http://schemas.openxmlformats.org/officeDocument/2006/relationships/slideLayout" Target="../slideLayouts/slideLayout644.xml"/><Relationship Id="rId11" Type="http://schemas.openxmlformats.org/officeDocument/2006/relationships/slideLayout" Target="../slideLayouts/slideLayout649.xml"/><Relationship Id="rId5" Type="http://schemas.openxmlformats.org/officeDocument/2006/relationships/slideLayout" Target="../slideLayouts/slideLayout643.xml"/><Relationship Id="rId10" Type="http://schemas.openxmlformats.org/officeDocument/2006/relationships/slideLayout" Target="../slideLayouts/slideLayout648.xml"/><Relationship Id="rId4" Type="http://schemas.openxmlformats.org/officeDocument/2006/relationships/slideLayout" Target="../slideLayouts/slideLayout642.xml"/><Relationship Id="rId9" Type="http://schemas.openxmlformats.org/officeDocument/2006/relationships/slideLayout" Target="../slideLayouts/slideLayout647.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57.xml"/><Relationship Id="rId3" Type="http://schemas.openxmlformats.org/officeDocument/2006/relationships/slideLayout" Target="../slideLayouts/slideLayout652.xml"/><Relationship Id="rId7" Type="http://schemas.openxmlformats.org/officeDocument/2006/relationships/slideLayout" Target="../slideLayouts/slideLayout656.xml"/><Relationship Id="rId12" Type="http://schemas.openxmlformats.org/officeDocument/2006/relationships/theme" Target="../theme/theme60.xml"/><Relationship Id="rId2" Type="http://schemas.openxmlformats.org/officeDocument/2006/relationships/slideLayout" Target="../slideLayouts/slideLayout651.xml"/><Relationship Id="rId1" Type="http://schemas.openxmlformats.org/officeDocument/2006/relationships/slideLayout" Target="../slideLayouts/slideLayout650.xml"/><Relationship Id="rId6" Type="http://schemas.openxmlformats.org/officeDocument/2006/relationships/slideLayout" Target="../slideLayouts/slideLayout655.xml"/><Relationship Id="rId11" Type="http://schemas.openxmlformats.org/officeDocument/2006/relationships/slideLayout" Target="../slideLayouts/slideLayout660.xml"/><Relationship Id="rId5" Type="http://schemas.openxmlformats.org/officeDocument/2006/relationships/slideLayout" Target="../slideLayouts/slideLayout654.xml"/><Relationship Id="rId10" Type="http://schemas.openxmlformats.org/officeDocument/2006/relationships/slideLayout" Target="../slideLayouts/slideLayout659.xml"/><Relationship Id="rId4" Type="http://schemas.openxmlformats.org/officeDocument/2006/relationships/slideLayout" Target="../slideLayouts/slideLayout653.xml"/><Relationship Id="rId9" Type="http://schemas.openxmlformats.org/officeDocument/2006/relationships/slideLayout" Target="../slideLayouts/slideLayout658.xml"/></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668.xml"/><Relationship Id="rId13" Type="http://schemas.openxmlformats.org/officeDocument/2006/relationships/image" Target="../media/image1.png"/><Relationship Id="rId3" Type="http://schemas.openxmlformats.org/officeDocument/2006/relationships/slideLayout" Target="../slideLayouts/slideLayout663.xml"/><Relationship Id="rId7" Type="http://schemas.openxmlformats.org/officeDocument/2006/relationships/slideLayout" Target="../slideLayouts/slideLayout667.xml"/><Relationship Id="rId12" Type="http://schemas.openxmlformats.org/officeDocument/2006/relationships/theme" Target="../theme/theme61.xml"/><Relationship Id="rId2" Type="http://schemas.openxmlformats.org/officeDocument/2006/relationships/slideLayout" Target="../slideLayouts/slideLayout662.xml"/><Relationship Id="rId1" Type="http://schemas.openxmlformats.org/officeDocument/2006/relationships/slideLayout" Target="../slideLayouts/slideLayout661.xml"/><Relationship Id="rId6" Type="http://schemas.openxmlformats.org/officeDocument/2006/relationships/slideLayout" Target="../slideLayouts/slideLayout666.xml"/><Relationship Id="rId11" Type="http://schemas.openxmlformats.org/officeDocument/2006/relationships/slideLayout" Target="../slideLayouts/slideLayout671.xml"/><Relationship Id="rId5" Type="http://schemas.openxmlformats.org/officeDocument/2006/relationships/slideLayout" Target="../slideLayouts/slideLayout665.xml"/><Relationship Id="rId10" Type="http://schemas.openxmlformats.org/officeDocument/2006/relationships/slideLayout" Target="../slideLayouts/slideLayout670.xml"/><Relationship Id="rId4" Type="http://schemas.openxmlformats.org/officeDocument/2006/relationships/slideLayout" Target="../slideLayouts/slideLayout664.xml"/><Relationship Id="rId9" Type="http://schemas.openxmlformats.org/officeDocument/2006/relationships/slideLayout" Target="../slideLayouts/slideLayout669.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79.xml"/><Relationship Id="rId3" Type="http://schemas.openxmlformats.org/officeDocument/2006/relationships/slideLayout" Target="../slideLayouts/slideLayout674.xml"/><Relationship Id="rId7" Type="http://schemas.openxmlformats.org/officeDocument/2006/relationships/slideLayout" Target="../slideLayouts/slideLayout678.xml"/><Relationship Id="rId12" Type="http://schemas.openxmlformats.org/officeDocument/2006/relationships/theme" Target="../theme/theme62.xml"/><Relationship Id="rId2" Type="http://schemas.openxmlformats.org/officeDocument/2006/relationships/slideLayout" Target="../slideLayouts/slideLayout673.xml"/><Relationship Id="rId1" Type="http://schemas.openxmlformats.org/officeDocument/2006/relationships/slideLayout" Target="../slideLayouts/slideLayout672.xml"/><Relationship Id="rId6" Type="http://schemas.openxmlformats.org/officeDocument/2006/relationships/slideLayout" Target="../slideLayouts/slideLayout677.xml"/><Relationship Id="rId11" Type="http://schemas.openxmlformats.org/officeDocument/2006/relationships/slideLayout" Target="../slideLayouts/slideLayout682.xml"/><Relationship Id="rId5" Type="http://schemas.openxmlformats.org/officeDocument/2006/relationships/slideLayout" Target="../slideLayouts/slideLayout676.xml"/><Relationship Id="rId10" Type="http://schemas.openxmlformats.org/officeDocument/2006/relationships/slideLayout" Target="../slideLayouts/slideLayout681.xml"/><Relationship Id="rId4" Type="http://schemas.openxmlformats.org/officeDocument/2006/relationships/slideLayout" Target="../slideLayouts/slideLayout675.xml"/><Relationship Id="rId9" Type="http://schemas.openxmlformats.org/officeDocument/2006/relationships/slideLayout" Target="../slideLayouts/slideLayout680.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690.xml"/><Relationship Id="rId3" Type="http://schemas.openxmlformats.org/officeDocument/2006/relationships/slideLayout" Target="../slideLayouts/slideLayout685.xml"/><Relationship Id="rId7" Type="http://schemas.openxmlformats.org/officeDocument/2006/relationships/slideLayout" Target="../slideLayouts/slideLayout689.xml"/><Relationship Id="rId12" Type="http://schemas.openxmlformats.org/officeDocument/2006/relationships/theme" Target="../theme/theme63.xml"/><Relationship Id="rId2" Type="http://schemas.openxmlformats.org/officeDocument/2006/relationships/slideLayout" Target="../slideLayouts/slideLayout684.xml"/><Relationship Id="rId1" Type="http://schemas.openxmlformats.org/officeDocument/2006/relationships/slideLayout" Target="../slideLayouts/slideLayout683.xml"/><Relationship Id="rId6" Type="http://schemas.openxmlformats.org/officeDocument/2006/relationships/slideLayout" Target="../slideLayouts/slideLayout688.xml"/><Relationship Id="rId11" Type="http://schemas.openxmlformats.org/officeDocument/2006/relationships/slideLayout" Target="../slideLayouts/slideLayout693.xml"/><Relationship Id="rId5" Type="http://schemas.openxmlformats.org/officeDocument/2006/relationships/slideLayout" Target="../slideLayouts/slideLayout687.xml"/><Relationship Id="rId10" Type="http://schemas.openxmlformats.org/officeDocument/2006/relationships/slideLayout" Target="../slideLayouts/slideLayout692.xml"/><Relationship Id="rId4" Type="http://schemas.openxmlformats.org/officeDocument/2006/relationships/slideLayout" Target="../slideLayouts/slideLayout686.xml"/><Relationship Id="rId9" Type="http://schemas.openxmlformats.org/officeDocument/2006/relationships/slideLayout" Target="../slideLayouts/slideLayout691.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701.xml"/><Relationship Id="rId3" Type="http://schemas.openxmlformats.org/officeDocument/2006/relationships/slideLayout" Target="../slideLayouts/slideLayout696.xml"/><Relationship Id="rId7" Type="http://schemas.openxmlformats.org/officeDocument/2006/relationships/slideLayout" Target="../slideLayouts/slideLayout700.xml"/><Relationship Id="rId12" Type="http://schemas.openxmlformats.org/officeDocument/2006/relationships/theme" Target="../theme/theme64.xml"/><Relationship Id="rId2" Type="http://schemas.openxmlformats.org/officeDocument/2006/relationships/slideLayout" Target="../slideLayouts/slideLayout695.xml"/><Relationship Id="rId1" Type="http://schemas.openxmlformats.org/officeDocument/2006/relationships/slideLayout" Target="../slideLayouts/slideLayout694.xml"/><Relationship Id="rId6" Type="http://schemas.openxmlformats.org/officeDocument/2006/relationships/slideLayout" Target="../slideLayouts/slideLayout699.xml"/><Relationship Id="rId11" Type="http://schemas.openxmlformats.org/officeDocument/2006/relationships/slideLayout" Target="../slideLayouts/slideLayout704.xml"/><Relationship Id="rId5" Type="http://schemas.openxmlformats.org/officeDocument/2006/relationships/slideLayout" Target="../slideLayouts/slideLayout698.xml"/><Relationship Id="rId10" Type="http://schemas.openxmlformats.org/officeDocument/2006/relationships/slideLayout" Target="../slideLayouts/slideLayout703.xml"/><Relationship Id="rId4" Type="http://schemas.openxmlformats.org/officeDocument/2006/relationships/slideLayout" Target="../slideLayouts/slideLayout697.xml"/><Relationship Id="rId9" Type="http://schemas.openxmlformats.org/officeDocument/2006/relationships/slideLayout" Target="../slideLayouts/slideLayout702.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712.xml"/><Relationship Id="rId13" Type="http://schemas.openxmlformats.org/officeDocument/2006/relationships/theme" Target="../theme/theme65.xml"/><Relationship Id="rId3" Type="http://schemas.openxmlformats.org/officeDocument/2006/relationships/slideLayout" Target="../slideLayouts/slideLayout707.xml"/><Relationship Id="rId7" Type="http://schemas.openxmlformats.org/officeDocument/2006/relationships/slideLayout" Target="../slideLayouts/slideLayout711.xml"/><Relationship Id="rId12" Type="http://schemas.openxmlformats.org/officeDocument/2006/relationships/slideLayout" Target="../slideLayouts/slideLayout716.xml"/><Relationship Id="rId2" Type="http://schemas.openxmlformats.org/officeDocument/2006/relationships/slideLayout" Target="../slideLayouts/slideLayout706.xml"/><Relationship Id="rId1" Type="http://schemas.openxmlformats.org/officeDocument/2006/relationships/slideLayout" Target="../slideLayouts/slideLayout705.xml"/><Relationship Id="rId6" Type="http://schemas.openxmlformats.org/officeDocument/2006/relationships/slideLayout" Target="../slideLayouts/slideLayout710.xml"/><Relationship Id="rId11" Type="http://schemas.openxmlformats.org/officeDocument/2006/relationships/slideLayout" Target="../slideLayouts/slideLayout715.xml"/><Relationship Id="rId5" Type="http://schemas.openxmlformats.org/officeDocument/2006/relationships/slideLayout" Target="../slideLayouts/slideLayout709.xml"/><Relationship Id="rId10" Type="http://schemas.openxmlformats.org/officeDocument/2006/relationships/slideLayout" Target="../slideLayouts/slideLayout714.xml"/><Relationship Id="rId4" Type="http://schemas.openxmlformats.org/officeDocument/2006/relationships/slideLayout" Target="../slideLayouts/slideLayout708.xml"/><Relationship Id="rId9" Type="http://schemas.openxmlformats.org/officeDocument/2006/relationships/slideLayout" Target="../slideLayouts/slideLayout713.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724.xml"/><Relationship Id="rId13" Type="http://schemas.openxmlformats.org/officeDocument/2006/relationships/theme" Target="../theme/theme66.xml"/><Relationship Id="rId3" Type="http://schemas.openxmlformats.org/officeDocument/2006/relationships/slideLayout" Target="../slideLayouts/slideLayout719.xml"/><Relationship Id="rId7" Type="http://schemas.openxmlformats.org/officeDocument/2006/relationships/slideLayout" Target="../slideLayouts/slideLayout723.xml"/><Relationship Id="rId12" Type="http://schemas.openxmlformats.org/officeDocument/2006/relationships/slideLayout" Target="../slideLayouts/slideLayout728.xml"/><Relationship Id="rId2" Type="http://schemas.openxmlformats.org/officeDocument/2006/relationships/slideLayout" Target="../slideLayouts/slideLayout718.xml"/><Relationship Id="rId1" Type="http://schemas.openxmlformats.org/officeDocument/2006/relationships/slideLayout" Target="../slideLayouts/slideLayout717.xml"/><Relationship Id="rId6" Type="http://schemas.openxmlformats.org/officeDocument/2006/relationships/slideLayout" Target="../slideLayouts/slideLayout722.xml"/><Relationship Id="rId11" Type="http://schemas.openxmlformats.org/officeDocument/2006/relationships/slideLayout" Target="../slideLayouts/slideLayout727.xml"/><Relationship Id="rId5" Type="http://schemas.openxmlformats.org/officeDocument/2006/relationships/slideLayout" Target="../slideLayouts/slideLayout721.xml"/><Relationship Id="rId10" Type="http://schemas.openxmlformats.org/officeDocument/2006/relationships/slideLayout" Target="../slideLayouts/slideLayout726.xml"/><Relationship Id="rId4" Type="http://schemas.openxmlformats.org/officeDocument/2006/relationships/slideLayout" Target="../slideLayouts/slideLayout720.xml"/><Relationship Id="rId9" Type="http://schemas.openxmlformats.org/officeDocument/2006/relationships/slideLayout" Target="../slideLayouts/slideLayout725.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736.xml"/><Relationship Id="rId3" Type="http://schemas.openxmlformats.org/officeDocument/2006/relationships/slideLayout" Target="../slideLayouts/slideLayout731.xml"/><Relationship Id="rId7" Type="http://schemas.openxmlformats.org/officeDocument/2006/relationships/slideLayout" Target="../slideLayouts/slideLayout735.xml"/><Relationship Id="rId12" Type="http://schemas.openxmlformats.org/officeDocument/2006/relationships/theme" Target="../theme/theme67.xml"/><Relationship Id="rId2" Type="http://schemas.openxmlformats.org/officeDocument/2006/relationships/slideLayout" Target="../slideLayouts/slideLayout730.xml"/><Relationship Id="rId1" Type="http://schemas.openxmlformats.org/officeDocument/2006/relationships/slideLayout" Target="../slideLayouts/slideLayout729.xml"/><Relationship Id="rId6" Type="http://schemas.openxmlformats.org/officeDocument/2006/relationships/slideLayout" Target="../slideLayouts/slideLayout734.xml"/><Relationship Id="rId11" Type="http://schemas.openxmlformats.org/officeDocument/2006/relationships/slideLayout" Target="../slideLayouts/slideLayout739.xml"/><Relationship Id="rId5" Type="http://schemas.openxmlformats.org/officeDocument/2006/relationships/slideLayout" Target="../slideLayouts/slideLayout733.xml"/><Relationship Id="rId10" Type="http://schemas.openxmlformats.org/officeDocument/2006/relationships/slideLayout" Target="../slideLayouts/slideLayout738.xml"/><Relationship Id="rId4" Type="http://schemas.openxmlformats.org/officeDocument/2006/relationships/slideLayout" Target="../slideLayouts/slideLayout732.xml"/><Relationship Id="rId9" Type="http://schemas.openxmlformats.org/officeDocument/2006/relationships/slideLayout" Target="../slideLayouts/slideLayout737.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747.xml"/><Relationship Id="rId13" Type="http://schemas.openxmlformats.org/officeDocument/2006/relationships/image" Target="../media/image1.png"/><Relationship Id="rId3" Type="http://schemas.openxmlformats.org/officeDocument/2006/relationships/slideLayout" Target="../slideLayouts/slideLayout742.xml"/><Relationship Id="rId7" Type="http://schemas.openxmlformats.org/officeDocument/2006/relationships/slideLayout" Target="../slideLayouts/slideLayout746.xml"/><Relationship Id="rId12" Type="http://schemas.openxmlformats.org/officeDocument/2006/relationships/theme" Target="../theme/theme68.xml"/><Relationship Id="rId2" Type="http://schemas.openxmlformats.org/officeDocument/2006/relationships/slideLayout" Target="../slideLayouts/slideLayout741.xml"/><Relationship Id="rId1" Type="http://schemas.openxmlformats.org/officeDocument/2006/relationships/slideLayout" Target="../slideLayouts/slideLayout740.xml"/><Relationship Id="rId6" Type="http://schemas.openxmlformats.org/officeDocument/2006/relationships/slideLayout" Target="../slideLayouts/slideLayout745.xml"/><Relationship Id="rId11" Type="http://schemas.openxmlformats.org/officeDocument/2006/relationships/slideLayout" Target="../slideLayouts/slideLayout750.xml"/><Relationship Id="rId5" Type="http://schemas.openxmlformats.org/officeDocument/2006/relationships/slideLayout" Target="../slideLayouts/slideLayout744.xml"/><Relationship Id="rId10" Type="http://schemas.openxmlformats.org/officeDocument/2006/relationships/slideLayout" Target="../slideLayouts/slideLayout749.xml"/><Relationship Id="rId4" Type="http://schemas.openxmlformats.org/officeDocument/2006/relationships/slideLayout" Target="../slideLayouts/slideLayout743.xml"/><Relationship Id="rId9" Type="http://schemas.openxmlformats.org/officeDocument/2006/relationships/slideLayout" Target="../slideLayouts/slideLayout748.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758.xml"/><Relationship Id="rId13" Type="http://schemas.openxmlformats.org/officeDocument/2006/relationships/theme" Target="../theme/theme69.xml"/><Relationship Id="rId3" Type="http://schemas.openxmlformats.org/officeDocument/2006/relationships/slideLayout" Target="../slideLayouts/slideLayout753.xml"/><Relationship Id="rId7" Type="http://schemas.openxmlformats.org/officeDocument/2006/relationships/slideLayout" Target="../slideLayouts/slideLayout757.xml"/><Relationship Id="rId12" Type="http://schemas.openxmlformats.org/officeDocument/2006/relationships/slideLayout" Target="../slideLayouts/slideLayout762.xml"/><Relationship Id="rId2" Type="http://schemas.openxmlformats.org/officeDocument/2006/relationships/slideLayout" Target="../slideLayouts/slideLayout752.xml"/><Relationship Id="rId1" Type="http://schemas.openxmlformats.org/officeDocument/2006/relationships/slideLayout" Target="../slideLayouts/slideLayout751.xml"/><Relationship Id="rId6" Type="http://schemas.openxmlformats.org/officeDocument/2006/relationships/slideLayout" Target="../slideLayouts/slideLayout756.xml"/><Relationship Id="rId11" Type="http://schemas.openxmlformats.org/officeDocument/2006/relationships/slideLayout" Target="../slideLayouts/slideLayout761.xml"/><Relationship Id="rId5" Type="http://schemas.openxmlformats.org/officeDocument/2006/relationships/slideLayout" Target="../slideLayouts/slideLayout755.xml"/><Relationship Id="rId10" Type="http://schemas.openxmlformats.org/officeDocument/2006/relationships/slideLayout" Target="../slideLayouts/slideLayout760.xml"/><Relationship Id="rId4" Type="http://schemas.openxmlformats.org/officeDocument/2006/relationships/slideLayout" Target="../slideLayouts/slideLayout754.xml"/><Relationship Id="rId9" Type="http://schemas.openxmlformats.org/officeDocument/2006/relationships/slideLayout" Target="../slideLayouts/slideLayout759.xml"/><Relationship Id="rId14" Type="http://schemas.openxmlformats.org/officeDocument/2006/relationships/image" Target="../media/image1.png"/></Relationships>
</file>

<file path=ppt/slideMasters/_rels/slideMaster70.xml.rels><?xml version="1.0" encoding="UTF-8" standalone="yes"?>
<Relationships xmlns="http://schemas.openxmlformats.org/package/2006/relationships"><Relationship Id="rId3" Type="http://schemas.openxmlformats.org/officeDocument/2006/relationships/slideLayout" Target="../slideLayouts/slideLayout765.xml"/><Relationship Id="rId7" Type="http://schemas.openxmlformats.org/officeDocument/2006/relationships/theme" Target="../theme/theme70.xml"/><Relationship Id="rId2" Type="http://schemas.openxmlformats.org/officeDocument/2006/relationships/slideLayout" Target="../slideLayouts/slideLayout764.xml"/><Relationship Id="rId1" Type="http://schemas.openxmlformats.org/officeDocument/2006/relationships/slideLayout" Target="../slideLayouts/slideLayout763.xml"/><Relationship Id="rId6" Type="http://schemas.openxmlformats.org/officeDocument/2006/relationships/slideLayout" Target="../slideLayouts/slideLayout768.xml"/><Relationship Id="rId5" Type="http://schemas.openxmlformats.org/officeDocument/2006/relationships/slideLayout" Target="../slideLayouts/slideLayout767.xml"/><Relationship Id="rId4" Type="http://schemas.openxmlformats.org/officeDocument/2006/relationships/slideLayout" Target="../slideLayouts/slideLayout766.xml"/></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776.xml"/><Relationship Id="rId3" Type="http://schemas.openxmlformats.org/officeDocument/2006/relationships/slideLayout" Target="../slideLayouts/slideLayout771.xml"/><Relationship Id="rId7" Type="http://schemas.openxmlformats.org/officeDocument/2006/relationships/slideLayout" Target="../slideLayouts/slideLayout775.xml"/><Relationship Id="rId12" Type="http://schemas.openxmlformats.org/officeDocument/2006/relationships/theme" Target="../theme/theme71.xml"/><Relationship Id="rId2" Type="http://schemas.openxmlformats.org/officeDocument/2006/relationships/slideLayout" Target="../slideLayouts/slideLayout770.xml"/><Relationship Id="rId1" Type="http://schemas.openxmlformats.org/officeDocument/2006/relationships/slideLayout" Target="../slideLayouts/slideLayout769.xml"/><Relationship Id="rId6" Type="http://schemas.openxmlformats.org/officeDocument/2006/relationships/slideLayout" Target="../slideLayouts/slideLayout774.xml"/><Relationship Id="rId11" Type="http://schemas.openxmlformats.org/officeDocument/2006/relationships/slideLayout" Target="../slideLayouts/slideLayout779.xml"/><Relationship Id="rId5" Type="http://schemas.openxmlformats.org/officeDocument/2006/relationships/slideLayout" Target="../slideLayouts/slideLayout773.xml"/><Relationship Id="rId10" Type="http://schemas.openxmlformats.org/officeDocument/2006/relationships/slideLayout" Target="../slideLayouts/slideLayout778.xml"/><Relationship Id="rId4" Type="http://schemas.openxmlformats.org/officeDocument/2006/relationships/slideLayout" Target="../slideLayouts/slideLayout772.xml"/><Relationship Id="rId9" Type="http://schemas.openxmlformats.org/officeDocument/2006/relationships/slideLayout" Target="../slideLayouts/slideLayout777.xml"/></Relationships>
</file>

<file path=ppt/slideMasters/_rels/slideMaster72.xml.rels><?xml version="1.0" encoding="UTF-8" standalone="yes"?>
<Relationships xmlns="http://schemas.openxmlformats.org/package/2006/relationships"><Relationship Id="rId8" Type="http://schemas.openxmlformats.org/officeDocument/2006/relationships/theme" Target="../theme/theme72.xml"/><Relationship Id="rId3" Type="http://schemas.openxmlformats.org/officeDocument/2006/relationships/slideLayout" Target="../slideLayouts/slideLayout782.xml"/><Relationship Id="rId7" Type="http://schemas.openxmlformats.org/officeDocument/2006/relationships/slideLayout" Target="../slideLayouts/slideLayout786.xml"/><Relationship Id="rId2" Type="http://schemas.openxmlformats.org/officeDocument/2006/relationships/slideLayout" Target="../slideLayouts/slideLayout781.xml"/><Relationship Id="rId1" Type="http://schemas.openxmlformats.org/officeDocument/2006/relationships/slideLayout" Target="../slideLayouts/slideLayout780.xml"/><Relationship Id="rId6" Type="http://schemas.openxmlformats.org/officeDocument/2006/relationships/slideLayout" Target="../slideLayouts/slideLayout785.xml"/><Relationship Id="rId5" Type="http://schemas.openxmlformats.org/officeDocument/2006/relationships/slideLayout" Target="../slideLayouts/slideLayout784.xml"/><Relationship Id="rId4" Type="http://schemas.openxmlformats.org/officeDocument/2006/relationships/slideLayout" Target="../slideLayouts/slideLayout783.xml"/></Relationships>
</file>

<file path=ppt/slideMasters/_rels/slideMaster73.xml.rels><?xml version="1.0" encoding="UTF-8" standalone="yes"?>
<Relationships xmlns="http://schemas.openxmlformats.org/package/2006/relationships"><Relationship Id="rId8" Type="http://schemas.openxmlformats.org/officeDocument/2006/relationships/slideLayout" Target="../slideLayouts/slideLayout794.xml"/><Relationship Id="rId3" Type="http://schemas.openxmlformats.org/officeDocument/2006/relationships/slideLayout" Target="../slideLayouts/slideLayout789.xml"/><Relationship Id="rId7" Type="http://schemas.openxmlformats.org/officeDocument/2006/relationships/slideLayout" Target="../slideLayouts/slideLayout793.xml"/><Relationship Id="rId12" Type="http://schemas.openxmlformats.org/officeDocument/2006/relationships/theme" Target="../theme/theme73.xml"/><Relationship Id="rId2" Type="http://schemas.openxmlformats.org/officeDocument/2006/relationships/slideLayout" Target="../slideLayouts/slideLayout788.xml"/><Relationship Id="rId1" Type="http://schemas.openxmlformats.org/officeDocument/2006/relationships/slideLayout" Target="../slideLayouts/slideLayout787.xml"/><Relationship Id="rId6" Type="http://schemas.openxmlformats.org/officeDocument/2006/relationships/slideLayout" Target="../slideLayouts/slideLayout792.xml"/><Relationship Id="rId11" Type="http://schemas.openxmlformats.org/officeDocument/2006/relationships/slideLayout" Target="../slideLayouts/slideLayout797.xml"/><Relationship Id="rId5" Type="http://schemas.openxmlformats.org/officeDocument/2006/relationships/slideLayout" Target="../slideLayouts/slideLayout791.xml"/><Relationship Id="rId10" Type="http://schemas.openxmlformats.org/officeDocument/2006/relationships/slideLayout" Target="../slideLayouts/slideLayout796.xml"/><Relationship Id="rId4" Type="http://schemas.openxmlformats.org/officeDocument/2006/relationships/slideLayout" Target="../slideLayouts/slideLayout790.xml"/><Relationship Id="rId9" Type="http://schemas.openxmlformats.org/officeDocument/2006/relationships/slideLayout" Target="../slideLayouts/slideLayout795.xml"/></Relationships>
</file>

<file path=ppt/slideMasters/_rels/slideMaster74.xml.rels><?xml version="1.0" encoding="UTF-8" standalone="yes"?>
<Relationships xmlns="http://schemas.openxmlformats.org/package/2006/relationships"><Relationship Id="rId8" Type="http://schemas.openxmlformats.org/officeDocument/2006/relationships/slideLayout" Target="../slideLayouts/slideLayout805.xml"/><Relationship Id="rId3" Type="http://schemas.openxmlformats.org/officeDocument/2006/relationships/slideLayout" Target="../slideLayouts/slideLayout800.xml"/><Relationship Id="rId7" Type="http://schemas.openxmlformats.org/officeDocument/2006/relationships/slideLayout" Target="../slideLayouts/slideLayout804.xml"/><Relationship Id="rId12" Type="http://schemas.openxmlformats.org/officeDocument/2006/relationships/theme" Target="../theme/theme74.xml"/><Relationship Id="rId2" Type="http://schemas.openxmlformats.org/officeDocument/2006/relationships/slideLayout" Target="../slideLayouts/slideLayout799.xml"/><Relationship Id="rId1" Type="http://schemas.openxmlformats.org/officeDocument/2006/relationships/slideLayout" Target="../slideLayouts/slideLayout798.xml"/><Relationship Id="rId6" Type="http://schemas.openxmlformats.org/officeDocument/2006/relationships/slideLayout" Target="../slideLayouts/slideLayout803.xml"/><Relationship Id="rId11" Type="http://schemas.openxmlformats.org/officeDocument/2006/relationships/slideLayout" Target="../slideLayouts/slideLayout808.xml"/><Relationship Id="rId5" Type="http://schemas.openxmlformats.org/officeDocument/2006/relationships/slideLayout" Target="../slideLayouts/slideLayout802.xml"/><Relationship Id="rId10" Type="http://schemas.openxmlformats.org/officeDocument/2006/relationships/slideLayout" Target="../slideLayouts/slideLayout807.xml"/><Relationship Id="rId4" Type="http://schemas.openxmlformats.org/officeDocument/2006/relationships/slideLayout" Target="../slideLayouts/slideLayout801.xml"/><Relationship Id="rId9" Type="http://schemas.openxmlformats.org/officeDocument/2006/relationships/slideLayout" Target="../slideLayouts/slideLayout806.xml"/></Relationships>
</file>

<file path=ppt/slideMasters/_rels/slideMaster75.xml.rels><?xml version="1.0" encoding="UTF-8" standalone="yes"?>
<Relationships xmlns="http://schemas.openxmlformats.org/package/2006/relationships"><Relationship Id="rId3" Type="http://schemas.openxmlformats.org/officeDocument/2006/relationships/theme" Target="../theme/theme75.xml"/><Relationship Id="rId2" Type="http://schemas.openxmlformats.org/officeDocument/2006/relationships/slideLayout" Target="../slideLayouts/slideLayout810.xml"/><Relationship Id="rId1" Type="http://schemas.openxmlformats.org/officeDocument/2006/relationships/slideLayout" Target="../slideLayouts/slideLayout809.xml"/></Relationships>
</file>

<file path=ppt/slideMasters/_rels/slideMaster76.xml.rels><?xml version="1.0" encoding="UTF-8" standalone="yes"?>
<Relationships xmlns="http://schemas.openxmlformats.org/package/2006/relationships"><Relationship Id="rId8" Type="http://schemas.openxmlformats.org/officeDocument/2006/relationships/slideLayout" Target="../slideLayouts/slideLayout818.xml"/><Relationship Id="rId13" Type="http://schemas.openxmlformats.org/officeDocument/2006/relationships/theme" Target="../theme/theme76.xml"/><Relationship Id="rId3" Type="http://schemas.openxmlformats.org/officeDocument/2006/relationships/slideLayout" Target="../slideLayouts/slideLayout813.xml"/><Relationship Id="rId7" Type="http://schemas.openxmlformats.org/officeDocument/2006/relationships/slideLayout" Target="../slideLayouts/slideLayout817.xml"/><Relationship Id="rId12" Type="http://schemas.openxmlformats.org/officeDocument/2006/relationships/slideLayout" Target="../slideLayouts/slideLayout822.xml"/><Relationship Id="rId2" Type="http://schemas.openxmlformats.org/officeDocument/2006/relationships/slideLayout" Target="../slideLayouts/slideLayout812.xml"/><Relationship Id="rId1" Type="http://schemas.openxmlformats.org/officeDocument/2006/relationships/slideLayout" Target="../slideLayouts/slideLayout811.xml"/><Relationship Id="rId6" Type="http://schemas.openxmlformats.org/officeDocument/2006/relationships/slideLayout" Target="../slideLayouts/slideLayout816.xml"/><Relationship Id="rId11" Type="http://schemas.openxmlformats.org/officeDocument/2006/relationships/slideLayout" Target="../slideLayouts/slideLayout821.xml"/><Relationship Id="rId5" Type="http://schemas.openxmlformats.org/officeDocument/2006/relationships/slideLayout" Target="../slideLayouts/slideLayout815.xml"/><Relationship Id="rId10" Type="http://schemas.openxmlformats.org/officeDocument/2006/relationships/slideLayout" Target="../slideLayouts/slideLayout820.xml"/><Relationship Id="rId4" Type="http://schemas.openxmlformats.org/officeDocument/2006/relationships/slideLayout" Target="../slideLayouts/slideLayout814.xml"/><Relationship Id="rId9" Type="http://schemas.openxmlformats.org/officeDocument/2006/relationships/slideLayout" Target="../slideLayouts/slideLayout819.xml"/></Relationships>
</file>

<file path=ppt/slideMasters/_rels/slideMaster77.xml.rels><?xml version="1.0" encoding="UTF-8" standalone="yes"?>
<Relationships xmlns="http://schemas.openxmlformats.org/package/2006/relationships"><Relationship Id="rId8" Type="http://schemas.openxmlformats.org/officeDocument/2006/relationships/slideLayout" Target="../slideLayouts/slideLayout830.xml"/><Relationship Id="rId13" Type="http://schemas.openxmlformats.org/officeDocument/2006/relationships/slideLayout" Target="../slideLayouts/slideLayout835.xml"/><Relationship Id="rId3" Type="http://schemas.openxmlformats.org/officeDocument/2006/relationships/slideLayout" Target="../slideLayouts/slideLayout825.xml"/><Relationship Id="rId7" Type="http://schemas.openxmlformats.org/officeDocument/2006/relationships/slideLayout" Target="../slideLayouts/slideLayout829.xml"/><Relationship Id="rId12" Type="http://schemas.openxmlformats.org/officeDocument/2006/relationships/slideLayout" Target="../slideLayouts/slideLayout834.xml"/><Relationship Id="rId2" Type="http://schemas.openxmlformats.org/officeDocument/2006/relationships/slideLayout" Target="../slideLayouts/slideLayout824.xml"/><Relationship Id="rId1" Type="http://schemas.openxmlformats.org/officeDocument/2006/relationships/slideLayout" Target="../slideLayouts/slideLayout823.xml"/><Relationship Id="rId6" Type="http://schemas.openxmlformats.org/officeDocument/2006/relationships/slideLayout" Target="../slideLayouts/slideLayout828.xml"/><Relationship Id="rId11" Type="http://schemas.openxmlformats.org/officeDocument/2006/relationships/slideLayout" Target="../slideLayouts/slideLayout833.xml"/><Relationship Id="rId5" Type="http://schemas.openxmlformats.org/officeDocument/2006/relationships/slideLayout" Target="../slideLayouts/slideLayout827.xml"/><Relationship Id="rId15" Type="http://schemas.openxmlformats.org/officeDocument/2006/relationships/image" Target="../media/image8.png"/><Relationship Id="rId10" Type="http://schemas.openxmlformats.org/officeDocument/2006/relationships/slideLayout" Target="../slideLayouts/slideLayout832.xml"/><Relationship Id="rId4" Type="http://schemas.openxmlformats.org/officeDocument/2006/relationships/slideLayout" Target="../slideLayouts/slideLayout826.xml"/><Relationship Id="rId9" Type="http://schemas.openxmlformats.org/officeDocument/2006/relationships/slideLayout" Target="../slideLayouts/slideLayout831.xml"/><Relationship Id="rId14" Type="http://schemas.openxmlformats.org/officeDocument/2006/relationships/theme" Target="../theme/theme77.xml"/></Relationships>
</file>

<file path=ppt/slideMasters/_rels/slideMaster78.xml.rels><?xml version="1.0" encoding="UTF-8" standalone="yes"?>
<Relationships xmlns="http://schemas.openxmlformats.org/package/2006/relationships"><Relationship Id="rId8" Type="http://schemas.openxmlformats.org/officeDocument/2006/relationships/slideLayout" Target="../slideLayouts/slideLayout843.xml"/><Relationship Id="rId13" Type="http://schemas.openxmlformats.org/officeDocument/2006/relationships/theme" Target="../theme/theme78.xml"/><Relationship Id="rId3" Type="http://schemas.openxmlformats.org/officeDocument/2006/relationships/slideLayout" Target="../slideLayouts/slideLayout838.xml"/><Relationship Id="rId7" Type="http://schemas.openxmlformats.org/officeDocument/2006/relationships/slideLayout" Target="../slideLayouts/slideLayout842.xml"/><Relationship Id="rId12" Type="http://schemas.openxmlformats.org/officeDocument/2006/relationships/slideLayout" Target="../slideLayouts/slideLayout847.xml"/><Relationship Id="rId2" Type="http://schemas.openxmlformats.org/officeDocument/2006/relationships/slideLayout" Target="../slideLayouts/slideLayout837.xml"/><Relationship Id="rId1" Type="http://schemas.openxmlformats.org/officeDocument/2006/relationships/slideLayout" Target="../slideLayouts/slideLayout836.xml"/><Relationship Id="rId6" Type="http://schemas.openxmlformats.org/officeDocument/2006/relationships/slideLayout" Target="../slideLayouts/slideLayout841.xml"/><Relationship Id="rId11" Type="http://schemas.openxmlformats.org/officeDocument/2006/relationships/slideLayout" Target="../slideLayouts/slideLayout846.xml"/><Relationship Id="rId5" Type="http://schemas.openxmlformats.org/officeDocument/2006/relationships/slideLayout" Target="../slideLayouts/slideLayout840.xml"/><Relationship Id="rId10" Type="http://schemas.openxmlformats.org/officeDocument/2006/relationships/slideLayout" Target="../slideLayouts/slideLayout845.xml"/><Relationship Id="rId4" Type="http://schemas.openxmlformats.org/officeDocument/2006/relationships/slideLayout" Target="../slideLayouts/slideLayout839.xml"/><Relationship Id="rId9" Type="http://schemas.openxmlformats.org/officeDocument/2006/relationships/slideLayout" Target="../slideLayouts/slideLayout844.xml"/><Relationship Id="rId14" Type="http://schemas.openxmlformats.org/officeDocument/2006/relationships/image" Target="../media/image1.png"/></Relationships>
</file>

<file path=ppt/slideMasters/_rels/slideMaster79.xml.rels><?xml version="1.0" encoding="UTF-8" standalone="yes"?>
<Relationships xmlns="http://schemas.openxmlformats.org/package/2006/relationships"><Relationship Id="rId8" Type="http://schemas.openxmlformats.org/officeDocument/2006/relationships/slideLayout" Target="../slideLayouts/slideLayout855.xml"/><Relationship Id="rId13" Type="http://schemas.openxmlformats.org/officeDocument/2006/relationships/theme" Target="../theme/theme79.xml"/><Relationship Id="rId3" Type="http://schemas.openxmlformats.org/officeDocument/2006/relationships/slideLayout" Target="../slideLayouts/slideLayout850.xml"/><Relationship Id="rId7" Type="http://schemas.openxmlformats.org/officeDocument/2006/relationships/slideLayout" Target="../slideLayouts/slideLayout854.xml"/><Relationship Id="rId12" Type="http://schemas.openxmlformats.org/officeDocument/2006/relationships/slideLayout" Target="../slideLayouts/slideLayout859.xml"/><Relationship Id="rId2" Type="http://schemas.openxmlformats.org/officeDocument/2006/relationships/slideLayout" Target="../slideLayouts/slideLayout849.xml"/><Relationship Id="rId1" Type="http://schemas.openxmlformats.org/officeDocument/2006/relationships/slideLayout" Target="../slideLayouts/slideLayout848.xml"/><Relationship Id="rId6" Type="http://schemas.openxmlformats.org/officeDocument/2006/relationships/slideLayout" Target="../slideLayouts/slideLayout853.xml"/><Relationship Id="rId11" Type="http://schemas.openxmlformats.org/officeDocument/2006/relationships/slideLayout" Target="../slideLayouts/slideLayout858.xml"/><Relationship Id="rId5" Type="http://schemas.openxmlformats.org/officeDocument/2006/relationships/slideLayout" Target="../slideLayouts/slideLayout852.xml"/><Relationship Id="rId10" Type="http://schemas.openxmlformats.org/officeDocument/2006/relationships/slideLayout" Target="../slideLayouts/slideLayout857.xml"/><Relationship Id="rId4" Type="http://schemas.openxmlformats.org/officeDocument/2006/relationships/slideLayout" Target="../slideLayouts/slideLayout851.xml"/><Relationship Id="rId9" Type="http://schemas.openxmlformats.org/officeDocument/2006/relationships/slideLayout" Target="../slideLayouts/slideLayout856.xml"/><Relationship Id="rId14" Type="http://schemas.openxmlformats.org/officeDocument/2006/relationships/image" Target="../media/image1.png"/></Relationships>
</file>

<file path=ppt/slideMasters/_rels/slideMaster80.xml.rels><?xml version="1.0" encoding="UTF-8" standalone="yes"?>
<Relationships xmlns="http://schemas.openxmlformats.org/package/2006/relationships"><Relationship Id="rId8" Type="http://schemas.openxmlformats.org/officeDocument/2006/relationships/slideLayout" Target="../slideLayouts/slideLayout867.xml"/><Relationship Id="rId13" Type="http://schemas.openxmlformats.org/officeDocument/2006/relationships/theme" Target="../theme/theme80.xml"/><Relationship Id="rId3" Type="http://schemas.openxmlformats.org/officeDocument/2006/relationships/slideLayout" Target="../slideLayouts/slideLayout862.xml"/><Relationship Id="rId7" Type="http://schemas.openxmlformats.org/officeDocument/2006/relationships/slideLayout" Target="../slideLayouts/slideLayout866.xml"/><Relationship Id="rId12" Type="http://schemas.openxmlformats.org/officeDocument/2006/relationships/slideLayout" Target="../slideLayouts/slideLayout871.xml"/><Relationship Id="rId2" Type="http://schemas.openxmlformats.org/officeDocument/2006/relationships/slideLayout" Target="../slideLayouts/slideLayout861.xml"/><Relationship Id="rId1" Type="http://schemas.openxmlformats.org/officeDocument/2006/relationships/slideLayout" Target="../slideLayouts/slideLayout860.xml"/><Relationship Id="rId6" Type="http://schemas.openxmlformats.org/officeDocument/2006/relationships/slideLayout" Target="../slideLayouts/slideLayout865.xml"/><Relationship Id="rId11" Type="http://schemas.openxmlformats.org/officeDocument/2006/relationships/slideLayout" Target="../slideLayouts/slideLayout870.xml"/><Relationship Id="rId5" Type="http://schemas.openxmlformats.org/officeDocument/2006/relationships/slideLayout" Target="../slideLayouts/slideLayout864.xml"/><Relationship Id="rId10" Type="http://schemas.openxmlformats.org/officeDocument/2006/relationships/slideLayout" Target="../slideLayouts/slideLayout869.xml"/><Relationship Id="rId4" Type="http://schemas.openxmlformats.org/officeDocument/2006/relationships/slideLayout" Target="../slideLayouts/slideLayout863.xml"/><Relationship Id="rId9" Type="http://schemas.openxmlformats.org/officeDocument/2006/relationships/slideLayout" Target="../slideLayouts/slideLayout868.xml"/><Relationship Id="rId14" Type="http://schemas.openxmlformats.org/officeDocument/2006/relationships/image" Target="../media/image1.png"/></Relationships>
</file>

<file path=ppt/slideMasters/_rels/slideMaster81.xml.rels><?xml version="1.0" encoding="UTF-8" standalone="yes"?>
<Relationships xmlns="http://schemas.openxmlformats.org/package/2006/relationships"><Relationship Id="rId8" Type="http://schemas.openxmlformats.org/officeDocument/2006/relationships/slideLayout" Target="../slideLayouts/slideLayout879.xml"/><Relationship Id="rId3" Type="http://schemas.openxmlformats.org/officeDocument/2006/relationships/slideLayout" Target="../slideLayouts/slideLayout874.xml"/><Relationship Id="rId7" Type="http://schemas.openxmlformats.org/officeDocument/2006/relationships/slideLayout" Target="../slideLayouts/slideLayout878.xml"/><Relationship Id="rId12" Type="http://schemas.openxmlformats.org/officeDocument/2006/relationships/theme" Target="../theme/theme81.xml"/><Relationship Id="rId2" Type="http://schemas.openxmlformats.org/officeDocument/2006/relationships/slideLayout" Target="../slideLayouts/slideLayout873.xml"/><Relationship Id="rId1" Type="http://schemas.openxmlformats.org/officeDocument/2006/relationships/slideLayout" Target="../slideLayouts/slideLayout872.xml"/><Relationship Id="rId6" Type="http://schemas.openxmlformats.org/officeDocument/2006/relationships/slideLayout" Target="../slideLayouts/slideLayout877.xml"/><Relationship Id="rId11" Type="http://schemas.openxmlformats.org/officeDocument/2006/relationships/slideLayout" Target="../slideLayouts/slideLayout882.xml"/><Relationship Id="rId5" Type="http://schemas.openxmlformats.org/officeDocument/2006/relationships/slideLayout" Target="../slideLayouts/slideLayout876.xml"/><Relationship Id="rId10" Type="http://schemas.openxmlformats.org/officeDocument/2006/relationships/slideLayout" Target="../slideLayouts/slideLayout881.xml"/><Relationship Id="rId4" Type="http://schemas.openxmlformats.org/officeDocument/2006/relationships/slideLayout" Target="../slideLayouts/slideLayout875.xml"/><Relationship Id="rId9" Type="http://schemas.openxmlformats.org/officeDocument/2006/relationships/slideLayout" Target="../slideLayouts/slideLayout880.xml"/></Relationships>
</file>

<file path=ppt/slideMasters/_rels/slideMaster82.xml.rels><?xml version="1.0" encoding="UTF-8" standalone="yes"?>
<Relationships xmlns="http://schemas.openxmlformats.org/package/2006/relationships"><Relationship Id="rId8" Type="http://schemas.openxmlformats.org/officeDocument/2006/relationships/slideLayout" Target="../slideLayouts/slideLayout890.xml"/><Relationship Id="rId3" Type="http://schemas.openxmlformats.org/officeDocument/2006/relationships/slideLayout" Target="../slideLayouts/slideLayout885.xml"/><Relationship Id="rId7" Type="http://schemas.openxmlformats.org/officeDocument/2006/relationships/slideLayout" Target="../slideLayouts/slideLayout889.xml"/><Relationship Id="rId12" Type="http://schemas.openxmlformats.org/officeDocument/2006/relationships/theme" Target="../theme/theme82.xml"/><Relationship Id="rId2" Type="http://schemas.openxmlformats.org/officeDocument/2006/relationships/slideLayout" Target="../slideLayouts/slideLayout884.xml"/><Relationship Id="rId1" Type="http://schemas.openxmlformats.org/officeDocument/2006/relationships/slideLayout" Target="../slideLayouts/slideLayout883.xml"/><Relationship Id="rId6" Type="http://schemas.openxmlformats.org/officeDocument/2006/relationships/slideLayout" Target="../slideLayouts/slideLayout888.xml"/><Relationship Id="rId11" Type="http://schemas.openxmlformats.org/officeDocument/2006/relationships/slideLayout" Target="../slideLayouts/slideLayout893.xml"/><Relationship Id="rId5" Type="http://schemas.openxmlformats.org/officeDocument/2006/relationships/slideLayout" Target="../slideLayouts/slideLayout887.xml"/><Relationship Id="rId10" Type="http://schemas.openxmlformats.org/officeDocument/2006/relationships/slideLayout" Target="../slideLayouts/slideLayout892.xml"/><Relationship Id="rId4" Type="http://schemas.openxmlformats.org/officeDocument/2006/relationships/slideLayout" Target="../slideLayouts/slideLayout886.xml"/><Relationship Id="rId9" Type="http://schemas.openxmlformats.org/officeDocument/2006/relationships/slideLayout" Target="../slideLayouts/slideLayout891.xml"/></Relationships>
</file>

<file path=ppt/slideMasters/_rels/slideMaster83.xml.rels><?xml version="1.0" encoding="UTF-8" standalone="yes"?>
<Relationships xmlns="http://schemas.openxmlformats.org/package/2006/relationships"><Relationship Id="rId8" Type="http://schemas.openxmlformats.org/officeDocument/2006/relationships/slideLayout" Target="../slideLayouts/slideLayout901.xml"/><Relationship Id="rId13" Type="http://schemas.openxmlformats.org/officeDocument/2006/relationships/theme" Target="../theme/theme83.xml"/><Relationship Id="rId3" Type="http://schemas.openxmlformats.org/officeDocument/2006/relationships/slideLayout" Target="../slideLayouts/slideLayout896.xml"/><Relationship Id="rId7" Type="http://schemas.openxmlformats.org/officeDocument/2006/relationships/slideLayout" Target="../slideLayouts/slideLayout900.xml"/><Relationship Id="rId12" Type="http://schemas.openxmlformats.org/officeDocument/2006/relationships/slideLayout" Target="../slideLayouts/slideLayout905.xml"/><Relationship Id="rId2" Type="http://schemas.openxmlformats.org/officeDocument/2006/relationships/slideLayout" Target="../slideLayouts/slideLayout895.xml"/><Relationship Id="rId1" Type="http://schemas.openxmlformats.org/officeDocument/2006/relationships/slideLayout" Target="../slideLayouts/slideLayout894.xml"/><Relationship Id="rId6" Type="http://schemas.openxmlformats.org/officeDocument/2006/relationships/slideLayout" Target="../slideLayouts/slideLayout899.xml"/><Relationship Id="rId11" Type="http://schemas.openxmlformats.org/officeDocument/2006/relationships/slideLayout" Target="../slideLayouts/slideLayout904.xml"/><Relationship Id="rId5" Type="http://schemas.openxmlformats.org/officeDocument/2006/relationships/slideLayout" Target="../slideLayouts/slideLayout898.xml"/><Relationship Id="rId10" Type="http://schemas.openxmlformats.org/officeDocument/2006/relationships/slideLayout" Target="../slideLayouts/slideLayout903.xml"/><Relationship Id="rId4" Type="http://schemas.openxmlformats.org/officeDocument/2006/relationships/slideLayout" Target="../slideLayouts/slideLayout897.xml"/><Relationship Id="rId9" Type="http://schemas.openxmlformats.org/officeDocument/2006/relationships/slideLayout" Target="../slideLayouts/slideLayout902.xml"/><Relationship Id="rId14" Type="http://schemas.openxmlformats.org/officeDocument/2006/relationships/image" Target="../media/image1.png"/></Relationships>
</file>

<file path=ppt/slideMasters/_rels/slideMaster84.xml.rels><?xml version="1.0" encoding="UTF-8" standalone="yes"?>
<Relationships xmlns="http://schemas.openxmlformats.org/package/2006/relationships"><Relationship Id="rId8" Type="http://schemas.openxmlformats.org/officeDocument/2006/relationships/slideLayout" Target="../slideLayouts/slideLayout913.xml"/><Relationship Id="rId3" Type="http://schemas.openxmlformats.org/officeDocument/2006/relationships/slideLayout" Target="../slideLayouts/slideLayout908.xml"/><Relationship Id="rId7" Type="http://schemas.openxmlformats.org/officeDocument/2006/relationships/slideLayout" Target="../slideLayouts/slideLayout912.xml"/><Relationship Id="rId12" Type="http://schemas.openxmlformats.org/officeDocument/2006/relationships/theme" Target="../theme/theme84.xml"/><Relationship Id="rId2" Type="http://schemas.openxmlformats.org/officeDocument/2006/relationships/slideLayout" Target="../slideLayouts/slideLayout907.xml"/><Relationship Id="rId1" Type="http://schemas.openxmlformats.org/officeDocument/2006/relationships/slideLayout" Target="../slideLayouts/slideLayout906.xml"/><Relationship Id="rId6" Type="http://schemas.openxmlformats.org/officeDocument/2006/relationships/slideLayout" Target="../slideLayouts/slideLayout911.xml"/><Relationship Id="rId11" Type="http://schemas.openxmlformats.org/officeDocument/2006/relationships/slideLayout" Target="../slideLayouts/slideLayout916.xml"/><Relationship Id="rId5" Type="http://schemas.openxmlformats.org/officeDocument/2006/relationships/slideLayout" Target="../slideLayouts/slideLayout910.xml"/><Relationship Id="rId10" Type="http://schemas.openxmlformats.org/officeDocument/2006/relationships/slideLayout" Target="../slideLayouts/slideLayout915.xml"/><Relationship Id="rId4" Type="http://schemas.openxmlformats.org/officeDocument/2006/relationships/slideLayout" Target="../slideLayouts/slideLayout909.xml"/><Relationship Id="rId9" Type="http://schemas.openxmlformats.org/officeDocument/2006/relationships/slideLayout" Target="../slideLayouts/slideLayout914.xml"/></Relationships>
</file>

<file path=ppt/slideMasters/_rels/slideMaster85.xml.rels><?xml version="1.0" encoding="UTF-8" standalone="yes"?>
<Relationships xmlns="http://schemas.openxmlformats.org/package/2006/relationships"><Relationship Id="rId8" Type="http://schemas.openxmlformats.org/officeDocument/2006/relationships/slideLayout" Target="../slideLayouts/slideLayout924.xml"/><Relationship Id="rId3" Type="http://schemas.openxmlformats.org/officeDocument/2006/relationships/slideLayout" Target="../slideLayouts/slideLayout919.xml"/><Relationship Id="rId7" Type="http://schemas.openxmlformats.org/officeDocument/2006/relationships/slideLayout" Target="../slideLayouts/slideLayout923.xml"/><Relationship Id="rId12" Type="http://schemas.openxmlformats.org/officeDocument/2006/relationships/theme" Target="../theme/theme85.xml"/><Relationship Id="rId2" Type="http://schemas.openxmlformats.org/officeDocument/2006/relationships/slideLayout" Target="../slideLayouts/slideLayout918.xml"/><Relationship Id="rId1" Type="http://schemas.openxmlformats.org/officeDocument/2006/relationships/slideLayout" Target="../slideLayouts/slideLayout917.xml"/><Relationship Id="rId6" Type="http://schemas.openxmlformats.org/officeDocument/2006/relationships/slideLayout" Target="../slideLayouts/slideLayout922.xml"/><Relationship Id="rId11" Type="http://schemas.openxmlformats.org/officeDocument/2006/relationships/slideLayout" Target="../slideLayouts/slideLayout927.xml"/><Relationship Id="rId5" Type="http://schemas.openxmlformats.org/officeDocument/2006/relationships/slideLayout" Target="../slideLayouts/slideLayout921.xml"/><Relationship Id="rId10" Type="http://schemas.openxmlformats.org/officeDocument/2006/relationships/slideLayout" Target="../slideLayouts/slideLayout926.xml"/><Relationship Id="rId4" Type="http://schemas.openxmlformats.org/officeDocument/2006/relationships/slideLayout" Target="../slideLayouts/slideLayout920.xml"/><Relationship Id="rId9" Type="http://schemas.openxmlformats.org/officeDocument/2006/relationships/slideLayout" Target="../slideLayouts/slideLayout925.xml"/></Relationships>
</file>

<file path=ppt/slideMasters/_rels/slideMaster86.xml.rels><?xml version="1.0" encoding="UTF-8" standalone="yes"?>
<Relationships xmlns="http://schemas.openxmlformats.org/package/2006/relationships"><Relationship Id="rId8" Type="http://schemas.openxmlformats.org/officeDocument/2006/relationships/slideLayout" Target="../slideLayouts/slideLayout935.xml"/><Relationship Id="rId3" Type="http://schemas.openxmlformats.org/officeDocument/2006/relationships/slideLayout" Target="../slideLayouts/slideLayout930.xml"/><Relationship Id="rId7" Type="http://schemas.openxmlformats.org/officeDocument/2006/relationships/slideLayout" Target="../slideLayouts/slideLayout934.xml"/><Relationship Id="rId12" Type="http://schemas.openxmlformats.org/officeDocument/2006/relationships/theme" Target="../theme/theme86.xml"/><Relationship Id="rId2" Type="http://schemas.openxmlformats.org/officeDocument/2006/relationships/slideLayout" Target="../slideLayouts/slideLayout929.xml"/><Relationship Id="rId1" Type="http://schemas.openxmlformats.org/officeDocument/2006/relationships/slideLayout" Target="../slideLayouts/slideLayout928.xml"/><Relationship Id="rId6" Type="http://schemas.openxmlformats.org/officeDocument/2006/relationships/slideLayout" Target="../slideLayouts/slideLayout933.xml"/><Relationship Id="rId11" Type="http://schemas.openxmlformats.org/officeDocument/2006/relationships/slideLayout" Target="../slideLayouts/slideLayout938.xml"/><Relationship Id="rId5" Type="http://schemas.openxmlformats.org/officeDocument/2006/relationships/slideLayout" Target="../slideLayouts/slideLayout932.xml"/><Relationship Id="rId10" Type="http://schemas.openxmlformats.org/officeDocument/2006/relationships/slideLayout" Target="../slideLayouts/slideLayout937.xml"/><Relationship Id="rId4" Type="http://schemas.openxmlformats.org/officeDocument/2006/relationships/slideLayout" Target="../slideLayouts/slideLayout931.xml"/><Relationship Id="rId9" Type="http://schemas.openxmlformats.org/officeDocument/2006/relationships/slideLayout" Target="../slideLayouts/slideLayout936.xml"/></Relationships>
</file>

<file path=ppt/slideMasters/_rels/slideMaster87.xml.rels><?xml version="1.0" encoding="UTF-8" standalone="yes"?>
<Relationships xmlns="http://schemas.openxmlformats.org/package/2006/relationships"><Relationship Id="rId8" Type="http://schemas.openxmlformats.org/officeDocument/2006/relationships/slideLayout" Target="../slideLayouts/slideLayout946.xml"/><Relationship Id="rId3" Type="http://schemas.openxmlformats.org/officeDocument/2006/relationships/slideLayout" Target="../slideLayouts/slideLayout941.xml"/><Relationship Id="rId7" Type="http://schemas.openxmlformats.org/officeDocument/2006/relationships/slideLayout" Target="../slideLayouts/slideLayout945.xml"/><Relationship Id="rId12" Type="http://schemas.openxmlformats.org/officeDocument/2006/relationships/theme" Target="../theme/theme87.xml"/><Relationship Id="rId2" Type="http://schemas.openxmlformats.org/officeDocument/2006/relationships/slideLayout" Target="../slideLayouts/slideLayout940.xml"/><Relationship Id="rId1" Type="http://schemas.openxmlformats.org/officeDocument/2006/relationships/slideLayout" Target="../slideLayouts/slideLayout939.xml"/><Relationship Id="rId6" Type="http://schemas.openxmlformats.org/officeDocument/2006/relationships/slideLayout" Target="../slideLayouts/slideLayout944.xml"/><Relationship Id="rId11" Type="http://schemas.openxmlformats.org/officeDocument/2006/relationships/slideLayout" Target="../slideLayouts/slideLayout949.xml"/><Relationship Id="rId5" Type="http://schemas.openxmlformats.org/officeDocument/2006/relationships/slideLayout" Target="../slideLayouts/slideLayout943.xml"/><Relationship Id="rId10" Type="http://schemas.openxmlformats.org/officeDocument/2006/relationships/slideLayout" Target="../slideLayouts/slideLayout948.xml"/><Relationship Id="rId4" Type="http://schemas.openxmlformats.org/officeDocument/2006/relationships/slideLayout" Target="../slideLayouts/slideLayout942.xml"/><Relationship Id="rId9" Type="http://schemas.openxmlformats.org/officeDocument/2006/relationships/slideLayout" Target="../slideLayouts/slideLayout947.xml"/></Relationships>
</file>

<file path=ppt/slideMasters/_rels/slideMaster88.xml.rels><?xml version="1.0" encoding="UTF-8" standalone="yes"?>
<Relationships xmlns="http://schemas.openxmlformats.org/package/2006/relationships"><Relationship Id="rId8" Type="http://schemas.openxmlformats.org/officeDocument/2006/relationships/slideLayout" Target="../slideLayouts/slideLayout957.xml"/><Relationship Id="rId3" Type="http://schemas.openxmlformats.org/officeDocument/2006/relationships/slideLayout" Target="../slideLayouts/slideLayout952.xml"/><Relationship Id="rId7" Type="http://schemas.openxmlformats.org/officeDocument/2006/relationships/slideLayout" Target="../slideLayouts/slideLayout956.xml"/><Relationship Id="rId12" Type="http://schemas.openxmlformats.org/officeDocument/2006/relationships/theme" Target="../theme/theme88.xml"/><Relationship Id="rId2" Type="http://schemas.openxmlformats.org/officeDocument/2006/relationships/slideLayout" Target="../slideLayouts/slideLayout951.xml"/><Relationship Id="rId1" Type="http://schemas.openxmlformats.org/officeDocument/2006/relationships/slideLayout" Target="../slideLayouts/slideLayout950.xml"/><Relationship Id="rId6" Type="http://schemas.openxmlformats.org/officeDocument/2006/relationships/slideLayout" Target="../slideLayouts/slideLayout955.xml"/><Relationship Id="rId11" Type="http://schemas.openxmlformats.org/officeDocument/2006/relationships/slideLayout" Target="../slideLayouts/slideLayout960.xml"/><Relationship Id="rId5" Type="http://schemas.openxmlformats.org/officeDocument/2006/relationships/slideLayout" Target="../slideLayouts/slideLayout954.xml"/><Relationship Id="rId10" Type="http://schemas.openxmlformats.org/officeDocument/2006/relationships/slideLayout" Target="../slideLayouts/slideLayout959.xml"/><Relationship Id="rId4" Type="http://schemas.openxmlformats.org/officeDocument/2006/relationships/slideLayout" Target="../slideLayouts/slideLayout953.xml"/><Relationship Id="rId9" Type="http://schemas.openxmlformats.org/officeDocument/2006/relationships/slideLayout" Target="../slideLayouts/slideLayout958.xml"/></Relationships>
</file>

<file path=ppt/slideMasters/_rels/slideMaster89.xml.rels><?xml version="1.0" encoding="UTF-8" standalone="yes"?>
<Relationships xmlns="http://schemas.openxmlformats.org/package/2006/relationships"><Relationship Id="rId8" Type="http://schemas.openxmlformats.org/officeDocument/2006/relationships/slideLayout" Target="../slideLayouts/slideLayout968.xml"/><Relationship Id="rId13" Type="http://schemas.openxmlformats.org/officeDocument/2006/relationships/image" Target="../media/image1.png"/><Relationship Id="rId3" Type="http://schemas.openxmlformats.org/officeDocument/2006/relationships/slideLayout" Target="../slideLayouts/slideLayout963.xml"/><Relationship Id="rId7" Type="http://schemas.openxmlformats.org/officeDocument/2006/relationships/slideLayout" Target="../slideLayouts/slideLayout967.xml"/><Relationship Id="rId12" Type="http://schemas.openxmlformats.org/officeDocument/2006/relationships/theme" Target="../theme/theme89.xml"/><Relationship Id="rId2" Type="http://schemas.openxmlformats.org/officeDocument/2006/relationships/slideLayout" Target="../slideLayouts/slideLayout962.xml"/><Relationship Id="rId1" Type="http://schemas.openxmlformats.org/officeDocument/2006/relationships/slideLayout" Target="../slideLayouts/slideLayout961.xml"/><Relationship Id="rId6" Type="http://schemas.openxmlformats.org/officeDocument/2006/relationships/slideLayout" Target="../slideLayouts/slideLayout966.xml"/><Relationship Id="rId11" Type="http://schemas.openxmlformats.org/officeDocument/2006/relationships/slideLayout" Target="../slideLayouts/slideLayout971.xml"/><Relationship Id="rId5" Type="http://schemas.openxmlformats.org/officeDocument/2006/relationships/slideLayout" Target="../slideLayouts/slideLayout965.xml"/><Relationship Id="rId10" Type="http://schemas.openxmlformats.org/officeDocument/2006/relationships/slideLayout" Target="../slideLayouts/slideLayout970.xml"/><Relationship Id="rId4" Type="http://schemas.openxmlformats.org/officeDocument/2006/relationships/slideLayout" Target="../slideLayouts/slideLayout964.xml"/><Relationship Id="rId9" Type="http://schemas.openxmlformats.org/officeDocument/2006/relationships/slideLayout" Target="../slideLayouts/slideLayout969.xml"/></Relationships>
</file>

<file path=ppt/slideMasters/_rels/slideMaster90.xml.rels><?xml version="1.0" encoding="UTF-8" standalone="yes"?>
<Relationships xmlns="http://schemas.openxmlformats.org/package/2006/relationships"><Relationship Id="rId8" Type="http://schemas.openxmlformats.org/officeDocument/2006/relationships/slideLayout" Target="../slideLayouts/slideLayout979.xml"/><Relationship Id="rId13" Type="http://schemas.openxmlformats.org/officeDocument/2006/relationships/theme" Target="../theme/theme90.xml"/><Relationship Id="rId3" Type="http://schemas.openxmlformats.org/officeDocument/2006/relationships/slideLayout" Target="../slideLayouts/slideLayout974.xml"/><Relationship Id="rId7" Type="http://schemas.openxmlformats.org/officeDocument/2006/relationships/slideLayout" Target="../slideLayouts/slideLayout978.xml"/><Relationship Id="rId12" Type="http://schemas.openxmlformats.org/officeDocument/2006/relationships/slideLayout" Target="../slideLayouts/slideLayout983.xml"/><Relationship Id="rId2" Type="http://schemas.openxmlformats.org/officeDocument/2006/relationships/slideLayout" Target="../slideLayouts/slideLayout973.xml"/><Relationship Id="rId1" Type="http://schemas.openxmlformats.org/officeDocument/2006/relationships/slideLayout" Target="../slideLayouts/slideLayout972.xml"/><Relationship Id="rId6" Type="http://schemas.openxmlformats.org/officeDocument/2006/relationships/slideLayout" Target="../slideLayouts/slideLayout977.xml"/><Relationship Id="rId11" Type="http://schemas.openxmlformats.org/officeDocument/2006/relationships/slideLayout" Target="../slideLayouts/slideLayout982.xml"/><Relationship Id="rId5" Type="http://schemas.openxmlformats.org/officeDocument/2006/relationships/slideLayout" Target="../slideLayouts/slideLayout976.xml"/><Relationship Id="rId10" Type="http://schemas.openxmlformats.org/officeDocument/2006/relationships/slideLayout" Target="../slideLayouts/slideLayout981.xml"/><Relationship Id="rId4" Type="http://schemas.openxmlformats.org/officeDocument/2006/relationships/slideLayout" Target="../slideLayouts/slideLayout975.xml"/><Relationship Id="rId9" Type="http://schemas.openxmlformats.org/officeDocument/2006/relationships/slideLayout" Target="../slideLayouts/slideLayout980.xml"/></Relationships>
</file>

<file path=ppt/slideMasters/_rels/slideMaster91.xml.rels><?xml version="1.0" encoding="UTF-8" standalone="yes"?>
<Relationships xmlns="http://schemas.openxmlformats.org/package/2006/relationships"><Relationship Id="rId8" Type="http://schemas.openxmlformats.org/officeDocument/2006/relationships/slideLayout" Target="../slideLayouts/slideLayout991.xml"/><Relationship Id="rId13" Type="http://schemas.openxmlformats.org/officeDocument/2006/relationships/theme" Target="../theme/theme91.xml"/><Relationship Id="rId3" Type="http://schemas.openxmlformats.org/officeDocument/2006/relationships/slideLayout" Target="../slideLayouts/slideLayout986.xml"/><Relationship Id="rId7" Type="http://schemas.openxmlformats.org/officeDocument/2006/relationships/slideLayout" Target="../slideLayouts/slideLayout990.xml"/><Relationship Id="rId12" Type="http://schemas.openxmlformats.org/officeDocument/2006/relationships/slideLayout" Target="../slideLayouts/slideLayout995.xml"/><Relationship Id="rId2" Type="http://schemas.openxmlformats.org/officeDocument/2006/relationships/slideLayout" Target="../slideLayouts/slideLayout985.xml"/><Relationship Id="rId1" Type="http://schemas.openxmlformats.org/officeDocument/2006/relationships/slideLayout" Target="../slideLayouts/slideLayout984.xml"/><Relationship Id="rId6" Type="http://schemas.openxmlformats.org/officeDocument/2006/relationships/slideLayout" Target="../slideLayouts/slideLayout989.xml"/><Relationship Id="rId11" Type="http://schemas.openxmlformats.org/officeDocument/2006/relationships/slideLayout" Target="../slideLayouts/slideLayout994.xml"/><Relationship Id="rId5" Type="http://schemas.openxmlformats.org/officeDocument/2006/relationships/slideLayout" Target="../slideLayouts/slideLayout988.xml"/><Relationship Id="rId10" Type="http://schemas.openxmlformats.org/officeDocument/2006/relationships/slideLayout" Target="../slideLayouts/slideLayout993.xml"/><Relationship Id="rId4" Type="http://schemas.openxmlformats.org/officeDocument/2006/relationships/slideLayout" Target="../slideLayouts/slideLayout987.xml"/><Relationship Id="rId9" Type="http://schemas.openxmlformats.org/officeDocument/2006/relationships/slideLayout" Target="../slideLayouts/slideLayout99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 id="2147488755" r:id="rId12"/>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5"/>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a:t>Click edit Master title style</a:t>
            </a:r>
          </a:p>
        </p:txBody>
      </p:sp>
      <p:pic>
        <p:nvPicPr>
          <p:cNvPr id="9" name="Picture 8" descr="footer.png"/>
          <p:cNvPicPr>
            <a:picLocks noChangeAspect="1"/>
          </p:cNvPicPr>
          <p:nvPr userDrawn="1"/>
        </p:nvPicPr>
        <p:blipFill>
          <a:blip r:embed="rId16"/>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7">
            <a:lum bright="-8000"/>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8"/>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20" r:id="rId10"/>
    <p:sldLayoutId id="2147483921" r:id="rId11"/>
    <p:sldLayoutId id="2147483922" r:id="rId12"/>
    <p:sldLayoutId id="2147483923" r:id="rId13"/>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194972499"/>
      </p:ext>
    </p:extLst>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 id="2147484084" r:id="rId10"/>
    <p:sldLayoutId id="2147484085" r:id="rId11"/>
    <p:sldLayoutId id="214748408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a:solidFill>
                  <a:srgbClr val="000000"/>
                </a:solidFill>
              </a:rPr>
              <a:t>CHIPPER: HPCA 2011</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964860F9-DD7C-AE47-98ED-AEBA17B0375F}"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3606677314"/>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2019. 1. 31.</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24111932"/>
      </p:ext>
    </p:extLst>
  </p:cSld>
  <p:clrMap bg1="lt1" tx1="dk1" bg2="lt2" tx2="dk2" accent1="accent1" accent2="accent2" accent3="accent3" accent4="accent4" accent5="accent5" accent6="accent6" hlink="hlink" folHlink="folHlink"/>
  <p:sldLayoutIdLst>
    <p:sldLayoutId id="2147486848" r:id="rId1"/>
    <p:sldLayoutId id="2147486849" r:id="rId2"/>
    <p:sldLayoutId id="2147486850" r:id="rId3"/>
    <p:sldLayoutId id="2147486851" r:id="rId4"/>
    <p:sldLayoutId id="2147486852" r:id="rId5"/>
    <p:sldLayoutId id="2147486853" r:id="rId6"/>
    <p:sldLayoutId id="2147486854" r:id="rId7"/>
    <p:sldLayoutId id="2147486855" r:id="rId8"/>
    <p:sldLayoutId id="2147486856" r:id="rId9"/>
    <p:sldLayoutId id="2147486857" r:id="rId10"/>
    <p:sldLayoutId id="214748685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62315748"/>
      </p:ext>
    </p:extLst>
  </p:cSld>
  <p:clrMap bg1="lt1" tx1="dk1" bg2="lt2" tx2="dk2" accent1="accent1" accent2="accent2" accent3="accent3" accent4="accent4" accent5="accent5" accent6="accent6" hlink="hlink" folHlink="folHlink"/>
  <p:sldLayoutIdLst>
    <p:sldLayoutId id="2147486967" r:id="rId1"/>
    <p:sldLayoutId id="2147486968" r:id="rId2"/>
    <p:sldLayoutId id="2147486969" r:id="rId3"/>
    <p:sldLayoutId id="2147486970" r:id="rId4"/>
    <p:sldLayoutId id="2147486971" r:id="rId5"/>
    <p:sldLayoutId id="2147486972" r:id="rId6"/>
    <p:sldLayoutId id="2147486973" r:id="rId7"/>
    <p:sldLayoutId id="2147486974" r:id="rId8"/>
    <p:sldLayoutId id="2147486975" r:id="rId9"/>
    <p:sldLayoutId id="2147486976" r:id="rId10"/>
    <p:sldLayoutId id="214748697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73303577"/>
      </p:ext>
    </p:extLst>
  </p:cSld>
  <p:clrMap bg1="lt1" tx1="dk1" bg2="lt2" tx2="dk2" accent1="accent1" accent2="accent2" accent3="accent3" accent4="accent4" accent5="accent5" accent6="accent6" hlink="hlink" folHlink="folHlink"/>
  <p:sldLayoutIdLst>
    <p:sldLayoutId id="2147487085" r:id="rId1"/>
    <p:sldLayoutId id="2147487086" r:id="rId2"/>
    <p:sldLayoutId id="2147487087" r:id="rId3"/>
    <p:sldLayoutId id="2147487088" r:id="rId4"/>
    <p:sldLayoutId id="2147487089" r:id="rId5"/>
    <p:sldLayoutId id="2147487090" r:id="rId6"/>
    <p:sldLayoutId id="2147487091" r:id="rId7"/>
    <p:sldLayoutId id="2147487092" r:id="rId8"/>
    <p:sldLayoutId id="2147487093" r:id="rId9"/>
    <p:sldLayoutId id="2147487094" r:id="rId10"/>
    <p:sldLayoutId id="214748709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1/31/19</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4407785"/>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377622706"/>
      </p:ext>
    </p:extLst>
  </p:cSld>
  <p:clrMap bg1="lt1" tx1="dk1" bg2="lt2" tx2="dk2" accent1="accent1" accent2="accent2" accent3="accent3" accent4="accent4" accent5="accent5" accent6="accent6" hlink="hlink" folHlink="folHlink"/>
  <p:sldLayoutIdLst>
    <p:sldLayoutId id="2147487472" r:id="rId1"/>
    <p:sldLayoutId id="2147487473" r:id="rId2"/>
    <p:sldLayoutId id="2147487474" r:id="rId3"/>
    <p:sldLayoutId id="2147487475" r:id="rId4"/>
    <p:sldLayoutId id="2147487476" r:id="rId5"/>
    <p:sldLayoutId id="2147487477" r:id="rId6"/>
    <p:sldLayoutId id="2147487478" r:id="rId7"/>
    <p:sldLayoutId id="2147487479" r:id="rId8"/>
    <p:sldLayoutId id="2147487480" r:id="rId9"/>
    <p:sldLayoutId id="2147487481" r:id="rId10"/>
    <p:sldLayoutId id="2147487482" r:id="rId11"/>
  </p:sldLayoutIdLst>
  <p:transitio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rPr>
              <a:pPr/>
              <a:t>‹#›</a:t>
            </a:fld>
            <a:endParaRPr lang="en-US" dirty="0">
              <a:solidFill>
                <a:prstClr val="black">
                  <a:lumMod val="65000"/>
                  <a:lumOff val="35000"/>
                </a:prstClr>
              </a:solidFill>
            </a:endParaRPr>
          </a:p>
        </p:txBody>
      </p:sp>
    </p:spTree>
    <p:extLst>
      <p:ext uri="{BB962C8B-B14F-4D97-AF65-F5344CB8AC3E}">
        <p14:creationId xmlns:p14="http://schemas.microsoft.com/office/powerpoint/2010/main" val="1460422161"/>
      </p:ext>
    </p:extLst>
  </p:cSld>
  <p:clrMap bg1="lt1" tx1="dk1" bg2="lt2" tx2="dk2" accent1="accent1" accent2="accent2" accent3="accent3" accent4="accent4" accent5="accent5" accent6="accent6" hlink="hlink" folHlink="folHlink"/>
  <p:sldLayoutIdLst>
    <p:sldLayoutId id="2147487484" r:id="rId1"/>
    <p:sldLayoutId id="2147487485" r:id="rId2"/>
    <p:sldLayoutId id="2147487486" r:id="rId3"/>
    <p:sldLayoutId id="2147487487" r:id="rId4"/>
    <p:sldLayoutId id="2147487488" r:id="rId5"/>
    <p:sldLayoutId id="2147487489" r:id="rId6"/>
    <p:sldLayoutId id="2147487490" r:id="rId7"/>
    <p:sldLayoutId id="2147487491" r:id="rId8"/>
    <p:sldLayoutId id="2147487492" r:id="rId9"/>
    <p:sldLayoutId id="2147487493" r:id="rId10"/>
    <p:sldLayoutId id="2147487494"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32942628"/>
      </p:ext>
    </p:extLst>
  </p:cSld>
  <p:clrMap bg1="lt1" tx1="dk1" bg2="lt2" tx2="dk2" accent1="accent1" accent2="accent2" accent3="accent3" accent4="accent4" accent5="accent5" accent6="accent6" hlink="hlink" folHlink="folHlink"/>
  <p:sldLayoutIdLst>
    <p:sldLayoutId id="2147487611" r:id="rId1"/>
    <p:sldLayoutId id="2147487612" r:id="rId2"/>
    <p:sldLayoutId id="2147487613" r:id="rId3"/>
    <p:sldLayoutId id="2147487614" r:id="rId4"/>
    <p:sldLayoutId id="2147487615" r:id="rId5"/>
    <p:sldLayoutId id="2147487616" r:id="rId6"/>
    <p:sldLayoutId id="2147487617" r:id="rId7"/>
    <p:sldLayoutId id="2147487618" r:id="rId8"/>
    <p:sldLayoutId id="2147487619" r:id="rId9"/>
    <p:sldLayoutId id="2147487620" r:id="rId10"/>
    <p:sldLayoutId id="2147487621" r:id="rId11"/>
    <p:sldLayoutId id="214748762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1279788953"/>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1964001"/>
      </p:ext>
    </p:extLst>
  </p:cSld>
  <p:clrMap bg1="lt1" tx1="dk1" bg2="lt2" tx2="dk2" accent1="accent1" accent2="accent2" accent3="accent3" accent4="accent4" accent5="accent5" accent6="accent6" hlink="hlink" folHlink="folHlink"/>
  <p:sldLayoutIdLst>
    <p:sldLayoutId id="2147487756" r:id="rId1"/>
    <p:sldLayoutId id="2147487757" r:id="rId2"/>
    <p:sldLayoutId id="2147487758" r:id="rId3"/>
    <p:sldLayoutId id="2147487759" r:id="rId4"/>
    <p:sldLayoutId id="2147487760" r:id="rId5"/>
    <p:sldLayoutId id="2147487761" r:id="rId6"/>
    <p:sldLayoutId id="2147487762" r:id="rId7"/>
    <p:sldLayoutId id="2147487763" r:id="rId8"/>
    <p:sldLayoutId id="2147487764" r:id="rId9"/>
    <p:sldLayoutId id="2147487765" r:id="rId10"/>
    <p:sldLayoutId id="2147487766"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Slide Number Placeholder 5"/>
          <p:cNvSpPr>
            <a:spLocks noGrp="1"/>
          </p:cNvSpPr>
          <p:nvPr>
            <p:ph type="sldNum" sz="quarter" idx="4"/>
          </p:nvPr>
        </p:nvSpPr>
        <p:spPr>
          <a:xfrm>
            <a:off x="6858000" y="6356351"/>
            <a:ext cx="2057400" cy="365125"/>
          </a:xfrm>
          <a:prstGeom prst="rect">
            <a:avLst/>
          </a:prstGeom>
        </p:spPr>
        <p:txBody>
          <a:bodyPr vert="horz" lIns="91440" tIns="45720" rIns="91440" bIns="45720" rtlCol="0" anchor="ctr"/>
          <a:lstStyle>
            <a:lvl1pPr algn="r">
              <a:defRPr sz="20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a:solidFill>
                  <a:prstClr val="black">
                    <a:tint val="75000"/>
                  </a:prstClr>
                </a:solidFill>
              </a:rPr>
              <a:t>/4</a:t>
            </a:r>
          </a:p>
        </p:txBody>
      </p:sp>
    </p:spTree>
    <p:extLst>
      <p:ext uri="{BB962C8B-B14F-4D97-AF65-F5344CB8AC3E}">
        <p14:creationId xmlns:p14="http://schemas.microsoft.com/office/powerpoint/2010/main" val="2104332147"/>
      </p:ext>
    </p:extLst>
  </p:cSld>
  <p:clrMap bg1="lt1" tx1="dk1" bg2="lt2" tx2="dk2" accent1="accent1" accent2="accent2" accent3="accent3" accent4="accent4" accent5="accent5" accent6="accent6" hlink="hlink" folHlink="folHlink"/>
  <p:sldLayoutIdLst>
    <p:sldLayoutId id="2147487768" r:id="rId1"/>
    <p:sldLayoutId id="2147487769" r:id="rId2"/>
    <p:sldLayoutId id="2147487770" r:id="rId3"/>
    <p:sldLayoutId id="2147487771" r:id="rId4"/>
    <p:sldLayoutId id="2147487772" r:id="rId5"/>
    <p:sldLayoutId id="2147487773" r:id="rId6"/>
    <p:sldLayoutId id="2147487774" r:id="rId7"/>
    <p:sldLayoutId id="2147487775" r:id="rId8"/>
    <p:sldLayoutId id="2147487776" r:id="rId9"/>
    <p:sldLayoutId id="2147487777" r:id="rId10"/>
    <p:sldLayoutId id="2147487778"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9190129"/>
      </p:ext>
    </p:extLst>
  </p:cSld>
  <p:clrMap bg1="lt1" tx1="dk1" bg2="lt2" tx2="dk2" accent1="accent1" accent2="accent2" accent3="accent3" accent4="accent4" accent5="accent5" accent6="accent6" hlink="hlink" folHlink="folHlink"/>
  <p:sldLayoutIdLst>
    <p:sldLayoutId id="2147487792" r:id="rId1"/>
    <p:sldLayoutId id="2147487793" r:id="rId2"/>
    <p:sldLayoutId id="2147487794" r:id="rId3"/>
    <p:sldLayoutId id="2147487795" r:id="rId4"/>
    <p:sldLayoutId id="2147487796" r:id="rId5"/>
    <p:sldLayoutId id="2147487797" r:id="rId6"/>
    <p:sldLayoutId id="2147487798" r:id="rId7"/>
    <p:sldLayoutId id="2147487799" r:id="rId8"/>
    <p:sldLayoutId id="2147487800" r:id="rId9"/>
    <p:sldLayoutId id="2147487801" r:id="rId10"/>
    <p:sldLayoutId id="2147487802"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38BFFD3A-6A6D-EB47-A2AE-382792C4B855}"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1042111834"/>
      </p:ext>
    </p:extLst>
  </p:cSld>
  <p:clrMap bg1="lt1" tx1="dk1" bg2="lt2" tx2="dk2" accent1="accent1" accent2="accent2" accent3="accent3" accent4="accent4" accent5="accent5" accent6="accent6" hlink="hlink" folHlink="folHlink"/>
  <p:sldLayoutIdLst>
    <p:sldLayoutId id="2147488051" r:id="rId1"/>
    <p:sldLayoutId id="2147488052" r:id="rId2"/>
    <p:sldLayoutId id="2147488053" r:id="rId3"/>
    <p:sldLayoutId id="2147488054" r:id="rId4"/>
    <p:sldLayoutId id="2147488055" r:id="rId5"/>
    <p:sldLayoutId id="2147488056" r:id="rId6"/>
    <p:sldLayoutId id="2147488057" r:id="rId7"/>
    <p:sldLayoutId id="2147488058" r:id="rId8"/>
    <p:sldLayoutId id="2147488059" r:id="rId9"/>
    <p:sldLayoutId id="2147488060" r:id="rId10"/>
    <p:sldLayoutId id="2147488061" r:id="rId11"/>
    <p:sldLayoutId id="214748806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按一下以編輯母片標題樣式</a:t>
            </a:r>
            <a:endParaRPr lang="en-US" altLang="en-US"/>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en-US"/>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91276993"/>
      </p:ext>
    </p:extLst>
  </p:cSld>
  <p:clrMap bg1="lt1" tx1="dk1" bg2="lt2" tx2="dk2" accent1="accent1" accent2="accent2" accent3="accent3" accent4="accent4" accent5="accent5" accent6="accent6" hlink="hlink" folHlink="folHlink"/>
  <p:sldLayoutIdLst>
    <p:sldLayoutId id="2147488077" r:id="rId1"/>
    <p:sldLayoutId id="2147488078" r:id="rId2"/>
    <p:sldLayoutId id="2147488079" r:id="rId3"/>
    <p:sldLayoutId id="2147488080" r:id="rId4"/>
    <p:sldLayoutId id="2147488081" r:id="rId5"/>
    <p:sldLayoutId id="2147488082" r:id="rId6"/>
    <p:sldLayoutId id="2147488083" r:id="rId7"/>
    <p:sldLayoutId id="2147488084" r:id="rId8"/>
    <p:sldLayoutId id="2147488085" r:id="rId9"/>
    <p:sldLayoutId id="2147488086" r:id="rId10"/>
    <p:sldLayoutId id="2147488087" r:id="rId11"/>
  </p:sldLayoutIdLst>
  <p:transition/>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892129211"/>
      </p:ext>
    </p:extLst>
  </p:cSld>
  <p:clrMap bg1="lt1" tx1="dk1" bg2="lt2" tx2="dk2" accent1="accent1" accent2="accent2" accent3="accent3" accent4="accent4" accent5="accent5" accent6="accent6" hlink="hlink" folHlink="folHlink"/>
  <p:sldLayoutIdLst>
    <p:sldLayoutId id="2147488089" r:id="rId1"/>
    <p:sldLayoutId id="2147488090" r:id="rId2"/>
    <p:sldLayoutId id="2147488091" r:id="rId3"/>
    <p:sldLayoutId id="2147488092" r:id="rId4"/>
    <p:sldLayoutId id="2147488093" r:id="rId5"/>
    <p:sldLayoutId id="2147488094" r:id="rId6"/>
    <p:sldLayoutId id="2147488095" r:id="rId7"/>
    <p:sldLayoutId id="2147488096" r:id="rId8"/>
    <p:sldLayoutId id="2147488097" r:id="rId9"/>
    <p:sldLayoutId id="2147488098" r:id="rId10"/>
    <p:sldLayoutId id="2147488099" r:id="rId11"/>
    <p:sldLayoutId id="2147488100"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8089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charset="0"/>
              </a:defRPr>
            </a:lvl1pPr>
          </a:lstStyle>
          <a:p>
            <a:pPr fontAlgn="base">
              <a:spcBef>
                <a:spcPct val="0"/>
              </a:spcBef>
              <a:spcAft>
                <a:spcPct val="0"/>
              </a:spcAft>
              <a:defRPr/>
            </a:pPr>
            <a:fld id="{A09D29E3-D8D3-9442-B127-7FC5C7AABDC8}"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8090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8090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741370012"/>
      </p:ext>
    </p:extLst>
  </p:cSld>
  <p:clrMap bg1="lt1" tx1="dk1" bg2="lt2" tx2="dk2" accent1="accent1" accent2="accent2" accent3="accent3" accent4="accent4" accent5="accent5" accent6="accent6" hlink="hlink" folHlink="folHlink"/>
  <p:sldLayoutIdLst>
    <p:sldLayoutId id="2147488102" r:id="rId1"/>
    <p:sldLayoutId id="2147488103" r:id="rId2"/>
    <p:sldLayoutId id="2147488104" r:id="rId3"/>
    <p:sldLayoutId id="2147488105" r:id="rId4"/>
    <p:sldLayoutId id="2147488106" r:id="rId5"/>
    <p:sldLayoutId id="2147488107" r:id="rId6"/>
    <p:sldLayoutId id="2147488108" r:id="rId7"/>
    <p:sldLayoutId id="2147488109" r:id="rId8"/>
    <p:sldLayoutId id="2147488110" r:id="rId9"/>
    <p:sldLayoutId id="2147488111" r:id="rId10"/>
    <p:sldLayoutId id="2147488112" r:id="rId11"/>
    <p:sldLayoutId id="2147488113"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794989613"/>
      </p:ext>
    </p:extLst>
  </p:cSld>
  <p:clrMap bg1="lt1" tx1="dk1" bg2="lt2" tx2="dk2" accent1="accent1" accent2="accent2" accent3="accent3" accent4="accent4" accent5="accent5" accent6="accent6" hlink="hlink" folHlink="folHlink"/>
  <p:sldLayoutIdLst>
    <p:sldLayoutId id="2147488115" r:id="rId1"/>
    <p:sldLayoutId id="2147488116" r:id="rId2"/>
    <p:sldLayoutId id="2147488117" r:id="rId3"/>
    <p:sldLayoutId id="2147488118" r:id="rId4"/>
    <p:sldLayoutId id="2147488119" r:id="rId5"/>
    <p:sldLayoutId id="2147488120" r:id="rId6"/>
    <p:sldLayoutId id="2147488121" r:id="rId7"/>
    <p:sldLayoutId id="2147488122" r:id="rId8"/>
    <p:sldLayoutId id="2147488123" r:id="rId9"/>
    <p:sldLayoutId id="2147488124" r:id="rId10"/>
    <p:sldLayoutId id="2147488125" r:id="rId11"/>
    <p:sldLayoutId id="214748812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75"/>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pPr/>
              <a:t>‹#›</a:t>
            </a:fld>
            <a:endParaRPr lang="en-US"/>
          </a:p>
        </p:txBody>
      </p:sp>
    </p:spTree>
    <p:extLst>
      <p:ext uri="{BB962C8B-B14F-4D97-AF65-F5344CB8AC3E}">
        <p14:creationId xmlns:p14="http://schemas.microsoft.com/office/powerpoint/2010/main" val="1081852700"/>
      </p:ext>
    </p:extLst>
  </p:cSld>
  <p:clrMap bg1="lt1" tx1="dk1" bg2="lt2" tx2="dk2" accent1="accent1" accent2="accent2" accent3="accent3" accent4="accent4" accent5="accent5" accent6="accent6" hlink="hlink" folHlink="folHlink"/>
  <p:sldLayoutIdLst>
    <p:sldLayoutId id="2147488128" r:id="rId1"/>
    <p:sldLayoutId id="2147488129" r:id="rId2"/>
    <p:sldLayoutId id="2147488130" r:id="rId3"/>
    <p:sldLayoutId id="2147488131" r:id="rId4"/>
    <p:sldLayoutId id="2147488132" r:id="rId5"/>
    <p:sldLayoutId id="2147488133" r:id="rId6"/>
    <p:sldLayoutId id="2147488134" r:id="rId7"/>
    <p:sldLayoutId id="2147488135" r:id="rId8"/>
    <p:sldLayoutId id="2147488136" r:id="rId9"/>
    <p:sldLayoutId id="2147488137" r:id="rId10"/>
    <p:sldLayoutId id="2147488138" r:id="rId11"/>
  </p:sldLayoutIdLst>
  <p:hf hdr="0" ftr="0" dt="0"/>
  <p:txStyles>
    <p:titleStyle>
      <a:lvl1pPr algn="l" defTabSz="914400" rtl="0" eaLnBrk="1" latinLnBrk="0" hangingPunct="1">
        <a:spcBef>
          <a:spcPct val="0"/>
        </a:spcBef>
        <a:buNone/>
        <a:defRPr sz="40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Tree>
    <p:extLst>
      <p:ext uri="{BB962C8B-B14F-4D97-AF65-F5344CB8AC3E}">
        <p14:creationId xmlns:p14="http://schemas.microsoft.com/office/powerpoint/2010/main" val="4035824772"/>
      </p:ext>
    </p:extLst>
  </p:cSld>
  <p:clrMap bg1="lt1" tx1="dk1" bg2="lt2" tx2="dk2" accent1="accent1" accent2="accent2" accent3="accent3" accent4="accent4" accent5="accent5" accent6="accent6" hlink="hlink" folHlink="folHlink"/>
  <p:sldLayoutIdLst>
    <p:sldLayoutId id="2147488153" r:id="rId1"/>
    <p:sldLayoutId id="2147488154" r:id="rId2"/>
    <p:sldLayoutId id="2147488155" r:id="rId3"/>
    <p:sldLayoutId id="2147488156" r:id="rId4"/>
    <p:sldLayoutId id="2147488157" r:id="rId5"/>
    <p:sldLayoutId id="2147488158" r:id="rId6"/>
    <p:sldLayoutId id="2147488159" r:id="rId7"/>
    <p:sldLayoutId id="2147488160" r:id="rId8"/>
    <p:sldLayoutId id="2147488161" r:id="rId9"/>
    <p:sldLayoutId id="2147488162" r:id="rId10"/>
    <p:sldLayoutId id="214748816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latin typeface="Tahoma"/>
            </a:endParaRPr>
          </a:p>
        </p:txBody>
      </p:sp>
    </p:spTree>
    <p:extLst>
      <p:ext uri="{BB962C8B-B14F-4D97-AF65-F5344CB8AC3E}">
        <p14:creationId xmlns:p14="http://schemas.microsoft.com/office/powerpoint/2010/main" val="4254399577"/>
      </p:ext>
    </p:extLst>
  </p:cSld>
  <p:clrMap bg1="lt1" tx1="dk1" bg2="lt2" tx2="dk2" accent1="accent1" accent2="accent2" accent3="accent3" accent4="accent4" accent5="accent5" accent6="accent6" hlink="hlink" folHlink="folHlink"/>
  <p:sldLayoutIdLst>
    <p:sldLayoutId id="2147488165" r:id="rId1"/>
    <p:sldLayoutId id="2147488166" r:id="rId2"/>
    <p:sldLayoutId id="2147488167" r:id="rId3"/>
    <p:sldLayoutId id="2147488168" r:id="rId4"/>
    <p:sldLayoutId id="2147488169" r:id="rId5"/>
    <p:sldLayoutId id="2147488170" r:id="rId6"/>
    <p:sldLayoutId id="2147488171" r:id="rId7"/>
    <p:sldLayoutId id="2147488172" r:id="rId8"/>
    <p:sldLayoutId id="2147488173" r:id="rId9"/>
    <p:sldLayoutId id="2147488174" r:id="rId10"/>
    <p:sldLayoutId id="214748817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spTree>
    <p:extLst>
      <p:ext uri="{BB962C8B-B14F-4D97-AF65-F5344CB8AC3E}">
        <p14:creationId xmlns:p14="http://schemas.microsoft.com/office/powerpoint/2010/main" val="2695229678"/>
      </p:ext>
    </p:extLst>
  </p:cSld>
  <p:clrMap bg1="lt1" tx1="dk1" bg2="lt2" tx2="dk2" accent1="accent1" accent2="accent2" accent3="accent3" accent4="accent4" accent5="accent5" accent6="accent6" hlink="hlink" folHlink="folHlink"/>
  <p:sldLayoutIdLst>
    <p:sldLayoutId id="2147488190" r:id="rId1"/>
    <p:sldLayoutId id="2147488191" r:id="rId2"/>
    <p:sldLayoutId id="2147488192" r:id="rId3"/>
    <p:sldLayoutId id="2147488193" r:id="rId4"/>
    <p:sldLayoutId id="2147488194" r:id="rId5"/>
    <p:sldLayoutId id="2147488195" r:id="rId6"/>
    <p:sldLayoutId id="2147488196" r:id="rId7"/>
    <p:sldLayoutId id="2147488197" r:id="rId8"/>
    <p:sldLayoutId id="2147488198" r:id="rId9"/>
    <p:sldLayoutId id="2147488199" r:id="rId10"/>
    <p:sldLayoutId id="214748820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eaLnBrk="1" fontAlgn="auto" hangingPunct="1">
              <a:spcBef>
                <a:spcPts val="0"/>
              </a:spcBef>
              <a:spcAft>
                <a:spcPts val="0"/>
              </a:spcAft>
            </a:pPr>
            <a:fld id="{6F400BD0-49BF-48FC-8114-37C1D4F5AB3D}" type="slidenum">
              <a:rPr lang="en-US" altLang="en-US">
                <a:solidFill>
                  <a:srgbClr val="000000"/>
                </a:solidFill>
                <a:ea typeface=""/>
              </a:rPr>
              <a:pPr defTabSz="914024"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098556464"/>
      </p:ext>
    </p:extLst>
  </p:cSld>
  <p:clrMap bg1="lt1" tx1="dk1" bg2="lt2" tx2="dk2" accent1="accent1" accent2="accent2" accent3="accent3" accent4="accent4" accent5="accent5" accent6="accent6" hlink="hlink" folHlink="folHlink"/>
  <p:sldLayoutIdLst>
    <p:sldLayoutId id="2147488242" r:id="rId1"/>
    <p:sldLayoutId id="2147488243" r:id="rId2"/>
    <p:sldLayoutId id="2147488244" r:id="rId3"/>
    <p:sldLayoutId id="2147488245" r:id="rId4"/>
    <p:sldLayoutId id="2147488246" r:id="rId5"/>
    <p:sldLayoutId id="2147488247" r:id="rId6"/>
    <p:sldLayoutId id="2147488248" r:id="rId7"/>
    <p:sldLayoutId id="2147488249" r:id="rId8"/>
    <p:sldLayoutId id="2147488250" r:id="rId9"/>
    <p:sldLayoutId id="2147488251" r:id="rId10"/>
    <p:sldLayoutId id="214748825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eaLnBrk="1" fontAlgn="auto" hangingPunct="1">
              <a:spcBef>
                <a:spcPts val="0"/>
              </a:spcBef>
              <a:spcAft>
                <a:spcPts val="0"/>
              </a:spcAft>
            </a:pPr>
            <a:fld id="{6F400BD0-49BF-48FC-8114-37C1D4F5AB3D}" type="slidenum">
              <a:rPr lang="en-US" altLang="en-US">
                <a:solidFill>
                  <a:srgbClr val="000000"/>
                </a:solidFill>
                <a:ea typeface=""/>
              </a:rPr>
              <a:pPr defTabSz="914024"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512376025"/>
      </p:ext>
    </p:extLst>
  </p:cSld>
  <p:clrMap bg1="lt1" tx1="dk1" bg2="lt2" tx2="dk2" accent1="accent1" accent2="accent2" accent3="accent3" accent4="accent4" accent5="accent5" accent6="accent6" hlink="hlink" folHlink="folHlink"/>
  <p:sldLayoutIdLst>
    <p:sldLayoutId id="2147488254" r:id="rId1"/>
    <p:sldLayoutId id="2147488255" r:id="rId2"/>
    <p:sldLayoutId id="2147488256" r:id="rId3"/>
    <p:sldLayoutId id="2147488257" r:id="rId4"/>
    <p:sldLayoutId id="2147488258" r:id="rId5"/>
    <p:sldLayoutId id="2147488259" r:id="rId6"/>
    <p:sldLayoutId id="2147488260" r:id="rId7"/>
    <p:sldLayoutId id="2147488261" r:id="rId8"/>
    <p:sldLayoutId id="2147488262" r:id="rId9"/>
    <p:sldLayoutId id="2147488263" r:id="rId10"/>
    <p:sldLayoutId id="214748826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ＭＳ Ｐゴシック" charset="0"/>
                <a:cs typeface="ＭＳ Ｐゴシック" charset="0"/>
              </a:rPr>
              <a:pPr eaLnBrk="1" fontAlgn="auto" hangingPunct="1">
                <a:spcBef>
                  <a:spcPts val="0"/>
                </a:spcBef>
                <a:spcAft>
                  <a:spcPts val="0"/>
                </a:spcAft>
              </a:pPr>
              <a:t>‹#›</a:t>
            </a:fld>
            <a:endParaRPr lang="en-US" altLang="en-US">
              <a:solidFill>
                <a:srgbClr val="000000"/>
              </a:solidFill>
              <a:ea typeface="ＭＳ Ｐゴシック" charset="0"/>
              <a:cs typeface="ＭＳ Ｐゴシック" charset="0"/>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ＭＳ Ｐゴシック" charset="0"/>
              <a:cs typeface="ＭＳ Ｐゴシック" charset="0"/>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ＭＳ Ｐゴシック" charset="0"/>
              <a:cs typeface="ＭＳ Ｐゴシック" charset="0"/>
            </a:endParaRPr>
          </a:p>
        </p:txBody>
      </p:sp>
    </p:spTree>
    <p:extLst>
      <p:ext uri="{BB962C8B-B14F-4D97-AF65-F5344CB8AC3E}">
        <p14:creationId xmlns:p14="http://schemas.microsoft.com/office/powerpoint/2010/main" val="1591475840"/>
      </p:ext>
    </p:extLst>
  </p:cSld>
  <p:clrMap bg1="lt1" tx1="dk1" bg2="lt2" tx2="dk2" accent1="accent1" accent2="accent2" accent3="accent3" accent4="accent4" accent5="accent5" accent6="accent6" hlink="hlink" folHlink="folHlink"/>
  <p:sldLayoutIdLst>
    <p:sldLayoutId id="2147488266" r:id="rId1"/>
    <p:sldLayoutId id="2147488267" r:id="rId2"/>
    <p:sldLayoutId id="2147488268" r:id="rId3"/>
    <p:sldLayoutId id="2147488269" r:id="rId4"/>
    <p:sldLayoutId id="2147488270" r:id="rId5"/>
    <p:sldLayoutId id="2147488271" r:id="rId6"/>
    <p:sldLayoutId id="2147488272" r:id="rId7"/>
    <p:sldLayoutId id="2147488273" r:id="rId8"/>
    <p:sldLayoutId id="2147488274" r:id="rId9"/>
    <p:sldLayoutId id="2147488275" r:id="rId10"/>
    <p:sldLayoutId id="2147488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eaLnBrk="1" fontAlgn="auto" hangingPunct="1">
              <a:spcBef>
                <a:spcPts val="0"/>
              </a:spcBef>
              <a:spcAft>
                <a:spcPts val="0"/>
              </a:spcAft>
            </a:pPr>
            <a:fld id="{6F400BD0-49BF-48FC-8114-37C1D4F5AB3D}" type="slidenum">
              <a:rPr lang="en-US" altLang="en-US">
                <a:solidFill>
                  <a:srgbClr val="000000"/>
                </a:solidFill>
                <a:ea typeface=""/>
              </a:rPr>
              <a:pPr defTabSz="914259"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861827275"/>
      </p:ext>
    </p:extLst>
  </p:cSld>
  <p:clrMap bg1="lt1" tx1="dk1" bg2="lt2" tx2="dk2" accent1="accent1" accent2="accent2" accent3="accent3" accent4="accent4" accent5="accent5" accent6="accent6" hlink="hlink" folHlink="folHlink"/>
  <p:sldLayoutIdLst>
    <p:sldLayoutId id="2147488278" r:id="rId1"/>
    <p:sldLayoutId id="2147488279" r:id="rId2"/>
    <p:sldLayoutId id="2147488280" r:id="rId3"/>
    <p:sldLayoutId id="2147488281" r:id="rId4"/>
    <p:sldLayoutId id="2147488282" r:id="rId5"/>
    <p:sldLayoutId id="2147488283" r:id="rId6"/>
    <p:sldLayoutId id="2147488284" r:id="rId7"/>
    <p:sldLayoutId id="2147488285" r:id="rId8"/>
    <p:sldLayoutId id="2147488286" r:id="rId9"/>
    <p:sldLayoutId id="2147488287" r:id="rId10"/>
    <p:sldLayoutId id="21474882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endParaRPr lang="en-US" altLang="en-US" dirty="0"/>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defTabSz="457200"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defTabSz="457200" eaLnBrk="1" fontAlgn="auto" hangingPunct="1">
              <a:spcBef>
                <a:spcPts val="0"/>
              </a:spcBef>
              <a:spcAft>
                <a:spcPts val="0"/>
              </a:spcAft>
              <a:defRPr/>
            </a:pPr>
            <a:endParaRPr lang="en-US">
              <a:solidFill>
                <a:srgbClr val="000000"/>
              </a:solidFill>
              <a:latin typeface="Tahoma"/>
              <a:ea typeface=""/>
            </a:endParaRPr>
          </a:p>
        </p:txBody>
      </p:sp>
      <p:sp>
        <p:nvSpPr>
          <p:cNvPr id="2" name="Slide Number Placeholder 1"/>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457200" eaLnBrk="1" fontAlgn="auto" hangingPunct="1">
              <a:spcBef>
                <a:spcPts val="0"/>
              </a:spcBef>
              <a:spcAft>
                <a:spcPts val="0"/>
              </a:spcAft>
            </a:pPr>
            <a:fld id="{4EBE9CF4-FEF8-6C4E-93E0-DBB5FD807A09}" type="slidenum">
              <a:rPr lang="en-US" smtClean="0">
                <a:solidFill>
                  <a:srgbClr val="000000">
                    <a:tint val="75000"/>
                  </a:srgbClr>
                </a:solidFill>
                <a:latin typeface="Tahoma"/>
                <a:ea typeface=""/>
              </a:rPr>
              <a:pPr defTabSz="457200" eaLnBrk="1" fontAlgn="auto" hangingPunct="1">
                <a:spcBef>
                  <a:spcPts val="0"/>
                </a:spcBef>
                <a:spcAft>
                  <a:spcPts val="0"/>
                </a:spcAft>
              </a:pPr>
              <a:t>‹#›</a:t>
            </a:fld>
            <a:endParaRPr lang="en-US">
              <a:solidFill>
                <a:srgbClr val="000000">
                  <a:tint val="75000"/>
                </a:srgbClr>
              </a:solidFill>
              <a:latin typeface="Tahoma"/>
              <a:ea typeface=""/>
            </a:endParaRPr>
          </a:p>
        </p:txBody>
      </p:sp>
    </p:spTree>
    <p:extLst>
      <p:ext uri="{BB962C8B-B14F-4D97-AF65-F5344CB8AC3E}">
        <p14:creationId xmlns:p14="http://schemas.microsoft.com/office/powerpoint/2010/main" val="3275704331"/>
      </p:ext>
    </p:extLst>
  </p:cSld>
  <p:clrMap bg1="lt1" tx1="dk1" bg2="lt2" tx2="dk2" accent1="accent1" accent2="accent2" accent3="accent3" accent4="accent4" accent5="accent5" accent6="accent6" hlink="hlink" folHlink="folHlink"/>
  <p:sldLayoutIdLst>
    <p:sldLayoutId id="2147488290" r:id="rId1"/>
    <p:sldLayoutId id="2147488291" r:id="rId2"/>
    <p:sldLayoutId id="2147488292" r:id="rId3"/>
    <p:sldLayoutId id="2147488293" r:id="rId4"/>
    <p:sldLayoutId id="2147488294" r:id="rId5"/>
    <p:sldLayoutId id="2147488295" r:id="rId6"/>
    <p:sldLayoutId id="2147488296" r:id="rId7"/>
    <p:sldLayoutId id="2147488297" r:id="rId8"/>
    <p:sldLayoutId id="2147488298" r:id="rId9"/>
    <p:sldLayoutId id="2147488299" r:id="rId10"/>
    <p:sldLayoutId id="2147488300" r:id="rId11"/>
  </p:sldLayoutIdLst>
  <p:transition/>
  <p:hf hdr="0" ftr="0" dt="0"/>
  <p:txStyles>
    <p:titleStyle>
      <a:lvl1pPr algn="l" rtl="0" eaLnBrk="1" fontAlgn="base" hangingPunct="1">
        <a:spcBef>
          <a:spcPct val="0"/>
        </a:spcBef>
        <a:spcAft>
          <a:spcPct val="0"/>
        </a:spcAft>
        <a:defRPr sz="4000">
          <a:solidFill>
            <a:schemeClr val="tx2"/>
          </a:solidFill>
          <a:latin typeface="+mj-lt"/>
          <a:ea typeface="+mj-ea"/>
          <a:cs typeface="+mj-cs"/>
        </a:defRPr>
      </a:lvl1pPr>
      <a:lvl2pPr algn="l" rtl="0" eaLnBrk="1" fontAlgn="base" hangingPunct="1">
        <a:spcBef>
          <a:spcPct val="0"/>
        </a:spcBef>
        <a:spcAft>
          <a:spcPct val="0"/>
        </a:spcAft>
        <a:defRPr sz="4000">
          <a:solidFill>
            <a:schemeClr val="tx2"/>
          </a:solidFill>
          <a:latin typeface="Garamond" pitchFamily="18" charset="0"/>
        </a:defRPr>
      </a:lvl2pPr>
      <a:lvl3pPr algn="l" rtl="0" eaLnBrk="1" fontAlgn="base" hangingPunct="1">
        <a:spcBef>
          <a:spcPct val="0"/>
        </a:spcBef>
        <a:spcAft>
          <a:spcPct val="0"/>
        </a:spcAft>
        <a:defRPr sz="4000">
          <a:solidFill>
            <a:schemeClr val="tx2"/>
          </a:solidFill>
          <a:latin typeface="Garamond" pitchFamily="18" charset="0"/>
        </a:defRPr>
      </a:lvl3pPr>
      <a:lvl4pPr algn="l" rtl="0" eaLnBrk="1" fontAlgn="base" hangingPunct="1">
        <a:spcBef>
          <a:spcPct val="0"/>
        </a:spcBef>
        <a:spcAft>
          <a:spcPct val="0"/>
        </a:spcAft>
        <a:defRPr sz="4000">
          <a:solidFill>
            <a:schemeClr val="tx2"/>
          </a:solidFill>
          <a:latin typeface="Garamond" pitchFamily="18" charset="0"/>
        </a:defRPr>
      </a:lvl4pPr>
      <a:lvl5pPr algn="l" rtl="0" eaLnBrk="1" fontAlgn="base" hangingPunct="1">
        <a:spcBef>
          <a:spcPct val="0"/>
        </a:spcBef>
        <a:spcAft>
          <a:spcPct val="0"/>
        </a:spcAft>
        <a:defRPr sz="4000">
          <a:solidFill>
            <a:schemeClr val="tx2"/>
          </a:solidFill>
          <a:latin typeface="Garamond" pitchFamily="18" charset="0"/>
        </a:defRPr>
      </a:lvl5pPr>
      <a:lvl6pPr marL="457200" algn="l" rtl="0" eaLnBrk="1" fontAlgn="base" hangingPunct="1">
        <a:spcBef>
          <a:spcPct val="0"/>
        </a:spcBef>
        <a:spcAft>
          <a:spcPct val="0"/>
        </a:spcAft>
        <a:defRPr sz="4000">
          <a:solidFill>
            <a:schemeClr val="tx2"/>
          </a:solidFill>
          <a:latin typeface="Garamond" pitchFamily="18" charset="0"/>
        </a:defRPr>
      </a:lvl6pPr>
      <a:lvl7pPr marL="914400" algn="l" rtl="0" eaLnBrk="1" fontAlgn="base" hangingPunct="1">
        <a:spcBef>
          <a:spcPct val="0"/>
        </a:spcBef>
        <a:spcAft>
          <a:spcPct val="0"/>
        </a:spcAft>
        <a:defRPr sz="4000">
          <a:solidFill>
            <a:schemeClr val="tx2"/>
          </a:solidFill>
          <a:latin typeface="Garamond" pitchFamily="18" charset="0"/>
        </a:defRPr>
      </a:lvl7pPr>
      <a:lvl8pPr marL="1371600" algn="l" rtl="0" eaLnBrk="1" fontAlgn="base" hangingPunct="1">
        <a:spcBef>
          <a:spcPct val="0"/>
        </a:spcBef>
        <a:spcAft>
          <a:spcPct val="0"/>
        </a:spcAft>
        <a:defRPr sz="4000">
          <a:solidFill>
            <a:schemeClr val="tx2"/>
          </a:solidFill>
          <a:latin typeface="Garamond" pitchFamily="18" charset="0"/>
        </a:defRPr>
      </a:lvl8pPr>
      <a:lvl9pPr marL="1828800" algn="l" rtl="0" eaLnBrk="1" fontAlgn="base" hangingPunct="1">
        <a:spcBef>
          <a:spcPct val="0"/>
        </a:spcBef>
        <a:spcAft>
          <a:spcPct val="0"/>
        </a:spcAft>
        <a:defRPr sz="4000">
          <a:solidFill>
            <a:schemeClr val="tx2"/>
          </a:solidFill>
          <a:latin typeface="Garamond" pitchFamily="18" charset="0"/>
        </a:defRPr>
      </a:lvl9pPr>
    </p:titleStyle>
    <p:bodyStyle>
      <a:lvl1pPr marL="342900" indent="-342900" algn="l" rtl="0" eaLnBrk="1" fontAlgn="base" hangingPunct="1">
        <a:spcBef>
          <a:spcPct val="20000"/>
        </a:spcBef>
        <a:spcAft>
          <a:spcPct val="0"/>
        </a:spcAft>
        <a:buClr>
          <a:schemeClr val="accent1"/>
        </a:buClr>
        <a:buSzPct val="65000"/>
        <a:buFont typeface="Wingdings" pitchFamily="2" charset="2"/>
        <a:buChar char="n"/>
        <a:defRPr sz="3200">
          <a:solidFill>
            <a:schemeClr val="tx1"/>
          </a:solidFill>
          <a:latin typeface="Perpetua"/>
          <a:ea typeface="+mn-ea"/>
          <a:cs typeface="Perpetua"/>
        </a:defRPr>
      </a:lvl1pPr>
      <a:lvl2pPr marL="669925" indent="-325438" algn="l" rtl="0" eaLnBrk="1" fontAlgn="base" hangingPunct="1">
        <a:spcBef>
          <a:spcPct val="20000"/>
        </a:spcBef>
        <a:spcAft>
          <a:spcPct val="0"/>
        </a:spcAft>
        <a:buClr>
          <a:schemeClr val="accent2"/>
        </a:buClr>
        <a:buSzPct val="60000"/>
        <a:buFont typeface="Wingdings" pitchFamily="2" charset="2"/>
        <a:buChar char="q"/>
        <a:defRPr sz="2800">
          <a:solidFill>
            <a:schemeClr val="tx1"/>
          </a:solidFill>
          <a:latin typeface="Perpetua"/>
          <a:cs typeface="Perpetua"/>
        </a:defRPr>
      </a:lvl2pPr>
      <a:lvl3pPr marL="1022350" indent="-350838" algn="l" rtl="0" eaLnBrk="1" fontAlgn="base" hangingPunct="1">
        <a:spcBef>
          <a:spcPct val="20000"/>
        </a:spcBef>
        <a:spcAft>
          <a:spcPct val="0"/>
        </a:spcAft>
        <a:buClr>
          <a:schemeClr val="accent1"/>
        </a:buClr>
        <a:buSzPct val="65000"/>
        <a:buFont typeface="Wingdings" pitchFamily="2" charset="2"/>
        <a:buChar char="n"/>
        <a:defRPr sz="2800">
          <a:solidFill>
            <a:schemeClr val="tx1"/>
          </a:solidFill>
          <a:latin typeface="Perpetua"/>
          <a:cs typeface="Perpetua"/>
        </a:defRPr>
      </a:lvl3pPr>
      <a:lvl4pPr marL="1339850" indent="-315913" algn="l" rtl="0" eaLnBrk="1" fontAlgn="base" hangingPunct="1">
        <a:spcBef>
          <a:spcPct val="20000"/>
        </a:spcBef>
        <a:spcAft>
          <a:spcPct val="0"/>
        </a:spcAft>
        <a:buClr>
          <a:schemeClr val="accent2"/>
        </a:buClr>
        <a:buSzPct val="70000"/>
        <a:buFont typeface="Wingdings" pitchFamily="2" charset="2"/>
        <a:buChar char="q"/>
        <a:defRPr sz="2400">
          <a:solidFill>
            <a:schemeClr val="tx1"/>
          </a:solidFill>
          <a:latin typeface="Perpetua"/>
          <a:cs typeface="Perpetua"/>
        </a:defRPr>
      </a:lvl4pPr>
      <a:lvl5pPr marL="1681163" indent="-339725" algn="l" rtl="0" eaLnBrk="1" fontAlgn="base" hangingPunct="1">
        <a:spcBef>
          <a:spcPct val="20000"/>
        </a:spcBef>
        <a:spcAft>
          <a:spcPct val="0"/>
        </a:spcAft>
        <a:buClr>
          <a:schemeClr val="accent1"/>
        </a:buClr>
        <a:buSzPct val="75000"/>
        <a:buFont typeface="Wingdings" pitchFamily="2" charset="2"/>
        <a:buChar char="§"/>
        <a:defRPr sz="2000">
          <a:solidFill>
            <a:schemeClr val="tx1"/>
          </a:solidFill>
          <a:latin typeface="Perpetua"/>
          <a:cs typeface="Perpetua"/>
        </a:defRPr>
      </a:lvl5pPr>
      <a:lvl6pPr marL="2138363" indent="-339725" algn="l" rtl="0" eaLnBrk="1" fontAlgn="base" hangingPunct="1">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eaLnBrk="1" fontAlgn="base" hangingPunct="1">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eaLnBrk="1" fontAlgn="base" hangingPunct="1">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eaLnBrk="1" fontAlgn="base" hangingPunct="1">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eaLnBrk="1" fontAlgn="auto" hangingPunct="1">
              <a:spcBef>
                <a:spcPts val="0"/>
              </a:spcBef>
              <a:spcAft>
                <a:spcPts val="0"/>
              </a:spcAft>
            </a:pPr>
            <a:fld id="{6F400BD0-49BF-48FC-8114-37C1D4F5AB3D}" type="slidenum">
              <a:rPr lang="en-US" altLang="en-US" smtClean="0">
                <a:solidFill>
                  <a:srgbClr val="000000"/>
                </a:solidFill>
                <a:ea typeface=""/>
              </a:rPr>
              <a:pPr defTabSz="914165"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eaLnBrk="1" fontAlgn="auto" hangingPunct="1">
              <a:spcBef>
                <a:spcPts val="0"/>
              </a:spcBef>
              <a:spcAft>
                <a:spcPts val="0"/>
              </a:spcAft>
              <a:defRPr/>
            </a:pPr>
            <a:endParaRPr lang="en-US">
              <a:solidFill>
                <a:srgbClr val="000000"/>
              </a:solidFill>
              <a:latin typeface="Tahoma"/>
              <a:ea typeface=""/>
            </a:endParaRPr>
          </a:p>
        </p:txBody>
      </p:sp>
    </p:spTree>
    <p:extLst>
      <p:ext uri="{BB962C8B-B14F-4D97-AF65-F5344CB8AC3E}">
        <p14:creationId xmlns:p14="http://schemas.microsoft.com/office/powerpoint/2010/main" val="2650846847"/>
      </p:ext>
    </p:extLst>
  </p:cSld>
  <p:clrMap bg1="lt1" tx1="dk1" bg2="lt2" tx2="dk2" accent1="accent1" accent2="accent2" accent3="accent3" accent4="accent4" accent5="accent5" accent6="accent6" hlink="hlink" folHlink="folHlink"/>
  <p:sldLayoutIdLst>
    <p:sldLayoutId id="2147488330" r:id="rId1"/>
    <p:sldLayoutId id="2147488331" r:id="rId2"/>
    <p:sldLayoutId id="2147488332" r:id="rId3"/>
    <p:sldLayoutId id="2147488333" r:id="rId4"/>
    <p:sldLayoutId id="2147488334" r:id="rId5"/>
    <p:sldLayoutId id="2147488335" r:id="rId6"/>
    <p:sldLayoutId id="2147488336" r:id="rId7"/>
    <p:sldLayoutId id="2147488337" r:id="rId8"/>
    <p:sldLayoutId id="2147488338" r:id="rId9"/>
    <p:sldLayoutId id="2147488339" r:id="rId10"/>
    <p:sldLayoutId id="214748834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83"/>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t>‹#›</a:t>
            </a:fld>
            <a:endParaRPr lang="en-US"/>
          </a:p>
        </p:txBody>
      </p:sp>
    </p:spTree>
    <p:extLst>
      <p:ext uri="{BB962C8B-B14F-4D97-AF65-F5344CB8AC3E}">
        <p14:creationId xmlns:p14="http://schemas.microsoft.com/office/powerpoint/2010/main" val="1954713066"/>
      </p:ext>
    </p:extLst>
  </p:cSld>
  <p:clrMap bg1="lt1" tx1="dk1" bg2="lt2" tx2="dk2" accent1="accent1" accent2="accent2" accent3="accent3" accent4="accent4" accent5="accent5" accent6="accent6" hlink="hlink" folHlink="folHlink"/>
  <p:sldLayoutIdLst>
    <p:sldLayoutId id="2147488380" r:id="rId1"/>
    <p:sldLayoutId id="2147488381" r:id="rId2"/>
    <p:sldLayoutId id="2147488382" r:id="rId3"/>
    <p:sldLayoutId id="2147488383" r:id="rId4"/>
    <p:sldLayoutId id="2147488384" r:id="rId5"/>
    <p:sldLayoutId id="2147488385" r:id="rId6"/>
    <p:sldLayoutId id="2147488386" r:id="rId7"/>
    <p:sldLayoutId id="2147488387" r:id="rId8"/>
    <p:sldLayoutId id="2147488388" r:id="rId9"/>
    <p:sldLayoutId id="2147488389" r:id="rId10"/>
    <p:sldLayoutId id="2147488390"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Rectangle 1026">
            <a:extLst>
              <a:ext uri="{FF2B5EF4-FFF2-40B4-BE49-F238E27FC236}">
                <a16:creationId xmlns:a16="http://schemas.microsoft.com/office/drawing/2014/main" id="{293312E8-D4E9-DF40-A8C4-DF1173C808DE}"/>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5539" name="Rectangle 1027">
            <a:extLst>
              <a:ext uri="{FF2B5EF4-FFF2-40B4-BE49-F238E27FC236}">
                <a16:creationId xmlns:a16="http://schemas.microsoft.com/office/drawing/2014/main" id="{99E0C9D0-C579-0047-B2F6-E08FA639B3DA}"/>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A0F77C-4198-5F4B-A635-231322DC2587}"/>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02C852AA-A1E8-8D4B-B4FB-6FB8486E1E9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E586AA2A-F159-A34D-9A1A-4E62B010AF7D}" type="slidenum">
              <a:rPr lang="en-US" altLang="en-US"/>
              <a:pPr>
                <a:defRPr/>
              </a:pPr>
              <a:t>‹#›</a:t>
            </a:fld>
            <a:endParaRPr lang="en-US" altLang="en-US"/>
          </a:p>
        </p:txBody>
      </p:sp>
      <p:sp>
        <p:nvSpPr>
          <p:cNvPr id="65542" name="Line 1032">
            <a:extLst>
              <a:ext uri="{FF2B5EF4-FFF2-40B4-BE49-F238E27FC236}">
                <a16:creationId xmlns:a16="http://schemas.microsoft.com/office/drawing/2014/main" id="{4BA4688A-F7FE-4548-AE49-2C5A7052C9EE}"/>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3" name="Line 1033">
            <a:extLst>
              <a:ext uri="{FF2B5EF4-FFF2-40B4-BE49-F238E27FC236}">
                <a16:creationId xmlns:a16="http://schemas.microsoft.com/office/drawing/2014/main" id="{C27013B1-3B44-034A-99B2-F0E4C84B801C}"/>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876313748"/>
      </p:ext>
    </p:extLst>
  </p:cSld>
  <p:clrMap bg1="lt1" tx1="dk1" bg2="lt2" tx2="dk2" accent1="accent1" accent2="accent2" accent3="accent3" accent4="accent4" accent5="accent5" accent6="accent6" hlink="hlink" folHlink="folHlink"/>
  <p:sldLayoutIdLst>
    <p:sldLayoutId id="2147488487" r:id="rId1"/>
    <p:sldLayoutId id="2147488488" r:id="rId2"/>
    <p:sldLayoutId id="2147488489" r:id="rId3"/>
    <p:sldLayoutId id="2147488490" r:id="rId4"/>
    <p:sldLayoutId id="2147488491" r:id="rId5"/>
    <p:sldLayoutId id="2147488492" r:id="rId6"/>
    <p:sldLayoutId id="2147488493" r:id="rId7"/>
    <p:sldLayoutId id="2147488494" r:id="rId8"/>
    <p:sldLayoutId id="2147488495" r:id="rId9"/>
    <p:sldLayoutId id="2147488496" r:id="rId10"/>
    <p:sldLayoutId id="2147488497" r:id="rId11"/>
    <p:sldLayoutId id="2147488498"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E6597FE0-60A1-034A-A636-36595A800F00}"/>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D0B67E57-9F41-B942-81B9-9C49558CA570}"/>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BE90E2-0FA9-C945-9333-68CC9FE4F5D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191BEC63-1DEA-0847-B8BC-002CCC743F2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panose="02020404030301010803" pitchFamily="18" charset="0"/>
                <a:cs typeface="Arial" panose="020B0604020202020204" pitchFamily="34" charset="0"/>
              </a:defRPr>
            </a:lvl1pPr>
          </a:lstStyle>
          <a:p>
            <a:fld id="{764B09B3-2352-4B45-BFD9-B15BF150B2F8}" type="slidenum">
              <a:rPr lang="en-US" altLang="en-US"/>
              <a:pPr/>
              <a:t>‹#›</a:t>
            </a:fld>
            <a:endParaRPr lang="en-US" altLang="en-US"/>
          </a:p>
        </p:txBody>
      </p:sp>
      <p:sp>
        <p:nvSpPr>
          <p:cNvPr id="1030" name="Line 1032">
            <a:extLst>
              <a:ext uri="{FF2B5EF4-FFF2-40B4-BE49-F238E27FC236}">
                <a16:creationId xmlns:a16="http://schemas.microsoft.com/office/drawing/2014/main" id="{3B64EC2B-D863-2044-B2D5-E738C6E47F61}"/>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A5047C56-8C24-0345-894A-0C4BCF3C536F}"/>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013023667"/>
      </p:ext>
    </p:extLst>
  </p:cSld>
  <p:clrMap bg1="lt1" tx1="dk1" bg2="lt2" tx2="dk2" accent1="accent1" accent2="accent2" accent3="accent3" accent4="accent4" accent5="accent5" accent6="accent6" hlink="hlink" folHlink="folHlink"/>
  <p:sldLayoutIdLst>
    <p:sldLayoutId id="2147488500" r:id="rId1"/>
    <p:sldLayoutId id="2147488501" r:id="rId2"/>
    <p:sldLayoutId id="2147488502" r:id="rId3"/>
    <p:sldLayoutId id="2147488503" r:id="rId4"/>
    <p:sldLayoutId id="2147488504" r:id="rId5"/>
    <p:sldLayoutId id="2147488505" r:id="rId6"/>
    <p:sldLayoutId id="2147488506" r:id="rId7"/>
    <p:sldLayoutId id="2147488507" r:id="rId8"/>
    <p:sldLayoutId id="2147488508" r:id="rId9"/>
    <p:sldLayoutId id="2147488509" r:id="rId10"/>
    <p:sldLayoutId id="2147488510" r:id="rId11"/>
    <p:sldLayoutId id="214748851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429943817"/>
      </p:ext>
    </p:extLst>
  </p:cSld>
  <p:clrMap bg1="lt1" tx1="dk1" bg2="lt2" tx2="dk2" accent1="accent1" accent2="accent2" accent3="accent3" accent4="accent4" accent5="accent5" accent6="accent6" hlink="hlink" folHlink="folHlink"/>
  <p:sldLayoutIdLst>
    <p:sldLayoutId id="2147488513" r:id="rId1"/>
    <p:sldLayoutId id="2147488514" r:id="rId2"/>
    <p:sldLayoutId id="2147488515" r:id="rId3"/>
    <p:sldLayoutId id="2147488516" r:id="rId4"/>
    <p:sldLayoutId id="2147488517" r:id="rId5"/>
    <p:sldLayoutId id="2147488518" r:id="rId6"/>
    <p:sldLayoutId id="2147488519" r:id="rId7"/>
    <p:sldLayoutId id="2147488520" r:id="rId8"/>
    <p:sldLayoutId id="2147488521" r:id="rId9"/>
    <p:sldLayoutId id="2147488522" r:id="rId10"/>
    <p:sldLayoutId id="2147488523"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6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50001896"/>
      </p:ext>
    </p:extLst>
  </p:cSld>
  <p:clrMap bg1="lt1" tx1="dk1" bg2="lt2" tx2="dk2" accent1="accent1" accent2="accent2" accent3="accent3" accent4="accent4" accent5="accent5" accent6="accent6" hlink="hlink" folHlink="folHlink"/>
  <p:sldLayoutIdLst>
    <p:sldLayoutId id="2147488525" r:id="rId1"/>
    <p:sldLayoutId id="2147488526" r:id="rId2"/>
    <p:sldLayoutId id="2147488527" r:id="rId3"/>
    <p:sldLayoutId id="2147488528" r:id="rId4"/>
    <p:sldLayoutId id="2147488529" r:id="rId5"/>
    <p:sldLayoutId id="2147488530" r:id="rId6"/>
    <p:sldLayoutId id="2147488531" r:id="rId7"/>
    <p:sldLayoutId id="2147488532" r:id="rId8"/>
    <p:sldLayoutId id="2147488533" r:id="rId9"/>
    <p:sldLayoutId id="2147488534" r:id="rId10"/>
    <p:sldLayoutId id="214748853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06309946"/>
      </p:ext>
    </p:extLst>
  </p:cSld>
  <p:clrMap bg1="lt1" tx1="dk1" bg2="lt2" tx2="dk2" accent1="accent1" accent2="accent2" accent3="accent3" accent4="accent4" accent5="accent5" accent6="accent6" hlink="hlink" folHlink="folHlink"/>
  <p:sldLayoutIdLst>
    <p:sldLayoutId id="2147488561" r:id="rId1"/>
    <p:sldLayoutId id="2147488562" r:id="rId2"/>
    <p:sldLayoutId id="2147488563" r:id="rId3"/>
    <p:sldLayoutId id="2147488564" r:id="rId4"/>
    <p:sldLayoutId id="2147488565" r:id="rId5"/>
    <p:sldLayoutId id="2147488566" r:id="rId6"/>
    <p:sldLayoutId id="2147488567" r:id="rId7"/>
    <p:sldLayoutId id="2147488568" r:id="rId8"/>
    <p:sldLayoutId id="2147488569" r:id="rId9"/>
    <p:sldLayoutId id="2147488570" r:id="rId10"/>
    <p:sldLayoutId id="2147488571" r:id="rId11"/>
    <p:sldLayoutId id="214748857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71203907"/>
      </p:ext>
    </p:extLst>
  </p:cSld>
  <p:clrMap bg1="lt1" tx1="dk1" bg2="lt2" tx2="dk2" accent1="accent1" accent2="accent2" accent3="accent3" accent4="accent4" accent5="accent5" accent6="accent6" hlink="hlink" folHlink="folHlink"/>
  <p:sldLayoutIdLst>
    <p:sldLayoutId id="2147488574" r:id="rId1"/>
    <p:sldLayoutId id="2147488575" r:id="rId2"/>
    <p:sldLayoutId id="2147488576" r:id="rId3"/>
    <p:sldLayoutId id="2147488577" r:id="rId4"/>
    <p:sldLayoutId id="2147488578" r:id="rId5"/>
    <p:sldLayoutId id="2147488579" r:id="rId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eaLnBrk="1" fontAlgn="auto" hangingPunct="1">
              <a:spcBef>
                <a:spcPts val="0"/>
              </a:spcBef>
              <a:spcAft>
                <a:spcPts val="0"/>
              </a:spcAft>
              <a:defRPr/>
            </a:pPr>
            <a:fld id="{F696C65B-3C59-4ED5-9C7F-730621DD0788}" type="datetime1">
              <a:rPr lang="en-US" smtClean="0">
                <a:solidFill>
                  <a:prstClr val="black">
                    <a:tint val="75000"/>
                  </a:prstClr>
                </a:solidFill>
                <a:latin typeface="Gill Sans MT" panose="020B0502020104020203"/>
                <a:ea typeface=""/>
              </a:rPr>
              <a:pPr eaLnBrk="1" fontAlgn="auto" hangingPunct="1">
                <a:spcBef>
                  <a:spcPts val="0"/>
                </a:spcBef>
                <a:spcAft>
                  <a:spcPts val="0"/>
                </a:spcAft>
                <a:defRPr/>
              </a:pPr>
              <a:t>1/31/19</a:t>
            </a:fld>
            <a:endParaRPr lang="en-US">
              <a:solidFill>
                <a:prstClr val="black">
                  <a:tint val="75000"/>
                </a:prstClr>
              </a:solidFill>
              <a:latin typeface="Gill Sans MT" panose="020B0502020104020203"/>
              <a:ea typeface=""/>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eaLnBrk="1" fontAlgn="auto" hangingPunct="1">
              <a:spcBef>
                <a:spcPts val="0"/>
              </a:spcBef>
              <a:spcAft>
                <a:spcPts val="0"/>
              </a:spcAft>
              <a:defRPr/>
            </a:pPr>
            <a:endParaRPr lang="en-US">
              <a:solidFill>
                <a:prstClr val="black">
                  <a:tint val="75000"/>
                </a:prstClr>
              </a:solidFill>
              <a:latin typeface="Gill Sans MT" panose="020B0502020104020203"/>
              <a:ea typeface=""/>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eaLnBrk="1" fontAlgn="auto" hangingPunct="1">
              <a:spcBef>
                <a:spcPts val="0"/>
              </a:spcBef>
              <a:spcAft>
                <a:spcPts val="0"/>
              </a:spcAft>
              <a:defRPr/>
            </a:pPr>
            <a:fld id="{13F32364-6BA0-48AA-B029-3ED2192016FC}" type="slidenum">
              <a:rPr lang="en-US" smtClean="0">
                <a:solidFill>
                  <a:prstClr val="black">
                    <a:tint val="75000"/>
                  </a:prstClr>
                </a:solidFill>
                <a:latin typeface="Gill Sans MT" panose="020B0502020104020203"/>
                <a:ea typeface=""/>
              </a:rPr>
              <a:pPr eaLnBrk="1" fontAlgn="auto" hangingPunct="1">
                <a:spcBef>
                  <a:spcPts val="0"/>
                </a:spcBef>
                <a:spcAft>
                  <a:spcPts val="0"/>
                </a:spcAft>
                <a:defRPr/>
              </a:pPr>
              <a:t>‹#›</a:t>
            </a:fld>
            <a:endParaRPr lang="en-US">
              <a:solidFill>
                <a:prstClr val="black">
                  <a:tint val="75000"/>
                </a:prstClr>
              </a:solidFill>
              <a:latin typeface="Gill Sans MT" panose="020B0502020104020203"/>
              <a:ea typeface=""/>
            </a:endParaRPr>
          </a:p>
        </p:txBody>
      </p:sp>
    </p:spTree>
    <p:extLst>
      <p:ext uri="{BB962C8B-B14F-4D97-AF65-F5344CB8AC3E}">
        <p14:creationId xmlns:p14="http://schemas.microsoft.com/office/powerpoint/2010/main" val="3715327677"/>
      </p:ext>
    </p:extLst>
  </p:cSld>
  <p:clrMap bg1="lt1" tx1="dk1" bg2="lt2" tx2="dk2" accent1="accent1" accent2="accent2" accent3="accent3" accent4="accent4" accent5="accent5" accent6="accent6" hlink="hlink" folHlink="folHlink"/>
  <p:sldLayoutIdLst>
    <p:sldLayoutId id="2147488581" r:id="rId1"/>
    <p:sldLayoutId id="2147488582" r:id="rId2"/>
    <p:sldLayoutId id="2147488583" r:id="rId3"/>
    <p:sldLayoutId id="2147488584" r:id="rId4"/>
    <p:sldLayoutId id="2147488585" r:id="rId5"/>
    <p:sldLayoutId id="2147488586" r:id="rId6"/>
    <p:sldLayoutId id="2147488587" r:id="rId7"/>
    <p:sldLayoutId id="2147488588" r:id="rId8"/>
    <p:sldLayoutId id="2147488589" r:id="rId9"/>
    <p:sldLayoutId id="2147488590" r:id="rId10"/>
    <p:sldLayoutId id="2147488591" r:id="rId11"/>
  </p:sldLayoutIdLst>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199282778"/>
      </p:ext>
    </p:extLst>
  </p:cSld>
  <p:clrMap bg1="lt1" tx1="dk1" bg2="lt2" tx2="dk2" accent1="accent1" accent2="accent2" accent3="accent3" accent4="accent4" accent5="accent5" accent6="accent6" hlink="hlink" folHlink="folHlink"/>
  <p:sldLayoutIdLst>
    <p:sldLayoutId id="2147488593" r:id="rId1"/>
    <p:sldLayoutId id="2147488594" r:id="rId2"/>
    <p:sldLayoutId id="2147488595" r:id="rId3"/>
    <p:sldLayoutId id="2147488596" r:id="rId4"/>
    <p:sldLayoutId id="2147488597" r:id="rId5"/>
    <p:sldLayoutId id="2147488598" r:id="rId6"/>
    <p:sldLayoutId id="2147488599" r:id="rId7"/>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F696C65B-3C59-4ED5-9C7F-730621DD0788}" type="datetime1">
              <a:rPr lang="en-US" smtClean="0">
                <a:solidFill>
                  <a:prstClr val="black">
                    <a:tint val="75000"/>
                  </a:prstClr>
                </a:solidFill>
              </a:rPr>
              <a:pPr>
                <a:defRPr/>
              </a:pPr>
              <a:t>1/31/19</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2412004244"/>
      </p:ext>
    </p:extLst>
  </p:cSld>
  <p:clrMap bg1="lt1" tx1="dk1" bg2="lt2" tx2="dk2" accent1="accent1" accent2="accent2" accent3="accent3" accent4="accent4" accent5="accent5" accent6="accent6" hlink="hlink" folHlink="folHlink"/>
  <p:sldLayoutIdLst>
    <p:sldLayoutId id="2147488601" r:id="rId1"/>
    <p:sldLayoutId id="2147488602" r:id="rId2"/>
    <p:sldLayoutId id="2147488603" r:id="rId3"/>
    <p:sldLayoutId id="2147488604" r:id="rId4"/>
    <p:sldLayoutId id="2147488605" r:id="rId5"/>
    <p:sldLayoutId id="2147488606" r:id="rId6"/>
    <p:sldLayoutId id="2147488607" r:id="rId7"/>
    <p:sldLayoutId id="2147488608" r:id="rId8"/>
    <p:sldLayoutId id="2147488609" r:id="rId9"/>
    <p:sldLayoutId id="2147488610" r:id="rId10"/>
    <p:sldLayoutId id="2147488611" r:id="rId11"/>
  </p:sldLayoutIdLst>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eaLnBrk="1" fontAlgn="auto" hangingPunct="1">
              <a:spcBef>
                <a:spcPts val="0"/>
              </a:spcBef>
              <a:spcAft>
                <a:spcPts val="0"/>
              </a:spcAft>
              <a:defRPr/>
            </a:pPr>
            <a:fld id="{F696C65B-3C59-4ED5-9C7F-730621DD0788}" type="datetime1">
              <a:rPr lang="en-US" smtClean="0">
                <a:solidFill>
                  <a:prstClr val="black">
                    <a:tint val="75000"/>
                  </a:prstClr>
                </a:solidFill>
                <a:latin typeface="Gill Sans MT" panose="020B0502020104020203"/>
                <a:ea typeface=""/>
              </a:rPr>
              <a:pPr eaLnBrk="1" fontAlgn="auto" hangingPunct="1">
                <a:spcBef>
                  <a:spcPts val="0"/>
                </a:spcBef>
                <a:spcAft>
                  <a:spcPts val="0"/>
                </a:spcAft>
                <a:defRPr/>
              </a:pPr>
              <a:t>1/31/19</a:t>
            </a:fld>
            <a:endParaRPr lang="en-US">
              <a:solidFill>
                <a:prstClr val="black">
                  <a:tint val="75000"/>
                </a:prstClr>
              </a:solidFill>
              <a:latin typeface="Gill Sans MT" panose="020B0502020104020203"/>
              <a:ea typeface=""/>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eaLnBrk="1" fontAlgn="auto" hangingPunct="1">
              <a:spcBef>
                <a:spcPts val="0"/>
              </a:spcBef>
              <a:spcAft>
                <a:spcPts val="0"/>
              </a:spcAft>
              <a:defRPr/>
            </a:pPr>
            <a:endParaRPr lang="en-US">
              <a:solidFill>
                <a:prstClr val="black">
                  <a:tint val="75000"/>
                </a:prstClr>
              </a:solidFill>
              <a:latin typeface="Gill Sans MT" panose="020B0502020104020203"/>
              <a:ea typeface=""/>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eaLnBrk="1" fontAlgn="auto" hangingPunct="1">
              <a:spcBef>
                <a:spcPts val="0"/>
              </a:spcBef>
              <a:spcAft>
                <a:spcPts val="0"/>
              </a:spcAft>
              <a:defRPr/>
            </a:pPr>
            <a:fld id="{13F32364-6BA0-48AA-B029-3ED2192016FC}" type="slidenum">
              <a:rPr lang="en-US" smtClean="0">
                <a:solidFill>
                  <a:prstClr val="black">
                    <a:tint val="75000"/>
                  </a:prstClr>
                </a:solidFill>
                <a:latin typeface="Gill Sans MT" panose="020B0502020104020203"/>
                <a:ea typeface=""/>
              </a:rPr>
              <a:pPr eaLnBrk="1" fontAlgn="auto" hangingPunct="1">
                <a:spcBef>
                  <a:spcPts val="0"/>
                </a:spcBef>
                <a:spcAft>
                  <a:spcPts val="0"/>
                </a:spcAft>
                <a:defRPr/>
              </a:pPr>
              <a:t>‹#›</a:t>
            </a:fld>
            <a:endParaRPr lang="en-US">
              <a:solidFill>
                <a:prstClr val="black">
                  <a:tint val="75000"/>
                </a:prstClr>
              </a:solidFill>
              <a:latin typeface="Gill Sans MT" panose="020B0502020104020203"/>
              <a:ea typeface=""/>
            </a:endParaRPr>
          </a:p>
        </p:txBody>
      </p:sp>
    </p:spTree>
    <p:extLst>
      <p:ext uri="{BB962C8B-B14F-4D97-AF65-F5344CB8AC3E}">
        <p14:creationId xmlns:p14="http://schemas.microsoft.com/office/powerpoint/2010/main" val="3160758783"/>
      </p:ext>
    </p:extLst>
  </p:cSld>
  <p:clrMap bg1="lt1" tx1="dk1" bg2="lt2" tx2="dk2" accent1="accent1" accent2="accent2" accent3="accent3" accent4="accent4" accent5="accent5" accent6="accent6" hlink="hlink" folHlink="folHlink"/>
  <p:sldLayoutIdLst>
    <p:sldLayoutId id="2147488613" r:id="rId1"/>
    <p:sldLayoutId id="2147488614" r:id="rId2"/>
    <p:sldLayoutId id="2147488615" r:id="rId3"/>
    <p:sldLayoutId id="2147488616" r:id="rId4"/>
    <p:sldLayoutId id="2147488617" r:id="rId5"/>
    <p:sldLayoutId id="2147488618" r:id="rId6"/>
    <p:sldLayoutId id="2147488619" r:id="rId7"/>
    <p:sldLayoutId id="2147488620" r:id="rId8"/>
    <p:sldLayoutId id="2147488621" r:id="rId9"/>
    <p:sldLayoutId id="2147488622" r:id="rId10"/>
    <p:sldLayoutId id="2147488623" r:id="rId11"/>
  </p:sldLayoutIdLst>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5217381"/>
      </p:ext>
    </p:extLst>
  </p:cSld>
  <p:clrMap bg1="lt1" tx1="dk1" bg2="lt2" tx2="dk2" accent1="accent1" accent2="accent2" accent3="accent3" accent4="accent4" accent5="accent5" accent6="accent6" hlink="hlink" folHlink="folHlink"/>
  <p:sldLayoutIdLst>
    <p:sldLayoutId id="2147488625" r:id="rId1"/>
    <p:sldLayoutId id="2147488626"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eaLnBrk="1" hangingPunct="1"/>
            <a:fld id="{55D46416-474E-184B-A5AD-7D0BC91A8C60}" type="slidenum">
              <a:rPr lang="en-US" smtClean="0">
                <a:ea typeface="ＭＳ Ｐゴシック" charset="0"/>
                <a:cs typeface="Arial" charset="0"/>
              </a:rPr>
              <a:pPr eaLnBrk="1" hangingPunct="1"/>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4161304568"/>
      </p:ext>
    </p:extLst>
  </p:cSld>
  <p:clrMap bg1="lt1" tx1="dk1" bg2="lt2" tx2="dk2" accent1="accent1" accent2="accent2" accent3="accent3" accent4="accent4" accent5="accent5" accent6="accent6" hlink="hlink" folHlink="folHlink"/>
  <p:sldLayoutIdLst>
    <p:sldLayoutId id="2147488628" r:id="rId1"/>
    <p:sldLayoutId id="2147488629" r:id="rId2"/>
    <p:sldLayoutId id="2147488630" r:id="rId3"/>
    <p:sldLayoutId id="2147488631" r:id="rId4"/>
    <p:sldLayoutId id="2147488632" r:id="rId5"/>
    <p:sldLayoutId id="2147488633" r:id="rId6"/>
    <p:sldLayoutId id="2147488634" r:id="rId7"/>
    <p:sldLayoutId id="2147488635" r:id="rId8"/>
    <p:sldLayoutId id="2147488636" r:id="rId9"/>
    <p:sldLayoutId id="2147488637" r:id="rId10"/>
    <p:sldLayoutId id="2147488638" r:id="rId11"/>
    <p:sldLayoutId id="2147488639"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0354" name="Rectangle 1026"/>
          <p:cNvSpPr>
            <a:spLocks noGrp="1" noChangeArrowheads="1"/>
          </p:cNvSpPr>
          <p:nvPr>
            <p:ph type="title"/>
          </p:nvPr>
        </p:nvSpPr>
        <p:spPr bwMode="auto">
          <a:xfrm>
            <a:off x="228600" y="152400"/>
            <a:ext cx="8610600" cy="106680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0355" name="Rectangle 1027"/>
          <p:cNvSpPr>
            <a:spLocks noGrp="1" noChangeArrowheads="1"/>
          </p:cNvSpPr>
          <p:nvPr>
            <p:ph type="body" idx="1"/>
          </p:nvPr>
        </p:nvSpPr>
        <p:spPr bwMode="auto">
          <a:xfrm>
            <a:off x="228600" y="1371600"/>
            <a:ext cx="8610600" cy="487680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6" name="Rectangle 1028"/>
          <p:cNvSpPr>
            <a:spLocks noGrp="1" noChangeArrowheads="1"/>
          </p:cNvSpPr>
          <p:nvPr>
            <p:ph type="dt" sz="half" idx="2"/>
          </p:nvPr>
        </p:nvSpPr>
        <p:spPr bwMode="auto">
          <a:xfrm>
            <a:off x="457200" y="6243638"/>
            <a:ext cx="2133600" cy="45720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horz" wrap="square" lIns="91440" tIns="45720" rIns="91440" bIns="45720" numCol="1" anchor="b" anchorCtr="0" compatLnSpc="1">
            <a:prstTxWarp prst="textNoShape">
              <a:avLst/>
            </a:prstTxWarp>
          </a:bodyPr>
          <a:lstStyle>
            <a:lvl1pPr>
              <a:defRPr sz="1200">
                <a:latin typeface="+mj-lt"/>
              </a:defRPr>
            </a:lvl1pPr>
          </a:lstStyle>
          <a:p>
            <a:pPr fontAlgn="base">
              <a:spcBef>
                <a:spcPct val="0"/>
              </a:spcBef>
              <a:spcAft>
                <a:spcPct val="0"/>
              </a:spcAft>
            </a:pPr>
            <a:endParaRPr lang="en-US">
              <a:solidFill>
                <a:srgbClr val="000000"/>
              </a:solidFill>
              <a:latin typeface="Garamond"/>
              <a:ea typeface="ＭＳ Ｐゴシック" charset="0"/>
            </a:endParaRP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horz" wrap="square" lIns="91440" tIns="45720" rIns="91440" bIns="45720" numCol="1" anchor="b" anchorCtr="0" compatLnSpc="1">
            <a:prstTxWarp prst="textNoShape">
              <a:avLst/>
            </a:prstTxWarp>
          </a:bodyPr>
          <a:lstStyle>
            <a:lvl1pPr algn="ctr">
              <a:defRPr sz="1200">
                <a:latin typeface="+mj-lt"/>
              </a:defRPr>
            </a:lvl1pPr>
          </a:lstStyle>
          <a:p>
            <a:pPr fontAlgn="base">
              <a:spcBef>
                <a:spcPct val="0"/>
              </a:spcBef>
              <a:spcAft>
                <a:spcPct val="0"/>
              </a:spcAft>
            </a:pPr>
            <a:endParaRPr lang="en-US">
              <a:solidFill>
                <a:srgbClr val="000000"/>
              </a:solidFill>
              <a:latin typeface="Garamond"/>
              <a:ea typeface="ＭＳ Ｐゴシック" charset="0"/>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horz" wrap="square" lIns="91440" tIns="45720" rIns="91440" bIns="45720" numCol="1" anchor="b" anchorCtr="0" compatLnSpc="1">
            <a:prstTxWarp prst="textNoShape">
              <a:avLst/>
            </a:prstTxWarp>
          </a:bodyPr>
          <a:lstStyle>
            <a:lvl1pPr algn="r">
              <a:defRPr sz="1600">
                <a:latin typeface="+mj-lt"/>
              </a:defRPr>
            </a:lvl1pPr>
          </a:lstStyle>
          <a:p>
            <a:pPr fontAlgn="base">
              <a:spcBef>
                <a:spcPct val="0"/>
              </a:spcBef>
              <a:spcAft>
                <a:spcPct val="0"/>
              </a:spcAft>
            </a:pPr>
            <a:fld id="{FB9097EB-AA7A-5345-B645-B68656F94D5E}" type="slidenum">
              <a:rPr lang="en-US" smtClean="0">
                <a:solidFill>
                  <a:srgbClr val="000000"/>
                </a:solidFill>
                <a:latin typeface="Garamond"/>
                <a:ea typeface="ＭＳ Ｐゴシック" charset="0"/>
              </a:rPr>
              <a:pPr fontAlgn="base">
                <a:spcBef>
                  <a:spcPct val="0"/>
                </a:spcBef>
                <a:spcAft>
                  <a:spcPct val="0"/>
                </a:spcAft>
              </a:pPr>
              <a:t>‹#›</a:t>
            </a:fld>
            <a:endParaRPr lang="en-US">
              <a:solidFill>
                <a:srgbClr val="000000"/>
              </a:solidFill>
              <a:latin typeface="Garamond"/>
              <a:ea typeface="ＭＳ Ｐゴシック" charset="0"/>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sp>
        <p:nvSpPr>
          <p:cNvPr id="10036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pic>
        <p:nvPicPr>
          <p:cNvPr id="100362" name="Picture 1034" descr="logo"/>
          <p:cNvPicPr>
            <a:picLocks noChangeAspect="1" noChangeArrowheads="1"/>
          </p:cNvPicPr>
          <p:nvPr userDrawn="1"/>
        </p:nvPicPr>
        <p:blipFill>
          <a:blip r:embed="rId15">
            <a:extLst>
              <a:ext uri="{28A0092B-C50C-407E-A947-70E740481C1C}">
                <a14:useLocalDpi xmlns:a14="http://schemas.microsoft.com/office/drawing/2010/main" val="0"/>
              </a:ext>
            </a:extLst>
          </a:blip>
          <a:srcRect/>
          <a:stretch>
            <a:fillRect/>
          </a:stretch>
        </p:blipFill>
        <p:spPr bwMode="auto">
          <a:xfrm>
            <a:off x="4038602" y="6400800"/>
            <a:ext cx="1343025" cy="261938"/>
          </a:xfrm>
          <a:prstGeom prst="rect">
            <a:avLst/>
          </a:prstGeom>
          <a:noFill/>
          <a:extLst>
            <a:ext uri="{909E8E84-426E-40dd-AFC4-6F175D3DCCD1}">
              <a14:hiddenFill xmlns="" xmlns:a14="http://schemas.microsoft.com/office/drawing/2010/main">
                <a:solidFill>
                  <a:srgbClr val="FFFFFF"/>
                </a:solidFill>
              </a14:hiddenFill>
            </a:ext>
          </a:extLst>
        </p:spPr>
      </p:pic>
    </p:spTree>
    <p:extLst>
      <p:ext uri="{BB962C8B-B14F-4D97-AF65-F5344CB8AC3E}">
        <p14:creationId xmlns:p14="http://schemas.microsoft.com/office/powerpoint/2010/main" val="228482553"/>
      </p:ext>
    </p:extLst>
  </p:cSld>
  <p:clrMap bg1="lt1" tx1="dk1" bg2="lt2" tx2="dk2" accent1="accent1" accent2="accent2" accent3="accent3" accent4="accent4" accent5="accent5" accent6="accent6" hlink="hlink" folHlink="folHlink"/>
  <p:sldLayoutIdLst>
    <p:sldLayoutId id="2147488654" r:id="rId1"/>
    <p:sldLayoutId id="2147488655" r:id="rId2"/>
    <p:sldLayoutId id="2147488656" r:id="rId3"/>
    <p:sldLayoutId id="2147488657" r:id="rId4"/>
    <p:sldLayoutId id="2147488658" r:id="rId5"/>
    <p:sldLayoutId id="2147488659" r:id="rId6"/>
    <p:sldLayoutId id="2147488660" r:id="rId7"/>
    <p:sldLayoutId id="2147488661" r:id="rId8"/>
    <p:sldLayoutId id="2147488662" r:id="rId9"/>
    <p:sldLayoutId id="2147488663" r:id="rId10"/>
    <p:sldLayoutId id="2147488664" r:id="rId11"/>
    <p:sldLayoutId id="2147488665" r:id="rId12"/>
    <p:sldLayoutId id="2147488666" r:id="rId13"/>
  </p:sldLayoutIdLst>
  <p:transition/>
  <p:hf hdr="0" ftr="0" dt="0"/>
  <p:txStyles>
    <p:titleStyle>
      <a:lvl1pPr algn="l" rtl="0" fontAlgn="base">
        <a:spcBef>
          <a:spcPct val="0"/>
        </a:spcBef>
        <a:spcAft>
          <a:spcPct val="0"/>
        </a:spcAft>
        <a:defRPr sz="4000">
          <a:solidFill>
            <a:schemeClr val="tx2"/>
          </a:solidFill>
          <a:latin typeface="+mj-lt"/>
          <a:ea typeface="+mj-ea"/>
          <a:cs typeface="+mj-cs"/>
        </a:defRPr>
      </a:lvl1pPr>
      <a:lvl2pPr algn="l" rtl="0" fontAlgn="base">
        <a:spcBef>
          <a:spcPct val="0"/>
        </a:spcBef>
        <a:spcAft>
          <a:spcPct val="0"/>
        </a:spcAft>
        <a:defRPr sz="4000">
          <a:solidFill>
            <a:schemeClr val="tx2"/>
          </a:solidFill>
          <a:latin typeface="Garamond" charset="0"/>
          <a:ea typeface="ＭＳ Ｐゴシック" charset="0"/>
        </a:defRPr>
      </a:lvl2pPr>
      <a:lvl3pPr algn="l" rtl="0" fontAlgn="base">
        <a:spcBef>
          <a:spcPct val="0"/>
        </a:spcBef>
        <a:spcAft>
          <a:spcPct val="0"/>
        </a:spcAft>
        <a:defRPr sz="4000">
          <a:solidFill>
            <a:schemeClr val="tx2"/>
          </a:solidFill>
          <a:latin typeface="Garamond" charset="0"/>
          <a:ea typeface="ＭＳ Ｐゴシック" charset="0"/>
        </a:defRPr>
      </a:lvl3pPr>
      <a:lvl4pPr algn="l" rtl="0" fontAlgn="base">
        <a:spcBef>
          <a:spcPct val="0"/>
        </a:spcBef>
        <a:spcAft>
          <a:spcPct val="0"/>
        </a:spcAft>
        <a:defRPr sz="4000">
          <a:solidFill>
            <a:schemeClr val="tx2"/>
          </a:solidFill>
          <a:latin typeface="Garamond" charset="0"/>
          <a:ea typeface="ＭＳ Ｐゴシック" charset="0"/>
        </a:defRPr>
      </a:lvl4pPr>
      <a:lvl5pPr algn="l" rtl="0" fontAlgn="base">
        <a:spcBef>
          <a:spcPct val="0"/>
        </a:spcBef>
        <a:spcAft>
          <a:spcPct val="0"/>
        </a:spcAft>
        <a:defRPr sz="4000">
          <a:solidFill>
            <a:schemeClr val="tx2"/>
          </a:solidFill>
          <a:latin typeface="Garamond" charset="0"/>
          <a:ea typeface="ＭＳ Ｐゴシック" charset="0"/>
        </a:defRPr>
      </a:lvl5pPr>
      <a:lvl6pPr marL="457200" algn="l" rtl="0" fontAlgn="base">
        <a:spcBef>
          <a:spcPct val="0"/>
        </a:spcBef>
        <a:spcAft>
          <a:spcPct val="0"/>
        </a:spcAft>
        <a:defRPr sz="4000">
          <a:solidFill>
            <a:schemeClr val="tx2"/>
          </a:solidFill>
          <a:latin typeface="Garamond" charset="0"/>
          <a:ea typeface="ＭＳ Ｐゴシック" charset="0"/>
        </a:defRPr>
      </a:lvl6pPr>
      <a:lvl7pPr marL="914400" algn="l" rtl="0" fontAlgn="base">
        <a:spcBef>
          <a:spcPct val="0"/>
        </a:spcBef>
        <a:spcAft>
          <a:spcPct val="0"/>
        </a:spcAft>
        <a:defRPr sz="4000">
          <a:solidFill>
            <a:schemeClr val="tx2"/>
          </a:solidFill>
          <a:latin typeface="Garamond" charset="0"/>
          <a:ea typeface="ＭＳ Ｐゴシック" charset="0"/>
        </a:defRPr>
      </a:lvl7pPr>
      <a:lvl8pPr marL="1371600" algn="l" rtl="0" fontAlgn="base">
        <a:spcBef>
          <a:spcPct val="0"/>
        </a:spcBef>
        <a:spcAft>
          <a:spcPct val="0"/>
        </a:spcAft>
        <a:defRPr sz="4000">
          <a:solidFill>
            <a:schemeClr val="tx2"/>
          </a:solidFill>
          <a:latin typeface="Garamond" charset="0"/>
          <a:ea typeface="ＭＳ Ｐゴシック" charset="0"/>
        </a:defRPr>
      </a:lvl8pPr>
      <a:lvl9pPr marL="1828800" algn="l" rtl="0" fontAlgn="base">
        <a:spcBef>
          <a:spcPct val="0"/>
        </a:spcBef>
        <a:spcAft>
          <a:spcPct val="0"/>
        </a:spcAft>
        <a:defRPr sz="4000">
          <a:solidFill>
            <a:schemeClr val="tx2"/>
          </a:solidFill>
          <a:latin typeface="Garamond" charset="0"/>
          <a:ea typeface="ＭＳ Ｐゴシック" charset="0"/>
        </a:defRPr>
      </a:lvl9pPr>
    </p:titleStyle>
    <p:bodyStyle>
      <a:lvl1pPr marL="342900" indent="-342900" algn="l" rtl="0" fontAlgn="base">
        <a:spcBef>
          <a:spcPct val="20000"/>
        </a:spcBef>
        <a:spcAft>
          <a:spcPct val="0"/>
        </a:spcAft>
        <a:buClr>
          <a:schemeClr val="accent1"/>
        </a:buClr>
        <a:buSzPct val="65000"/>
        <a:buFont typeface="Wingdings" charset="0"/>
        <a:buChar char="n"/>
        <a:defRPr sz="2400">
          <a:solidFill>
            <a:schemeClr val="tx1"/>
          </a:solidFill>
          <a:latin typeface="+mn-lt"/>
          <a:ea typeface="+mn-ea"/>
          <a:cs typeface="+mn-cs"/>
        </a:defRPr>
      </a:lvl1pPr>
      <a:lvl2pPr marL="669925" indent="-325438" algn="l" rtl="0" fontAlgn="base">
        <a:spcBef>
          <a:spcPct val="20000"/>
        </a:spcBef>
        <a:spcAft>
          <a:spcPct val="0"/>
        </a:spcAft>
        <a:buClr>
          <a:schemeClr val="accent2"/>
        </a:buClr>
        <a:buSzPct val="60000"/>
        <a:buFont typeface="Wingdings" charset="0"/>
        <a:buChar char="q"/>
        <a:defRPr sz="2200">
          <a:solidFill>
            <a:schemeClr val="tx1"/>
          </a:solidFill>
          <a:latin typeface="+mn-lt"/>
          <a:ea typeface="+mn-ea"/>
        </a:defRPr>
      </a:lvl2pPr>
      <a:lvl3pPr marL="1022350" indent="-350838" algn="l" rtl="0" fontAlgn="base">
        <a:spcBef>
          <a:spcPct val="20000"/>
        </a:spcBef>
        <a:spcAft>
          <a:spcPct val="0"/>
        </a:spcAft>
        <a:buClr>
          <a:schemeClr val="accent1"/>
        </a:buClr>
        <a:buSzPct val="65000"/>
        <a:buFont typeface="Wingdings" charset="0"/>
        <a:buChar char="n"/>
        <a:defRPr sz="2000">
          <a:solidFill>
            <a:schemeClr val="tx1"/>
          </a:solidFill>
          <a:latin typeface="+mn-lt"/>
          <a:ea typeface="+mn-ea"/>
        </a:defRPr>
      </a:lvl3pPr>
      <a:lvl4pPr marL="1339850" indent="-315913" algn="l" rtl="0" fontAlgn="base">
        <a:spcBef>
          <a:spcPct val="20000"/>
        </a:spcBef>
        <a:spcAft>
          <a:spcPct val="0"/>
        </a:spcAft>
        <a:buClr>
          <a:schemeClr val="accent2"/>
        </a:buClr>
        <a:buSzPct val="70000"/>
        <a:buFont typeface="Wingdings" charset="0"/>
        <a:buChar char="q"/>
        <a:defRPr>
          <a:solidFill>
            <a:schemeClr val="tx1"/>
          </a:solidFill>
          <a:latin typeface="+mn-lt"/>
          <a:ea typeface="+mn-ea"/>
        </a:defRPr>
      </a:lvl4pPr>
      <a:lvl5pPr marL="16811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5pPr>
      <a:lvl6pPr marL="21383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6pPr>
      <a:lvl7pPr marL="25955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7pPr>
      <a:lvl8pPr marL="30527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8pPr>
      <a:lvl9pPr marL="35099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eaLnBrk="1" hangingPunct="1"/>
            <a:fld id="{55D46416-474E-184B-A5AD-7D0BC91A8C60}" type="slidenum">
              <a:rPr lang="en-US" smtClean="0">
                <a:ea typeface="ＭＳ Ｐゴシック" charset="0"/>
                <a:cs typeface="Arial" charset="0"/>
              </a:rPr>
              <a:pPr eaLnBrk="1" hangingPunct="1"/>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2992173835"/>
      </p:ext>
    </p:extLst>
  </p:cSld>
  <p:clrMap bg1="lt1" tx1="dk1" bg2="lt2" tx2="dk2" accent1="accent1" accent2="accent2" accent3="accent3" accent4="accent4" accent5="accent5" accent6="accent6" hlink="hlink" folHlink="folHlink"/>
  <p:sldLayoutIdLst>
    <p:sldLayoutId id="2147488668" r:id="rId1"/>
    <p:sldLayoutId id="2147488669" r:id="rId2"/>
    <p:sldLayoutId id="2147488670" r:id="rId3"/>
    <p:sldLayoutId id="2147488671" r:id="rId4"/>
    <p:sldLayoutId id="2147488672" r:id="rId5"/>
    <p:sldLayoutId id="2147488673" r:id="rId6"/>
    <p:sldLayoutId id="2147488674" r:id="rId7"/>
    <p:sldLayoutId id="2147488675" r:id="rId8"/>
    <p:sldLayoutId id="2147488676" r:id="rId9"/>
    <p:sldLayoutId id="2147488677" r:id="rId10"/>
    <p:sldLayoutId id="2147488678" r:id="rId11"/>
    <p:sldLayoutId id="2147488679"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eaLnBrk="1" hangingPunct="1"/>
            <a:fld id="{A7361BF2-EEC8-BD44-B1FF-0E6EA04503FC}" type="slidenum">
              <a:rPr lang="en-US" smtClean="0">
                <a:ea typeface="ＭＳ Ｐゴシック" charset="0"/>
                <a:cs typeface="Arial" charset="0"/>
              </a:rPr>
              <a:pPr eaLnBrk="1" hangingPunct="1"/>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052023423"/>
      </p:ext>
    </p:extLst>
  </p:cSld>
  <p:clrMap bg1="lt1" tx1="dk1" bg2="lt2" tx2="dk2" accent1="accent1" accent2="accent2" accent3="accent3" accent4="accent4" accent5="accent5" accent6="accent6" hlink="hlink" folHlink="folHlink"/>
  <p:sldLayoutIdLst>
    <p:sldLayoutId id="2147488681" r:id="rId1"/>
    <p:sldLayoutId id="2147488682" r:id="rId2"/>
    <p:sldLayoutId id="2147488683" r:id="rId3"/>
    <p:sldLayoutId id="2147488684" r:id="rId4"/>
    <p:sldLayoutId id="2147488685" r:id="rId5"/>
    <p:sldLayoutId id="2147488686" r:id="rId6"/>
    <p:sldLayoutId id="2147488687" r:id="rId7"/>
    <p:sldLayoutId id="2147488688" r:id="rId8"/>
    <p:sldLayoutId id="2147488689" r:id="rId9"/>
    <p:sldLayoutId id="2147488690" r:id="rId10"/>
    <p:sldLayoutId id="2147488691" r:id="rId11"/>
    <p:sldLayoutId id="214748869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6" tIns="45714" rIns="91426" bIns="45714"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8"/>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6" tIns="45714" rIns="91426" bIns="45714"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26" tIns="45714" rIns="91426" bIns="45714" numCol="1" anchor="b" anchorCtr="0" compatLnSpc="1">
            <a:prstTxWarp prst="textNoShape">
              <a:avLst/>
            </a:prstTxWarp>
          </a:bodyPr>
          <a:lstStyle>
            <a:lvl1pPr algn="ctr">
              <a:defRPr sz="1200">
                <a:solidFill>
                  <a:srgbClr val="000000"/>
                </a:solidFill>
                <a:latin typeface="+mj-lt"/>
                <a:ea typeface="+mn-ea"/>
                <a:cs typeface="+mn-cs"/>
              </a:defRPr>
            </a:lvl1pPr>
          </a:lstStyle>
          <a:p>
            <a:pPr defTabSz="914263"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26" tIns="45714" rIns="91426" bIns="45714" numCol="1" anchor="b" anchorCtr="0" compatLnSpc="1">
            <a:prstTxWarp prst="textNoShape">
              <a:avLst/>
            </a:prstTxWarp>
          </a:bodyPr>
          <a:lstStyle>
            <a:lvl1pPr algn="r">
              <a:defRPr sz="1600">
                <a:solidFill>
                  <a:srgbClr val="000000"/>
                </a:solidFill>
                <a:latin typeface="Garamond" charset="0"/>
              </a:defRPr>
            </a:lvl1pPr>
          </a:lstStyle>
          <a:p>
            <a:pPr defTabSz="914263" eaLnBrk="1" hangingPunct="1"/>
            <a:fld id="{A7361BF2-EEC8-BD44-B1FF-0E6EA04503FC}" type="slidenum">
              <a:rPr lang="en-US" smtClean="0">
                <a:ea typeface="ＭＳ Ｐゴシック" charset="0"/>
                <a:cs typeface="Arial" charset="0"/>
              </a:rPr>
              <a:pPr defTabSz="914263" eaLnBrk="1" hangingPunct="1"/>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lIns="91426" tIns="45714" rIns="91426" bIns="45714"/>
          <a:lstStyle/>
          <a:p>
            <a:pPr defTabSz="914263" eaLnBrk="1" hangingPunct="1">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lIns="91426" tIns="45714" rIns="91426" bIns="45714"/>
          <a:lstStyle/>
          <a:p>
            <a:pPr defTabSz="914263" eaLnBrk="1" hangingPunct="1">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599269614"/>
      </p:ext>
    </p:extLst>
  </p:cSld>
  <p:clrMap bg1="lt1" tx1="dk1" bg2="lt2" tx2="dk2" accent1="accent1" accent2="accent2" accent3="accent3" accent4="accent4" accent5="accent5" accent6="accent6" hlink="hlink" folHlink="folHlink"/>
  <p:sldLayoutIdLst>
    <p:sldLayoutId id="2147488694" r:id="rId1"/>
    <p:sldLayoutId id="2147488695" r:id="rId2"/>
    <p:sldLayoutId id="2147488696" r:id="rId3"/>
    <p:sldLayoutId id="2147488697" r:id="rId4"/>
    <p:sldLayoutId id="2147488698" r:id="rId5"/>
    <p:sldLayoutId id="2147488699" r:id="rId6"/>
    <p:sldLayoutId id="2147488700" r:id="rId7"/>
    <p:sldLayoutId id="2147488701" r:id="rId8"/>
    <p:sldLayoutId id="2147488702" r:id="rId9"/>
    <p:sldLayoutId id="2147488703" r:id="rId10"/>
    <p:sldLayoutId id="2147488704" r:id="rId11"/>
    <p:sldLayoutId id="2147488705"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131" algn="l" rtl="0" fontAlgn="base">
        <a:spcBef>
          <a:spcPct val="0"/>
        </a:spcBef>
        <a:spcAft>
          <a:spcPct val="0"/>
        </a:spcAft>
        <a:defRPr sz="4000">
          <a:solidFill>
            <a:schemeClr val="tx2"/>
          </a:solidFill>
          <a:latin typeface="Garamond" pitchFamily="18" charset="0"/>
        </a:defRPr>
      </a:lvl6pPr>
      <a:lvl7pPr marL="914263" algn="l" rtl="0" fontAlgn="base">
        <a:spcBef>
          <a:spcPct val="0"/>
        </a:spcBef>
        <a:spcAft>
          <a:spcPct val="0"/>
        </a:spcAft>
        <a:defRPr sz="4000">
          <a:solidFill>
            <a:schemeClr val="tx2"/>
          </a:solidFill>
          <a:latin typeface="Garamond" pitchFamily="18" charset="0"/>
        </a:defRPr>
      </a:lvl7pPr>
      <a:lvl8pPr marL="1371395" algn="l" rtl="0" fontAlgn="base">
        <a:spcBef>
          <a:spcPct val="0"/>
        </a:spcBef>
        <a:spcAft>
          <a:spcPct val="0"/>
        </a:spcAft>
        <a:defRPr sz="4000">
          <a:solidFill>
            <a:schemeClr val="tx2"/>
          </a:solidFill>
          <a:latin typeface="Garamond" pitchFamily="18" charset="0"/>
        </a:defRPr>
      </a:lvl8pPr>
      <a:lvl9pPr marL="1828527" algn="l" rtl="0" fontAlgn="base">
        <a:spcBef>
          <a:spcPct val="0"/>
        </a:spcBef>
        <a:spcAft>
          <a:spcPct val="0"/>
        </a:spcAft>
        <a:defRPr sz="4000">
          <a:solidFill>
            <a:schemeClr val="tx2"/>
          </a:solidFill>
          <a:latin typeface="Garamond" pitchFamily="18" charset="0"/>
        </a:defRPr>
      </a:lvl9pPr>
    </p:titleStyle>
    <p:bodyStyle>
      <a:lvl1pPr marL="342849" indent="-342849"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826" indent="-325389"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197" indent="-350785"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649" indent="-315865"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0911" indent="-339674"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042"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7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30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37"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63" rtl="0" eaLnBrk="1" latinLnBrk="0" hangingPunct="1">
        <a:defRPr sz="1800" kern="1200">
          <a:solidFill>
            <a:schemeClr val="tx1"/>
          </a:solidFill>
          <a:latin typeface="+mn-lt"/>
          <a:ea typeface="+mn-ea"/>
          <a:cs typeface="+mn-cs"/>
        </a:defRPr>
      </a:lvl1pPr>
      <a:lvl2pPr marL="457131" algn="l" defTabSz="914263" rtl="0" eaLnBrk="1" latinLnBrk="0" hangingPunct="1">
        <a:defRPr sz="1800" kern="1200">
          <a:solidFill>
            <a:schemeClr val="tx1"/>
          </a:solidFill>
          <a:latin typeface="+mn-lt"/>
          <a:ea typeface="+mn-ea"/>
          <a:cs typeface="+mn-cs"/>
        </a:defRPr>
      </a:lvl2pPr>
      <a:lvl3pPr marL="914263" algn="l" defTabSz="914263" rtl="0" eaLnBrk="1" latinLnBrk="0" hangingPunct="1">
        <a:defRPr sz="1800" kern="1200">
          <a:solidFill>
            <a:schemeClr val="tx1"/>
          </a:solidFill>
          <a:latin typeface="+mn-lt"/>
          <a:ea typeface="+mn-ea"/>
          <a:cs typeface="+mn-cs"/>
        </a:defRPr>
      </a:lvl3pPr>
      <a:lvl4pPr marL="1371395" algn="l" defTabSz="914263" rtl="0" eaLnBrk="1" latinLnBrk="0" hangingPunct="1">
        <a:defRPr sz="1800" kern="1200">
          <a:solidFill>
            <a:schemeClr val="tx1"/>
          </a:solidFill>
          <a:latin typeface="+mn-lt"/>
          <a:ea typeface="+mn-ea"/>
          <a:cs typeface="+mn-cs"/>
        </a:defRPr>
      </a:lvl4pPr>
      <a:lvl5pPr marL="1828527" algn="l" defTabSz="914263" rtl="0" eaLnBrk="1" latinLnBrk="0" hangingPunct="1">
        <a:defRPr sz="1800" kern="1200">
          <a:solidFill>
            <a:schemeClr val="tx1"/>
          </a:solidFill>
          <a:latin typeface="+mn-lt"/>
          <a:ea typeface="+mn-ea"/>
          <a:cs typeface="+mn-cs"/>
        </a:defRPr>
      </a:lvl5pPr>
      <a:lvl6pPr marL="2285658" algn="l" defTabSz="914263" rtl="0" eaLnBrk="1" latinLnBrk="0" hangingPunct="1">
        <a:defRPr sz="1800" kern="1200">
          <a:solidFill>
            <a:schemeClr val="tx1"/>
          </a:solidFill>
          <a:latin typeface="+mn-lt"/>
          <a:ea typeface="+mn-ea"/>
          <a:cs typeface="+mn-cs"/>
        </a:defRPr>
      </a:lvl6pPr>
      <a:lvl7pPr marL="2742789" algn="l" defTabSz="914263" rtl="0" eaLnBrk="1" latinLnBrk="0" hangingPunct="1">
        <a:defRPr sz="1800" kern="1200">
          <a:solidFill>
            <a:schemeClr val="tx1"/>
          </a:solidFill>
          <a:latin typeface="+mn-lt"/>
          <a:ea typeface="+mn-ea"/>
          <a:cs typeface="+mn-cs"/>
        </a:defRPr>
      </a:lvl7pPr>
      <a:lvl8pPr marL="3199920" algn="l" defTabSz="914263" rtl="0" eaLnBrk="1" latinLnBrk="0" hangingPunct="1">
        <a:defRPr sz="1800" kern="1200">
          <a:solidFill>
            <a:schemeClr val="tx1"/>
          </a:solidFill>
          <a:latin typeface="+mn-lt"/>
          <a:ea typeface="+mn-ea"/>
          <a:cs typeface="+mn-cs"/>
        </a:defRPr>
      </a:lvl8pPr>
      <a:lvl9pPr marL="3657051" algn="l" defTabSz="914263"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91170" name="Title Placeholder 1"/>
          <p:cNvSpPr>
            <a:spLocks noGrp="1"/>
          </p:cNvSpPr>
          <p:nvPr>
            <p:ph type="title"/>
          </p:nvPr>
        </p:nvSpPr>
        <p:spPr bwMode="auto">
          <a:xfrm>
            <a:off x="457200" y="274638"/>
            <a:ext cx="8229600" cy="11430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91171" name="Text Placeholder 2"/>
          <p:cNvSpPr>
            <a:spLocks noGrp="1"/>
          </p:cNvSpPr>
          <p:nvPr>
            <p:ph type="body" idx="1"/>
          </p:nvPr>
        </p:nvSpPr>
        <p:spPr bwMode="auto">
          <a:xfrm>
            <a:off x="457200" y="1600200"/>
            <a:ext cx="8229600" cy="4525963"/>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defTabSz="457200" fontAlgn="auto">
              <a:spcBef>
                <a:spcPts val="0"/>
              </a:spcBef>
              <a:spcAft>
                <a:spcPts val="0"/>
              </a:spcAft>
              <a:defRPr sz="1200" smtClean="0">
                <a:solidFill>
                  <a:prstClr val="black">
                    <a:tint val="75000"/>
                  </a:prstClr>
                </a:solidFill>
                <a:latin typeface="Calibri"/>
                <a:ea typeface="+mn-ea"/>
                <a:cs typeface="+mn-cs"/>
              </a:defRPr>
            </a:lvl1pPr>
          </a:lstStyle>
          <a:p>
            <a:pPr eaLnBrk="1" hangingPunct="1">
              <a:defRPr/>
            </a:pPr>
            <a:fld id="{62C72F09-E23C-A646-8AD0-A73867D7467F}" type="datetimeFigureOut">
              <a:rPr lang="en-US"/>
              <a:pPr eaLnBrk="1" hangingPunct="1">
                <a:defRPr/>
              </a:pPr>
              <a:t>1/31/19</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defTabSz="457200" fontAlgn="auto">
              <a:spcBef>
                <a:spcPts val="0"/>
              </a:spcBef>
              <a:spcAft>
                <a:spcPts val="0"/>
              </a:spcAft>
              <a:defRPr sz="1200" dirty="0">
                <a:solidFill>
                  <a:prstClr val="black">
                    <a:tint val="75000"/>
                  </a:prstClr>
                </a:solidFill>
                <a:latin typeface="Calibri"/>
                <a:ea typeface="+mn-ea"/>
                <a:cs typeface="+mn-cs"/>
              </a:defRPr>
            </a:lvl1pPr>
          </a:lstStyle>
          <a:p>
            <a:pPr eaLnBrk="1" hangingPunct="1">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defTabSz="457200" fontAlgn="auto">
              <a:spcBef>
                <a:spcPts val="0"/>
              </a:spcBef>
              <a:spcAft>
                <a:spcPts val="0"/>
              </a:spcAft>
              <a:defRPr sz="1200" smtClean="0">
                <a:solidFill>
                  <a:prstClr val="black">
                    <a:tint val="75000"/>
                  </a:prstClr>
                </a:solidFill>
                <a:latin typeface="Calibri"/>
                <a:ea typeface="+mn-ea"/>
                <a:cs typeface="+mn-cs"/>
              </a:defRPr>
            </a:lvl1pPr>
          </a:lstStyle>
          <a:p>
            <a:pPr eaLnBrk="1" hangingPunct="1">
              <a:defRPr/>
            </a:pPr>
            <a:fld id="{96270DDF-6723-684A-BEEB-D0DA23586764}" type="slidenum">
              <a:rPr lang="en-US"/>
              <a:pPr eaLnBrk="1" hangingPunct="1">
                <a:defRPr/>
              </a:pPr>
              <a:t>‹#›</a:t>
            </a:fld>
            <a:endParaRPr lang="en-US" dirty="0"/>
          </a:p>
        </p:txBody>
      </p:sp>
    </p:spTree>
    <p:extLst>
      <p:ext uri="{BB962C8B-B14F-4D97-AF65-F5344CB8AC3E}">
        <p14:creationId xmlns:p14="http://schemas.microsoft.com/office/powerpoint/2010/main" val="165621890"/>
      </p:ext>
    </p:extLst>
  </p:cSld>
  <p:clrMap bg1="lt1" tx1="dk1" bg2="lt2" tx2="dk2" accent1="accent1" accent2="accent2" accent3="accent3" accent4="accent4" accent5="accent5" accent6="accent6" hlink="hlink" folHlink="folHlink"/>
  <p:sldLayoutIdLst>
    <p:sldLayoutId id="2147488707" r:id="rId1"/>
    <p:sldLayoutId id="2147488708" r:id="rId2"/>
    <p:sldLayoutId id="2147488709" r:id="rId3"/>
    <p:sldLayoutId id="2147488710" r:id="rId4"/>
    <p:sldLayoutId id="2147488711" r:id="rId5"/>
    <p:sldLayoutId id="2147488712" r:id="rId6"/>
    <p:sldLayoutId id="2147488713" r:id="rId7"/>
    <p:sldLayoutId id="2147488714" r:id="rId8"/>
    <p:sldLayoutId id="2147488715" r:id="rId9"/>
    <p:sldLayoutId id="2147488716" r:id="rId10"/>
    <p:sldLayoutId id="21474887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xStyles>
    <p:titleStyle>
      <a:lvl1pPr algn="ctr" defTabSz="457200" rtl="0" fontAlgn="base">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fontAlgn="base">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defTabSz="457200" rtl="0" fontAlgn="base">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defTabSz="457200" rtl="0" fontAlgn="base">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dirty="0">
              <a:solidFill>
                <a:srgbClr val="000000"/>
              </a:solidFill>
              <a:ea typeface=""/>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Tree>
    <p:extLst>
      <p:ext uri="{BB962C8B-B14F-4D97-AF65-F5344CB8AC3E}">
        <p14:creationId xmlns:p14="http://schemas.microsoft.com/office/powerpoint/2010/main" val="3945303988"/>
      </p:ext>
    </p:extLst>
  </p:cSld>
  <p:clrMap bg1="lt1" tx1="dk1" bg2="lt2" tx2="dk2" accent1="accent1" accent2="accent2" accent3="accent3" accent4="accent4" accent5="accent5" accent6="accent6" hlink="hlink" folHlink="folHlink"/>
  <p:sldLayoutIdLst>
    <p:sldLayoutId id="2147488719" r:id="rId1"/>
    <p:sldLayoutId id="2147488720" r:id="rId2"/>
    <p:sldLayoutId id="2147488721" r:id="rId3"/>
    <p:sldLayoutId id="2147488722" r:id="rId4"/>
    <p:sldLayoutId id="2147488723" r:id="rId5"/>
    <p:sldLayoutId id="2147488724" r:id="rId6"/>
    <p:sldLayoutId id="2147488725" r:id="rId7"/>
    <p:sldLayoutId id="2147488726" r:id="rId8"/>
    <p:sldLayoutId id="2147488727" r:id="rId9"/>
    <p:sldLayoutId id="2147488728" r:id="rId10"/>
    <p:sldLayoutId id="214748872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6" tIns="45714" rIns="91426" bIns="45714"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8"/>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6" tIns="45714" rIns="91426" bIns="45714"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26" tIns="45714" rIns="91426" bIns="45714"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26" tIns="45714" rIns="91426" bIns="45714"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lIns="91426" tIns="45714" rIns="91426" bIns="45714"/>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lIns="91426" tIns="45714" rIns="91426" bIns="45714"/>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263450761"/>
      </p:ext>
    </p:extLst>
  </p:cSld>
  <p:clrMap bg1="lt1" tx1="dk1" bg2="lt2" tx2="dk2" accent1="accent1" accent2="accent2" accent3="accent3" accent4="accent4" accent5="accent5" accent6="accent6" hlink="hlink" folHlink="folHlink"/>
  <p:sldLayoutIdLst>
    <p:sldLayoutId id="2147488731" r:id="rId1"/>
    <p:sldLayoutId id="2147488732" r:id="rId2"/>
    <p:sldLayoutId id="2147488733" r:id="rId3"/>
    <p:sldLayoutId id="2147488734" r:id="rId4"/>
    <p:sldLayoutId id="2147488735" r:id="rId5"/>
    <p:sldLayoutId id="2147488736" r:id="rId6"/>
    <p:sldLayoutId id="2147488737" r:id="rId7"/>
    <p:sldLayoutId id="2147488738" r:id="rId8"/>
    <p:sldLayoutId id="2147488739" r:id="rId9"/>
    <p:sldLayoutId id="2147488740" r:id="rId10"/>
    <p:sldLayoutId id="2147488741" r:id="rId11"/>
    <p:sldLayoutId id="214748874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131" algn="l" rtl="0" fontAlgn="base">
        <a:spcBef>
          <a:spcPct val="0"/>
        </a:spcBef>
        <a:spcAft>
          <a:spcPct val="0"/>
        </a:spcAft>
        <a:defRPr sz="4000">
          <a:solidFill>
            <a:schemeClr val="tx2"/>
          </a:solidFill>
          <a:latin typeface="Garamond" pitchFamily="18" charset="0"/>
        </a:defRPr>
      </a:lvl6pPr>
      <a:lvl7pPr marL="914263" algn="l" rtl="0" fontAlgn="base">
        <a:spcBef>
          <a:spcPct val="0"/>
        </a:spcBef>
        <a:spcAft>
          <a:spcPct val="0"/>
        </a:spcAft>
        <a:defRPr sz="4000">
          <a:solidFill>
            <a:schemeClr val="tx2"/>
          </a:solidFill>
          <a:latin typeface="Garamond" pitchFamily="18" charset="0"/>
        </a:defRPr>
      </a:lvl7pPr>
      <a:lvl8pPr marL="1371395" algn="l" rtl="0" fontAlgn="base">
        <a:spcBef>
          <a:spcPct val="0"/>
        </a:spcBef>
        <a:spcAft>
          <a:spcPct val="0"/>
        </a:spcAft>
        <a:defRPr sz="4000">
          <a:solidFill>
            <a:schemeClr val="tx2"/>
          </a:solidFill>
          <a:latin typeface="Garamond" pitchFamily="18" charset="0"/>
        </a:defRPr>
      </a:lvl8pPr>
      <a:lvl9pPr marL="1828527" algn="l" rtl="0" fontAlgn="base">
        <a:spcBef>
          <a:spcPct val="0"/>
        </a:spcBef>
        <a:spcAft>
          <a:spcPct val="0"/>
        </a:spcAft>
        <a:defRPr sz="4000">
          <a:solidFill>
            <a:schemeClr val="tx2"/>
          </a:solidFill>
          <a:latin typeface="Garamond" pitchFamily="18" charset="0"/>
        </a:defRPr>
      </a:lvl9pPr>
    </p:titleStyle>
    <p:bodyStyle>
      <a:lvl1pPr marL="342849" indent="-342849"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826" indent="-325389"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197" indent="-350785"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649" indent="-315865"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0911" indent="-339674"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042"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7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30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37"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63" rtl="0" eaLnBrk="1" latinLnBrk="0" hangingPunct="1">
        <a:defRPr sz="1800" kern="1200">
          <a:solidFill>
            <a:schemeClr val="tx1"/>
          </a:solidFill>
          <a:latin typeface="+mn-lt"/>
          <a:ea typeface="+mn-ea"/>
          <a:cs typeface="+mn-cs"/>
        </a:defRPr>
      </a:lvl1pPr>
      <a:lvl2pPr marL="457131" algn="l" defTabSz="914263" rtl="0" eaLnBrk="1" latinLnBrk="0" hangingPunct="1">
        <a:defRPr sz="1800" kern="1200">
          <a:solidFill>
            <a:schemeClr val="tx1"/>
          </a:solidFill>
          <a:latin typeface="+mn-lt"/>
          <a:ea typeface="+mn-ea"/>
          <a:cs typeface="+mn-cs"/>
        </a:defRPr>
      </a:lvl2pPr>
      <a:lvl3pPr marL="914263" algn="l" defTabSz="914263" rtl="0" eaLnBrk="1" latinLnBrk="0" hangingPunct="1">
        <a:defRPr sz="1800" kern="1200">
          <a:solidFill>
            <a:schemeClr val="tx1"/>
          </a:solidFill>
          <a:latin typeface="+mn-lt"/>
          <a:ea typeface="+mn-ea"/>
          <a:cs typeface="+mn-cs"/>
        </a:defRPr>
      </a:lvl3pPr>
      <a:lvl4pPr marL="1371395" algn="l" defTabSz="914263" rtl="0" eaLnBrk="1" latinLnBrk="0" hangingPunct="1">
        <a:defRPr sz="1800" kern="1200">
          <a:solidFill>
            <a:schemeClr val="tx1"/>
          </a:solidFill>
          <a:latin typeface="+mn-lt"/>
          <a:ea typeface="+mn-ea"/>
          <a:cs typeface="+mn-cs"/>
        </a:defRPr>
      </a:lvl4pPr>
      <a:lvl5pPr marL="1828527" algn="l" defTabSz="914263" rtl="0" eaLnBrk="1" latinLnBrk="0" hangingPunct="1">
        <a:defRPr sz="1800" kern="1200">
          <a:solidFill>
            <a:schemeClr val="tx1"/>
          </a:solidFill>
          <a:latin typeface="+mn-lt"/>
          <a:ea typeface="+mn-ea"/>
          <a:cs typeface="+mn-cs"/>
        </a:defRPr>
      </a:lvl5pPr>
      <a:lvl6pPr marL="2285658" algn="l" defTabSz="914263" rtl="0" eaLnBrk="1" latinLnBrk="0" hangingPunct="1">
        <a:defRPr sz="1800" kern="1200">
          <a:solidFill>
            <a:schemeClr val="tx1"/>
          </a:solidFill>
          <a:latin typeface="+mn-lt"/>
          <a:ea typeface="+mn-ea"/>
          <a:cs typeface="+mn-cs"/>
        </a:defRPr>
      </a:lvl6pPr>
      <a:lvl7pPr marL="2742789" algn="l" defTabSz="914263" rtl="0" eaLnBrk="1" latinLnBrk="0" hangingPunct="1">
        <a:defRPr sz="1800" kern="1200">
          <a:solidFill>
            <a:schemeClr val="tx1"/>
          </a:solidFill>
          <a:latin typeface="+mn-lt"/>
          <a:ea typeface="+mn-ea"/>
          <a:cs typeface="+mn-cs"/>
        </a:defRPr>
      </a:lvl7pPr>
      <a:lvl8pPr marL="3199920" algn="l" defTabSz="914263" rtl="0" eaLnBrk="1" latinLnBrk="0" hangingPunct="1">
        <a:defRPr sz="1800" kern="1200">
          <a:solidFill>
            <a:schemeClr val="tx1"/>
          </a:solidFill>
          <a:latin typeface="+mn-lt"/>
          <a:ea typeface="+mn-ea"/>
          <a:cs typeface="+mn-cs"/>
        </a:defRPr>
      </a:lvl8pPr>
      <a:lvl9pPr marL="3657051" algn="l" defTabSz="914263"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64554631"/>
      </p:ext>
    </p:extLst>
  </p:cSld>
  <p:clrMap bg1="lt1" tx1="dk1" bg2="lt2" tx2="dk2" accent1="accent1" accent2="accent2" accent3="accent3" accent4="accent4" accent5="accent5" accent6="accent6" hlink="hlink" folHlink="folHlink"/>
  <p:sldLayoutIdLst>
    <p:sldLayoutId id="2147488744" r:id="rId1"/>
    <p:sldLayoutId id="2147488745" r:id="rId2"/>
    <p:sldLayoutId id="2147488746" r:id="rId3"/>
    <p:sldLayoutId id="2147488747" r:id="rId4"/>
    <p:sldLayoutId id="2147488748" r:id="rId5"/>
    <p:sldLayoutId id="2147488749" r:id="rId6"/>
    <p:sldLayoutId id="2147488750" r:id="rId7"/>
    <p:sldLayoutId id="2147488751" r:id="rId8"/>
    <p:sldLayoutId id="2147488752" r:id="rId9"/>
    <p:sldLayoutId id="2147488753" r:id="rId10"/>
    <p:sldLayoutId id="2147488754"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09958798-9B1B-6641-9F35-7F47B962806E}" type="datetime1">
              <a:rPr lang="en-US" smtClean="0">
                <a:solidFill>
                  <a:prstClr val="black">
                    <a:tint val="75000"/>
                  </a:prstClr>
                </a:solidFill>
                <a:latin typeface="Calibri"/>
              </a:rPr>
              <a:pPr defTabSz="457200"/>
              <a:t>1/31/19</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2400">
                <a:solidFill>
                  <a:schemeClr val="tx1">
                    <a:tint val="75000"/>
                  </a:schemeClr>
                </a:solidFill>
              </a:defRPr>
            </a:lvl1pPr>
          </a:lstStyle>
          <a:p>
            <a:pPr defTabSz="457200"/>
            <a:fld id="{002C8897-7E0F-D74E-BB6D-222FC9BDF5EC}" type="slidenum">
              <a:rPr lang="en-US" smtClean="0">
                <a:solidFill>
                  <a:prstClr val="black">
                    <a:tint val="75000"/>
                  </a:prstClr>
                </a:solidFill>
                <a:latin typeface="Calibri"/>
              </a:rPr>
              <a:pPr defTabSz="457200"/>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907021251"/>
      </p:ext>
    </p:extLst>
  </p:cSld>
  <p:clrMap bg1="lt1" tx1="dk1" bg2="lt2" tx2="dk2" accent1="accent1" accent2="accent2" accent3="accent3" accent4="accent4" accent5="accent5" accent6="accent6" hlink="hlink" folHlink="folHlink"/>
  <p:sldLayoutIdLst>
    <p:sldLayoutId id="2147488757" r:id="rId1"/>
    <p:sldLayoutId id="2147488758" r:id="rId2"/>
    <p:sldLayoutId id="2147488759" r:id="rId3"/>
    <p:sldLayoutId id="2147488760" r:id="rId4"/>
    <p:sldLayoutId id="2147488761" r:id="rId5"/>
    <p:sldLayoutId id="2147488762" r:id="rId6"/>
    <p:sldLayoutId id="2147488763" r:id="rId7"/>
    <p:sldLayoutId id="2147488764" r:id="rId8"/>
    <p:sldLayoutId id="2147488765" r:id="rId9"/>
    <p:sldLayoutId id="2147488766" r:id="rId10"/>
    <p:sldLayoutId id="2147488767" r:id="rId11"/>
  </p:sldLayoutIdLst>
  <p:hf hdr="0" ftr="0" dt="0"/>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76200"/>
            <a:ext cx="8534400" cy="9144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304800" y="990600"/>
            <a:ext cx="8534400" cy="5365750"/>
          </a:xfrm>
          <a:prstGeom prst="rect">
            <a:avLst/>
          </a:prstGeom>
        </p:spPr>
        <p:txBody>
          <a:bodyPr vert="horz" lIns="91440" tIns="45720" rIns="91440" bIns="4572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400800"/>
            <a:ext cx="2133600" cy="320675"/>
          </a:xfrm>
          <a:prstGeom prst="rect">
            <a:avLst/>
          </a:prstGeom>
        </p:spPr>
        <p:txBody>
          <a:bodyPr vert="horz" lIns="91440" tIns="45720" rIns="91440" bIns="45720" rtlCol="0" anchor="ctr"/>
          <a:lstStyle>
            <a:lvl1pPr algn="l">
              <a:defRPr sz="1200">
                <a:solidFill>
                  <a:schemeClr val="tx1">
                    <a:tint val="75000"/>
                  </a:schemeClr>
                </a:solidFill>
              </a:defRPr>
            </a:lvl1pPr>
          </a:lstStyle>
          <a:p>
            <a:fld id="{57F65629-F741-454D-8A3F-49FD9C45B2E3}" type="datetime1">
              <a:rPr lang="en-US" smtClean="0">
                <a:solidFill>
                  <a:prstClr val="black">
                    <a:tint val="75000"/>
                  </a:prstClr>
                </a:solidFill>
              </a:rPr>
              <a:pPr/>
              <a:t>1/31/19</a:t>
            </a:fld>
            <a:endParaRPr lang="en-US">
              <a:solidFill>
                <a:prstClr val="black">
                  <a:tint val="75000"/>
                </a:prstClr>
              </a:solidFill>
            </a:endParaRPr>
          </a:p>
        </p:txBody>
      </p:sp>
      <p:sp>
        <p:nvSpPr>
          <p:cNvPr id="5" name="Footer Placeholder 4"/>
          <p:cNvSpPr>
            <a:spLocks noGrp="1"/>
          </p:cNvSpPr>
          <p:nvPr>
            <p:ph type="ftr" sz="quarter" idx="3"/>
          </p:nvPr>
        </p:nvSpPr>
        <p:spPr>
          <a:xfrm>
            <a:off x="3124200" y="6400800"/>
            <a:ext cx="2895600" cy="32067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7" name="Slide Number Placeholder 3"/>
          <p:cNvSpPr txBox="1">
            <a:spLocks/>
          </p:cNvSpPr>
          <p:nvPr userDrawn="1"/>
        </p:nvSpPr>
        <p:spPr>
          <a:xfrm>
            <a:off x="8077200" y="6248400"/>
            <a:ext cx="1066800" cy="6096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8B363EBC-A636-4E4F-B313-DA526F248DF6}" type="slidenum">
              <a:rPr lang="en-US" sz="2000" smtClean="0">
                <a:solidFill>
                  <a:prstClr val="black"/>
                </a:solidFill>
              </a:rPr>
              <a:pPr algn="ctr"/>
              <a:t>‹#›</a:t>
            </a:fld>
            <a:endParaRPr lang="en-US" sz="2000">
              <a:solidFill>
                <a:prstClr val="black"/>
              </a:solidFill>
            </a:endParaRPr>
          </a:p>
        </p:txBody>
      </p:sp>
    </p:spTree>
    <p:extLst>
      <p:ext uri="{BB962C8B-B14F-4D97-AF65-F5344CB8AC3E}">
        <p14:creationId xmlns:p14="http://schemas.microsoft.com/office/powerpoint/2010/main" val="853500080"/>
      </p:ext>
    </p:extLst>
  </p:cSld>
  <p:clrMap bg1="lt1" tx1="dk1" bg2="lt2" tx2="dk2" accent1="accent1" accent2="accent2" accent3="accent3" accent4="accent4" accent5="accent5" accent6="accent6" hlink="hlink" folHlink="folHlink"/>
  <p:sldLayoutIdLst>
    <p:sldLayoutId id="2147488769" r:id="rId1"/>
    <p:sldLayoutId id="2147488770" r:id="rId2"/>
    <p:sldLayoutId id="2147488771" r:id="rId3"/>
    <p:sldLayoutId id="2147488772" r:id="rId4"/>
    <p:sldLayoutId id="2147488773" r:id="rId5"/>
    <p:sldLayoutId id="2147488774" r:id="rId6"/>
    <p:sldLayoutId id="2147488775" r:id="rId7"/>
    <p:sldLayoutId id="2147488776" r:id="rId8"/>
    <p:sldLayoutId id="2147488777" r:id="rId9"/>
    <p:sldLayoutId id="2147488778" r:id="rId10"/>
    <p:sldLayoutId id="2147488779" r:id="rId11"/>
  </p:sldLayoutIdLst>
  <p:hf hdr="0" ftr="0" dt="0"/>
  <p:txStyles>
    <p:titleStyle>
      <a:lvl1pPr algn="l" defTabSz="914400" rtl="0" eaLnBrk="1" latinLnBrk="0"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76200"/>
            <a:ext cx="8534400" cy="9144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304800" y="990600"/>
            <a:ext cx="8534400" cy="5365750"/>
          </a:xfrm>
          <a:prstGeom prst="rect">
            <a:avLst/>
          </a:prstGeom>
        </p:spPr>
        <p:txBody>
          <a:bodyPr vert="horz" lIns="91440" tIns="45720" rIns="91440" bIns="4572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400800"/>
            <a:ext cx="2133600" cy="320675"/>
          </a:xfrm>
          <a:prstGeom prst="rect">
            <a:avLst/>
          </a:prstGeom>
        </p:spPr>
        <p:txBody>
          <a:bodyPr vert="horz" lIns="91440" tIns="45720" rIns="91440" bIns="45720" rtlCol="0" anchor="ctr"/>
          <a:lstStyle>
            <a:lvl1pPr algn="l">
              <a:defRPr sz="1200">
                <a:solidFill>
                  <a:schemeClr val="tx1">
                    <a:tint val="75000"/>
                  </a:schemeClr>
                </a:solidFill>
              </a:defRPr>
            </a:lvl1pPr>
          </a:lstStyle>
          <a:p>
            <a:pPr eaLnBrk="1" fontAlgn="auto" hangingPunct="1">
              <a:spcBef>
                <a:spcPts val="0"/>
              </a:spcBef>
              <a:spcAft>
                <a:spcPts val="0"/>
              </a:spcAft>
            </a:pPr>
            <a:fld id="{57F65629-F741-454D-8A3F-49FD9C45B2E3}" type="datetime1">
              <a:rPr lang="en-US" smtClean="0">
                <a:solidFill>
                  <a:prstClr val="black">
                    <a:tint val="75000"/>
                  </a:prstClr>
                </a:solidFill>
                <a:latin typeface="Calibri"/>
                <a:ea typeface=""/>
              </a:rPr>
              <a:pPr eaLnBrk="1" fontAlgn="auto" hangingPunct="1">
                <a:spcBef>
                  <a:spcPts val="0"/>
                </a:spcBef>
                <a:spcAft>
                  <a:spcPts val="0"/>
                </a:spcAft>
              </a:pPr>
              <a:t>1/31/19</a:t>
            </a:fld>
            <a:endParaRPr lang="en-US">
              <a:solidFill>
                <a:prstClr val="black">
                  <a:tint val="75000"/>
                </a:prstClr>
              </a:solidFill>
              <a:latin typeface="Calibri"/>
              <a:ea typeface=""/>
            </a:endParaRPr>
          </a:p>
        </p:txBody>
      </p:sp>
      <p:sp>
        <p:nvSpPr>
          <p:cNvPr id="5" name="Footer Placeholder 4"/>
          <p:cNvSpPr>
            <a:spLocks noGrp="1"/>
          </p:cNvSpPr>
          <p:nvPr>
            <p:ph type="ftr" sz="quarter" idx="3"/>
          </p:nvPr>
        </p:nvSpPr>
        <p:spPr>
          <a:xfrm>
            <a:off x="3124200" y="6400800"/>
            <a:ext cx="2895600" cy="320675"/>
          </a:xfrm>
          <a:prstGeom prst="rect">
            <a:avLst/>
          </a:prstGeom>
        </p:spPr>
        <p:txBody>
          <a:bodyPr vert="horz" lIns="91440" tIns="45720" rIns="91440" bIns="45720" rtlCol="0" anchor="ctr"/>
          <a:lstStyle>
            <a:lvl1pPr algn="ctr">
              <a:defRPr sz="1200">
                <a:solidFill>
                  <a:schemeClr val="tx1">
                    <a:tint val="75000"/>
                  </a:schemeClr>
                </a:solidFill>
              </a:defRPr>
            </a:lvl1pPr>
          </a:lstStyle>
          <a:p>
            <a:pPr eaLnBrk="1" fontAlgn="auto" hangingPunct="1">
              <a:spcBef>
                <a:spcPts val="0"/>
              </a:spcBef>
              <a:spcAft>
                <a:spcPts val="0"/>
              </a:spcAft>
            </a:pPr>
            <a:endParaRPr lang="en-US">
              <a:solidFill>
                <a:prstClr val="black">
                  <a:tint val="75000"/>
                </a:prstClr>
              </a:solidFill>
              <a:latin typeface="Calibri"/>
              <a:ea typeface=""/>
            </a:endParaRPr>
          </a:p>
        </p:txBody>
      </p:sp>
      <p:sp>
        <p:nvSpPr>
          <p:cNvPr id="7" name="Slide Number Placeholder 3"/>
          <p:cNvSpPr txBox="1">
            <a:spLocks/>
          </p:cNvSpPr>
          <p:nvPr userDrawn="1"/>
        </p:nvSpPr>
        <p:spPr>
          <a:xfrm>
            <a:off x="8077200" y="6248400"/>
            <a:ext cx="1066800" cy="6096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auto">
              <a:spcBef>
                <a:spcPts val="0"/>
              </a:spcBef>
              <a:spcAft>
                <a:spcPts val="0"/>
              </a:spcAft>
            </a:pPr>
            <a:fld id="{8B363EBC-A636-4E4F-B313-DA526F248DF6}" type="slidenum">
              <a:rPr lang="en-US" sz="2000" smtClean="0">
                <a:solidFill>
                  <a:prstClr val="black"/>
                </a:solidFill>
              </a:rPr>
              <a:pPr algn="ctr" fontAlgn="auto">
                <a:spcBef>
                  <a:spcPts val="0"/>
                </a:spcBef>
                <a:spcAft>
                  <a:spcPts val="0"/>
                </a:spcAft>
              </a:pPr>
              <a:t>‹#›</a:t>
            </a:fld>
            <a:endParaRPr lang="en-US" sz="2000">
              <a:solidFill>
                <a:prstClr val="black"/>
              </a:solidFill>
            </a:endParaRPr>
          </a:p>
        </p:txBody>
      </p:sp>
    </p:spTree>
    <p:extLst>
      <p:ext uri="{BB962C8B-B14F-4D97-AF65-F5344CB8AC3E}">
        <p14:creationId xmlns:p14="http://schemas.microsoft.com/office/powerpoint/2010/main" val="3002164169"/>
      </p:ext>
    </p:extLst>
  </p:cSld>
  <p:clrMap bg1="lt1" tx1="dk1" bg2="lt2" tx2="dk2" accent1="accent1" accent2="accent2" accent3="accent3" accent4="accent4" accent5="accent5" accent6="accent6" hlink="hlink" folHlink="folHlink"/>
  <p:sldLayoutIdLst>
    <p:sldLayoutId id="2147488781" r:id="rId1"/>
    <p:sldLayoutId id="2147488782" r:id="rId2"/>
    <p:sldLayoutId id="2147488783" r:id="rId3"/>
    <p:sldLayoutId id="2147488784" r:id="rId4"/>
    <p:sldLayoutId id="2147488785" r:id="rId5"/>
    <p:sldLayoutId id="2147488786" r:id="rId6"/>
    <p:sldLayoutId id="2147488787" r:id="rId7"/>
    <p:sldLayoutId id="2147488788" r:id="rId8"/>
    <p:sldLayoutId id="2147488789" r:id="rId9"/>
    <p:sldLayoutId id="2147488790" r:id="rId10"/>
    <p:sldLayoutId id="2147488791"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defTabSz="914400" rtl="0" eaLnBrk="1" latinLnBrk="0"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696C65B-3C59-4ED5-9C7F-730621DD0788}" type="datetime1">
              <a:rPr lang="en-US" smtClean="0">
                <a:solidFill>
                  <a:prstClr val="black">
                    <a:tint val="75000"/>
                  </a:prstClr>
                </a:solidFill>
                <a:latin typeface="Gill Sans MT"/>
              </a:rPr>
              <a:pPr/>
              <a:t>1/31/19</a:t>
            </a:fld>
            <a:endParaRPr lang="en-US">
              <a:solidFill>
                <a:prstClr val="black">
                  <a:tint val="75000"/>
                </a:prstClr>
              </a:solidFill>
              <a:latin typeface="Gill Sans MT"/>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Gill Sans MT"/>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3616602194"/>
      </p:ext>
    </p:extLst>
  </p:cSld>
  <p:clrMap bg1="lt1" tx1="dk1" bg2="lt2" tx2="dk2" accent1="accent1" accent2="accent2" accent3="accent3" accent4="accent4" accent5="accent5" accent6="accent6" hlink="hlink" folHlink="folHlink"/>
  <p:sldLayoutIdLst>
    <p:sldLayoutId id="2147488793" r:id="rId1"/>
    <p:sldLayoutId id="2147488794" r:id="rId2"/>
    <p:sldLayoutId id="2147488795" r:id="rId3"/>
    <p:sldLayoutId id="2147488796" r:id="rId4"/>
    <p:sldLayoutId id="2147488797" r:id="rId5"/>
    <p:sldLayoutId id="2147488798" r:id="rId6"/>
    <p:sldLayoutId id="2147488799" r:id="rId7"/>
    <p:sldLayoutId id="2147488800" r:id="rId8"/>
    <p:sldLayoutId id="2147488801" r:id="rId9"/>
    <p:sldLayoutId id="2147488802" r:id="rId10"/>
    <p:sldLayoutId id="2147488803"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35173854"/>
      </p:ext>
    </p:extLst>
  </p:cSld>
  <p:clrMap bg1="lt1" tx1="dk1" bg2="lt2" tx2="dk2" accent1="accent1" accent2="accent2" accent3="accent3" accent4="accent4" accent5="accent5" accent6="accent6" hlink="hlink" folHlink="folHlink"/>
  <p:sldLayoutIdLst>
    <p:sldLayoutId id="2147488805" r:id="rId1"/>
    <p:sldLayoutId id="2147488806" r:id="rId2"/>
    <p:sldLayoutId id="2147488807" r:id="rId3"/>
    <p:sldLayoutId id="2147488808" r:id="rId4"/>
    <p:sldLayoutId id="2147488809" r:id="rId5"/>
    <p:sldLayoutId id="2147488810" r:id="rId6"/>
    <p:sldLayoutId id="2147488811" r:id="rId7"/>
    <p:sldLayoutId id="2147488812" r:id="rId8"/>
    <p:sldLayoutId id="2147488813" r:id="rId9"/>
    <p:sldLayoutId id="2147488814" r:id="rId10"/>
    <p:sldLayoutId id="214748881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D2A1118F-5AEB-1E4F-91F1-AAD0EF8B94DD}"/>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6D270052-F7BE-8348-A64B-192F0F84E230}"/>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4894F77-4824-1C4D-B980-C0F4BA1A550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57C535B2-C077-3C46-A187-4CBEF0169A1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panose="02020404030301010803" pitchFamily="18" charset="0"/>
                <a:cs typeface="Arial" panose="020B0604020202020204" pitchFamily="34" charset="0"/>
              </a:defRPr>
            </a:lvl1pPr>
          </a:lstStyle>
          <a:p>
            <a:pPr>
              <a:defRPr/>
            </a:pPr>
            <a:fld id="{AF8AB043-1D33-1946-871F-639FD9DFAC19}" type="slidenum">
              <a:rPr lang="en-US" altLang="en-US"/>
              <a:pPr>
                <a:defRPr/>
              </a:pPr>
              <a:t>‹#›</a:t>
            </a:fld>
            <a:endParaRPr lang="en-US" altLang="en-US"/>
          </a:p>
        </p:txBody>
      </p:sp>
      <p:sp>
        <p:nvSpPr>
          <p:cNvPr id="1030" name="Line 1032">
            <a:extLst>
              <a:ext uri="{FF2B5EF4-FFF2-40B4-BE49-F238E27FC236}">
                <a16:creationId xmlns:a16="http://schemas.microsoft.com/office/drawing/2014/main" id="{4245D39E-8948-0B44-AA3A-86720DC0358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11EABD36-339A-AE41-A37E-CEB75DC7CEF9}"/>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291815442"/>
      </p:ext>
    </p:extLst>
  </p:cSld>
  <p:clrMap bg1="lt1" tx1="dk1" bg2="lt2" tx2="dk2" accent1="accent1" accent2="accent2" accent3="accent3" accent4="accent4" accent5="accent5" accent6="accent6" hlink="hlink" folHlink="folHlink"/>
  <p:sldLayoutIdLst>
    <p:sldLayoutId id="2147488817" r:id="rId1"/>
    <p:sldLayoutId id="2147488818" r:id="rId2"/>
    <p:sldLayoutId id="2147488819" r:id="rId3"/>
    <p:sldLayoutId id="2147488820" r:id="rId4"/>
    <p:sldLayoutId id="2147488821" r:id="rId5"/>
    <p:sldLayoutId id="2147488822" r:id="rId6"/>
    <p:sldLayoutId id="2147488823" r:id="rId7"/>
    <p:sldLayoutId id="2147488824" r:id="rId8"/>
    <p:sldLayoutId id="2147488825" r:id="rId9"/>
    <p:sldLayoutId id="2147488826" r:id="rId10"/>
    <p:sldLayoutId id="2147488827" r:id="rId11"/>
    <p:sldLayoutId id="2147488828"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a:defRPr/>
            </a:pPr>
            <a:fld id="{F4A8B300-57DC-AA40-A8ED-06B05AC83B03}" type="slidenum">
              <a:rPr lang="en-US" altLang="en-US"/>
              <a:pPr>
                <a:defRPr/>
              </a:pPr>
              <a:t>‹#›</a:t>
            </a:fld>
            <a:endParaRPr lang="en-US" altLang="en-US"/>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837036672"/>
      </p:ext>
    </p:extLst>
  </p:cSld>
  <p:clrMap bg1="lt1" tx1="dk1" bg2="lt2" tx2="dk2" accent1="accent1" accent2="accent2" accent3="accent3" accent4="accent4" accent5="accent5" accent6="accent6" hlink="hlink" folHlink="folHlink"/>
  <p:sldLayoutIdLst>
    <p:sldLayoutId id="2147488830" r:id="rId1"/>
    <p:sldLayoutId id="2147488831" r:id="rId2"/>
    <p:sldLayoutId id="2147488832" r:id="rId3"/>
    <p:sldLayoutId id="2147488833" r:id="rId4"/>
    <p:sldLayoutId id="2147488834" r:id="rId5"/>
    <p:sldLayoutId id="2147488835" r:id="rId6"/>
    <p:sldLayoutId id="2147488836" r:id="rId7"/>
    <p:sldLayoutId id="2147488837" r:id="rId8"/>
    <p:sldLayoutId id="2147488838" r:id="rId9"/>
    <p:sldLayoutId id="2147488839" r:id="rId10"/>
    <p:sldLayoutId id="2147488840" r:id="rId11"/>
    <p:sldLayoutId id="214748884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0.jpe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9.png"/><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2.xml.rels><?xml version="1.0" encoding="UTF-8" standalone="yes"?>
<Relationships xmlns="http://schemas.openxmlformats.org/package/2006/relationships"><Relationship Id="rId8" Type="http://schemas.openxmlformats.org/officeDocument/2006/relationships/image" Target="../media/image15.jpeg"/><Relationship Id="rId3" Type="http://schemas.openxmlformats.org/officeDocument/2006/relationships/image" Target="../media/image11.png"/><Relationship Id="rId7" Type="http://schemas.openxmlformats.org/officeDocument/2006/relationships/image" Target="../media/image14.png"/><Relationship Id="rId2" Type="http://schemas.openxmlformats.org/officeDocument/2006/relationships/notesSlide" Target="../notesSlides/notesSlide2.xml"/><Relationship Id="rId1" Type="http://schemas.openxmlformats.org/officeDocument/2006/relationships/slideLayout" Target="../slideLayouts/slideLayout6.xml"/><Relationship Id="rId6" Type="http://schemas.openxmlformats.org/officeDocument/2006/relationships/image" Target="../media/image13.png"/><Relationship Id="rId5" Type="http://schemas.openxmlformats.org/officeDocument/2006/relationships/image" Target="../media/image12.jpeg"/><Relationship Id="rId10" Type="http://schemas.openxmlformats.org/officeDocument/2006/relationships/image" Target="../media/image17.png"/><Relationship Id="rId4" Type="http://schemas.microsoft.com/office/2007/relationships/hdphoto" Target="../media/hdphoto1.wdp"/><Relationship Id="rId9" Type="http://schemas.openxmlformats.org/officeDocument/2006/relationships/image" Target="../media/image16.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3.xml"/><Relationship Id="rId1" Type="http://schemas.openxmlformats.org/officeDocument/2006/relationships/slideLayout" Target="../slideLayouts/slideLayout6.xml"/><Relationship Id="rId4" Type="http://schemas.openxmlformats.org/officeDocument/2006/relationships/image" Target="../media/image19.png"/></Relationships>
</file>

<file path=ppt/slides/_rels/slide8.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4.xml"/><Relationship Id="rId1" Type="http://schemas.openxmlformats.org/officeDocument/2006/relationships/slideLayout" Target="../slideLayouts/slideLayout6.xml"/><Relationship Id="rId4" Type="http://schemas.openxmlformats.org/officeDocument/2006/relationships/image" Target="../media/image21.jpe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8" Type="http://schemas.openxmlformats.org/officeDocument/2006/relationships/image" Target="../media/image28.jpeg"/><Relationship Id="rId13" Type="http://schemas.openxmlformats.org/officeDocument/2006/relationships/image" Target="../media/image33.tiff"/><Relationship Id="rId3" Type="http://schemas.openxmlformats.org/officeDocument/2006/relationships/image" Target="../media/image23.jpeg"/><Relationship Id="rId7" Type="http://schemas.openxmlformats.org/officeDocument/2006/relationships/image" Target="../media/image27.jpeg"/><Relationship Id="rId12" Type="http://schemas.openxmlformats.org/officeDocument/2006/relationships/image" Target="../media/image32.png"/><Relationship Id="rId2" Type="http://schemas.openxmlformats.org/officeDocument/2006/relationships/notesSlide" Target="../notesSlides/notesSlide6.xml"/><Relationship Id="rId1" Type="http://schemas.openxmlformats.org/officeDocument/2006/relationships/slideLayout" Target="../slideLayouts/slideLayout7.xml"/><Relationship Id="rId6" Type="http://schemas.openxmlformats.org/officeDocument/2006/relationships/image" Target="../media/image26.jpeg"/><Relationship Id="rId11" Type="http://schemas.openxmlformats.org/officeDocument/2006/relationships/image" Target="../media/image31.png"/><Relationship Id="rId5" Type="http://schemas.openxmlformats.org/officeDocument/2006/relationships/image" Target="../media/image25.png"/><Relationship Id="rId10" Type="http://schemas.openxmlformats.org/officeDocument/2006/relationships/image" Target="../media/image30.png"/><Relationship Id="rId4" Type="http://schemas.openxmlformats.org/officeDocument/2006/relationships/image" Target="../media/image24.png"/><Relationship Id="rId9" Type="http://schemas.openxmlformats.org/officeDocument/2006/relationships/image" Target="../media/image29.png"/></Relationships>
</file>

<file path=ppt/slides/_rels/slide12.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notesSlide" Target="../notesSlides/notesSlide7.xml"/><Relationship Id="rId7" Type="http://schemas.openxmlformats.org/officeDocument/2006/relationships/image" Target="../media/image34.emf"/><Relationship Id="rId2" Type="http://schemas.openxmlformats.org/officeDocument/2006/relationships/slideLayout" Target="../slideLayouts/slideLayout601.xml"/><Relationship Id="rId1" Type="http://schemas.openxmlformats.org/officeDocument/2006/relationships/vmlDrawing" Target="../drawings/vmlDrawing1.vml"/><Relationship Id="rId6" Type="http://schemas.openxmlformats.org/officeDocument/2006/relationships/oleObject" Target="../embeddings/oleObject1.bin"/><Relationship Id="rId5" Type="http://schemas.openxmlformats.org/officeDocument/2006/relationships/image" Target="../media/image37.jpeg"/><Relationship Id="rId4" Type="http://schemas.openxmlformats.org/officeDocument/2006/relationships/image" Target="../media/image36.png"/><Relationship Id="rId9" Type="http://schemas.openxmlformats.org/officeDocument/2006/relationships/image" Target="../media/image35.emf"/></Relationships>
</file>

<file path=ppt/slides/_rels/slide13.xml.rels><?xml version="1.0" encoding="UTF-8" standalone="yes"?>
<Relationships xmlns="http://schemas.openxmlformats.org/package/2006/relationships"><Relationship Id="rId3" Type="http://schemas.openxmlformats.org/officeDocument/2006/relationships/hyperlink" Target="https://commons.wikimedia.org/w/index.php?curid=30550950" TargetMode="External"/><Relationship Id="rId2" Type="http://schemas.openxmlformats.org/officeDocument/2006/relationships/image" Target="../media/image38.png"/><Relationship Id="rId1" Type="http://schemas.openxmlformats.org/officeDocument/2006/relationships/slideLayout" Target="../slideLayouts/slideLayout261.xml"/></Relationships>
</file>

<file path=ppt/slides/_rels/slide14.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notesSlide" Target="../notesSlides/notesSlide8.xml"/><Relationship Id="rId7" Type="http://schemas.openxmlformats.org/officeDocument/2006/relationships/image" Target="../media/image34.emf"/><Relationship Id="rId2" Type="http://schemas.openxmlformats.org/officeDocument/2006/relationships/slideLayout" Target="../slideLayouts/slideLayout601.xml"/><Relationship Id="rId1" Type="http://schemas.openxmlformats.org/officeDocument/2006/relationships/vmlDrawing" Target="../drawings/vmlDrawing2.vml"/><Relationship Id="rId6" Type="http://schemas.openxmlformats.org/officeDocument/2006/relationships/oleObject" Target="../embeddings/oleObject1.bin"/><Relationship Id="rId5" Type="http://schemas.openxmlformats.org/officeDocument/2006/relationships/image" Target="../media/image37.jpeg"/><Relationship Id="rId10" Type="http://schemas.openxmlformats.org/officeDocument/2006/relationships/image" Target="../media/image39.jpeg"/><Relationship Id="rId4" Type="http://schemas.openxmlformats.org/officeDocument/2006/relationships/image" Target="../media/image36.png"/><Relationship Id="rId9" Type="http://schemas.openxmlformats.org/officeDocument/2006/relationships/image" Target="../media/image35.emf"/></Relationships>
</file>

<file path=ppt/slides/_rels/slide15.xml.rels><?xml version="1.0" encoding="UTF-8" standalone="yes"?>
<Relationships xmlns="http://schemas.openxmlformats.org/package/2006/relationships"><Relationship Id="rId3" Type="http://schemas.openxmlformats.org/officeDocument/2006/relationships/image" Target="../media/image40.tiff"/><Relationship Id="rId2" Type="http://schemas.openxmlformats.org/officeDocument/2006/relationships/notesSlide" Target="../notesSlides/notesSlide9.xml"/><Relationship Id="rId1" Type="http://schemas.openxmlformats.org/officeDocument/2006/relationships/slideLayout" Target="../slideLayouts/slideLayout618.xml"/><Relationship Id="rId5" Type="http://schemas.openxmlformats.org/officeDocument/2006/relationships/hyperlink" Target="http://mrfast.sourceforge.net/" TargetMode="External"/><Relationship Id="rId4" Type="http://schemas.openxmlformats.org/officeDocument/2006/relationships/image" Target="../media/image41.tiff"/></Relationships>
</file>

<file path=ppt/slides/_rels/slide1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8.xml.rels><?xml version="1.0" encoding="UTF-8" standalone="yes"?>
<Relationships xmlns="http://schemas.openxmlformats.org/package/2006/relationships"><Relationship Id="rId3" Type="http://schemas.openxmlformats.org/officeDocument/2006/relationships/image" Target="../media/image42.tiff"/><Relationship Id="rId2" Type="http://schemas.openxmlformats.org/officeDocument/2006/relationships/hyperlink" Target="http://mrfast.sourceforge.net/" TargetMode="External"/><Relationship Id="rId1" Type="http://schemas.openxmlformats.org/officeDocument/2006/relationships/slideLayout" Target="../slideLayouts/slideLayout618.xml"/></Relationships>
</file>

<file path=ppt/slides/_rels/slide19.xml.rels><?xml version="1.0" encoding="UTF-8" standalone="yes"?>
<Relationships xmlns="http://schemas.openxmlformats.org/package/2006/relationships"><Relationship Id="rId3" Type="http://schemas.openxmlformats.org/officeDocument/2006/relationships/hyperlink" Target="https://github.com/CMU-SAFARI/Shifted-Hamming-Distance" TargetMode="External"/><Relationship Id="rId2" Type="http://schemas.openxmlformats.org/officeDocument/2006/relationships/image" Target="../media/image43.tiff"/><Relationship Id="rId1" Type="http://schemas.openxmlformats.org/officeDocument/2006/relationships/slideLayout" Target="../slideLayouts/slideLayout618.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601.xml"/><Relationship Id="rId1" Type="http://schemas.openxmlformats.org/officeDocument/2006/relationships/vmlDrawing" Target="../drawings/vmlDrawing3.vml"/><Relationship Id="rId6" Type="http://schemas.openxmlformats.org/officeDocument/2006/relationships/image" Target="../media/image45.jpeg"/><Relationship Id="rId5" Type="http://schemas.openxmlformats.org/officeDocument/2006/relationships/image" Target="../media/image44.emf"/><Relationship Id="rId4" Type="http://schemas.openxmlformats.org/officeDocument/2006/relationships/oleObject" Target="../embeddings/oleObject3.bin"/></Relationships>
</file>

<file path=ppt/slides/_rels/slide21.xml.rels><?xml version="1.0" encoding="UTF-8" standalone="yes"?>
<Relationships xmlns="http://schemas.openxmlformats.org/package/2006/relationships"><Relationship Id="rId3" Type="http://schemas.openxmlformats.org/officeDocument/2006/relationships/hyperlink" Target="http://bioinformatics.oxfordjournals.org/" TargetMode="External"/><Relationship Id="rId2" Type="http://schemas.openxmlformats.org/officeDocument/2006/relationships/hyperlink" Target="https://people.inf.ethz.ch/omutlu/pub/gatekeeper_FPGA-genome-prealignment-accelerator_bionformatics17.pdf" TargetMode="External"/><Relationship Id="rId1" Type="http://schemas.openxmlformats.org/officeDocument/2006/relationships/slideLayout" Target="../slideLayouts/slideLayout2.xml"/><Relationship Id="rId6" Type="http://schemas.openxmlformats.org/officeDocument/2006/relationships/image" Target="../media/image46.tiff"/><Relationship Id="rId5" Type="http://schemas.openxmlformats.org/officeDocument/2006/relationships/hyperlink" Target="https://academic.oup.com/bioinformatics/article-lookup/doi/10.1093/bioinformatics/btx342" TargetMode="External"/><Relationship Id="rId4" Type="http://schemas.openxmlformats.org/officeDocument/2006/relationships/hyperlink" Target="https://github.com/BilkentCompGen/GateKeeper"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hyperlink" Target="http://apbc2018.bio.keio.ac.jp/" TargetMode="External"/><Relationship Id="rId2" Type="http://schemas.openxmlformats.org/officeDocument/2006/relationships/hyperlink" Target="http://www.biomedcentral.com/bmcgenomics/" TargetMode="External"/><Relationship Id="rId1" Type="http://schemas.openxmlformats.org/officeDocument/2006/relationships/slideLayout" Target="../slideLayouts/slideLayout2.xml"/><Relationship Id="rId5" Type="http://schemas.openxmlformats.org/officeDocument/2006/relationships/image" Target="../media/image47.png"/><Relationship Id="rId4" Type="http://schemas.openxmlformats.org/officeDocument/2006/relationships/hyperlink" Target="https://arxiv.org/pdf/1711.01177.pdf"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25.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4" Type="http://schemas.openxmlformats.org/officeDocument/2006/relationships/image" Target="../media/image29.png"/></Relationships>
</file>

<file path=ppt/slides/_rels/slide26.xml.rels><?xml version="1.0" encoding="UTF-8" standalone="yes"?>
<Relationships xmlns="http://schemas.openxmlformats.org/package/2006/relationships"><Relationship Id="rId2" Type="http://schemas.openxmlformats.org/officeDocument/2006/relationships/image" Target="../media/image49.tiff"/><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12.jpeg"/><Relationship Id="rId1" Type="http://schemas.openxmlformats.org/officeDocument/2006/relationships/slideLayout" Target="../slideLayouts/slideLayout82.xml"/><Relationship Id="rId4" Type="http://schemas.openxmlformats.org/officeDocument/2006/relationships/image" Target="../media/image16.png"/></Relationships>
</file>

<file path=ppt/slides/_rels/slide3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2.jpeg"/><Relationship Id="rId1" Type="http://schemas.openxmlformats.org/officeDocument/2006/relationships/slideLayout" Target="../slideLayouts/slideLayout82.xml"/><Relationship Id="rId4" Type="http://schemas.openxmlformats.org/officeDocument/2006/relationships/image" Target="../media/image51.png"/></Relationships>
</file>

<file path=ppt/slides/_rels/slide3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2.jpeg"/><Relationship Id="rId1" Type="http://schemas.openxmlformats.org/officeDocument/2006/relationships/slideLayout" Target="../slideLayouts/slideLayout82.xml"/><Relationship Id="rId4" Type="http://schemas.openxmlformats.org/officeDocument/2006/relationships/image" Target="../media/image52.png"/></Relationships>
</file>

<file path=ppt/slides/_rels/slide34.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53.png"/><Relationship Id="rId1" Type="http://schemas.openxmlformats.org/officeDocument/2006/relationships/slideLayout" Target="../slideLayouts/slideLayout8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39.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138.xml"/></Relationships>
</file>

<file path=ppt/slides/_rels/slide40.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2.xml"/><Relationship Id="rId1" Type="http://schemas.openxmlformats.org/officeDocument/2006/relationships/slideLayout" Target="../slideLayouts/slideLayout337.xml"/></Relationships>
</file>

<file path=ppt/slides/_rels/slide41.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3.xml"/><Relationship Id="rId1" Type="http://schemas.openxmlformats.org/officeDocument/2006/relationships/slideLayout" Target="../slideLayouts/slideLayout13.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42.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4.xml"/><Relationship Id="rId1" Type="http://schemas.openxmlformats.org/officeDocument/2006/relationships/slideLayout" Target="../slideLayouts/slideLayout13.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43.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image" Target="../media/image1.png"/><Relationship Id="rId7" Type="http://schemas.openxmlformats.org/officeDocument/2006/relationships/image" Target="../media/image62.png"/><Relationship Id="rId2" Type="http://schemas.openxmlformats.org/officeDocument/2006/relationships/notesSlide" Target="../notesSlides/notesSlide15.xml"/><Relationship Id="rId1" Type="http://schemas.openxmlformats.org/officeDocument/2006/relationships/slideLayout" Target="../slideLayouts/slideLayout907.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44.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image" Target="../media/image1.png"/><Relationship Id="rId7" Type="http://schemas.openxmlformats.org/officeDocument/2006/relationships/image" Target="../media/image62.png"/><Relationship Id="rId2" Type="http://schemas.openxmlformats.org/officeDocument/2006/relationships/notesSlide" Target="../notesSlides/notesSlide16.xml"/><Relationship Id="rId1" Type="http://schemas.openxmlformats.org/officeDocument/2006/relationships/slideLayout" Target="../slideLayouts/slideLayout907.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6.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4" Type="http://schemas.openxmlformats.org/officeDocument/2006/relationships/image" Target="../media/image64.tiff"/></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52.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Layout" Target="../slideLayouts/slideLayout285.xml"/></Relationships>
</file>

<file path=ppt/slides/_rels/slide53.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65.png"/><Relationship Id="rId1" Type="http://schemas.openxmlformats.org/officeDocument/2006/relationships/slideLayout" Target="../slideLayouts/slideLayout285.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56.xml.rels><?xml version="1.0" encoding="UTF-8" standalone="yes"?>
<Relationships xmlns="http://schemas.openxmlformats.org/package/2006/relationships"><Relationship Id="rId3" Type="http://schemas.openxmlformats.org/officeDocument/2006/relationships/image" Target="../media/image68.jpg"/><Relationship Id="rId2" Type="http://schemas.openxmlformats.org/officeDocument/2006/relationships/image" Target="../media/image67.jpg"/><Relationship Id="rId1" Type="http://schemas.openxmlformats.org/officeDocument/2006/relationships/slideLayout" Target="../slideLayouts/slideLayout150.xml"/></Relationships>
</file>

<file path=ppt/slides/_rels/slide57.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Layout" Target="../slideLayouts/slideLayout150.xml"/></Relationships>
</file>

<file path=ppt/slides/_rels/slide58.xml.rels><?xml version="1.0" encoding="UTF-8" standalone="yes"?>
<Relationships xmlns="http://schemas.openxmlformats.org/package/2006/relationships"><Relationship Id="rId2" Type="http://schemas.openxmlformats.org/officeDocument/2006/relationships/image" Target="../media/image70.jpg"/><Relationship Id="rId1" Type="http://schemas.openxmlformats.org/officeDocument/2006/relationships/slideLayout" Target="../slideLayouts/slideLayout150.xml"/></Relationships>
</file>

<file path=ppt/slides/_rels/slide59.xml.rels><?xml version="1.0" encoding="UTF-8" standalone="yes"?>
<Relationships xmlns="http://schemas.openxmlformats.org/package/2006/relationships"><Relationship Id="rId2" Type="http://schemas.openxmlformats.org/officeDocument/2006/relationships/image" Target="../media/image71.jpg"/><Relationship Id="rId1" Type="http://schemas.openxmlformats.org/officeDocument/2006/relationships/slideLayout" Target="../slideLayouts/slideLayout150.xml"/></Relationships>
</file>

<file path=ppt/slides/_rels/slide60.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Layout" Target="../slideLayouts/slideLayout13.xml"/></Relationships>
</file>

<file path=ppt/slides/_rels/slide61.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13.xml"/></Relationships>
</file>

<file path=ppt/slides/_rels/slide62.xml.rels><?xml version="1.0" encoding="UTF-8" standalone="yes"?>
<Relationships xmlns="http://schemas.openxmlformats.org/package/2006/relationships"><Relationship Id="rId3" Type="http://schemas.openxmlformats.org/officeDocument/2006/relationships/hyperlink" Target="http://2015.dsn.org/" TargetMode="External"/><Relationship Id="rId7" Type="http://schemas.openxmlformats.org/officeDocument/2006/relationships/image" Target="../media/image74.png"/><Relationship Id="rId2" Type="http://schemas.openxmlformats.org/officeDocument/2006/relationships/hyperlink" Target="http://users.ece.cmu.edu/~omutlu/pub/memory-errors-at-facebook_dsn15.pdf" TargetMode="External"/><Relationship Id="rId1" Type="http://schemas.openxmlformats.org/officeDocument/2006/relationships/slideLayout" Target="../slideLayouts/slideLayout285.xml"/><Relationship Id="rId6" Type="http://schemas.openxmlformats.org/officeDocument/2006/relationships/hyperlink" Target="https://www.ece.cmu.edu/~safari/tools/memerr/index.html" TargetMode="External"/><Relationship Id="rId5" Type="http://schemas.openxmlformats.org/officeDocument/2006/relationships/hyperlink" Target="http://users.ece.cmu.edu/~omutlu/pub/memory-errors-at-facebook_dsn15-talk.pdf" TargetMode="External"/><Relationship Id="rId4" Type="http://schemas.openxmlformats.org/officeDocument/2006/relationships/hyperlink" Target="http://users.ece.cmu.edu/~omutlu/pub/memory-errors-at-facebook_dsn15-talk.pptx" TargetMode="External"/></Relationships>
</file>

<file path=ppt/slides/_rels/slide63.xml.rels><?xml version="1.0" encoding="UTF-8" standalone="yes"?>
<Relationships xmlns="http://schemas.openxmlformats.org/package/2006/relationships"><Relationship Id="rId8" Type="http://schemas.openxmlformats.org/officeDocument/2006/relationships/hyperlink" Target="http://users.ece.cmu.edu/~omutlu/pub/avatar-dram-refresh_dsn15.pdf" TargetMode="External"/><Relationship Id="rId3" Type="http://schemas.openxmlformats.org/officeDocument/2006/relationships/image" Target="../media/image76.png"/><Relationship Id="rId7" Type="http://schemas.openxmlformats.org/officeDocument/2006/relationships/hyperlink" Target="http://users.ece.cmu.edu/~omutlu/pub/adaptive-latency-dram_hpca15.pdf" TargetMode="External"/><Relationship Id="rId2" Type="http://schemas.openxmlformats.org/officeDocument/2006/relationships/image" Target="../media/image75.png"/><Relationship Id="rId1" Type="http://schemas.openxmlformats.org/officeDocument/2006/relationships/slideLayout" Target="../slideLayouts/slideLayout13.xml"/><Relationship Id="rId6" Type="http://schemas.openxmlformats.org/officeDocument/2006/relationships/hyperlink" Target="http://users.ece.cmu.edu/~omutlu/pub/dram-row-hammer_isca14.pdf" TargetMode="External"/><Relationship Id="rId5" Type="http://schemas.openxmlformats.org/officeDocument/2006/relationships/hyperlink" Target="http://users.ece.cmu.edu/~omutlu/pub/error-mitigation-for-intermittent-dram-failures_sigmetrics14.pdf" TargetMode="External"/><Relationship Id="rId4" Type="http://schemas.openxmlformats.org/officeDocument/2006/relationships/hyperlink" Target="http://users.ece.cmu.edu/~omutlu/pub/dram-retention-time-characterization_isca13.pdf" TargetMode="External"/></Relationships>
</file>

<file path=ppt/slides/_rels/slide64.xml.rels><?xml version="1.0" encoding="UTF-8" standalone="yes"?>
<Relationships xmlns="http://schemas.openxmlformats.org/package/2006/relationships"><Relationship Id="rId2" Type="http://schemas.openxmlformats.org/officeDocument/2006/relationships/image" Target="../media/image77.jpeg"/><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2.xml"/><Relationship Id="rId4" Type="http://schemas.openxmlformats.org/officeDocument/2006/relationships/image" Target="../media/image79.png"/></Relationships>
</file>

<file path=ppt/slides/_rels/slide66.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hyperlink" Target="https://github.com/CMU-SAFARI/SoftMC" TargetMode="Externa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0.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Layout" Target="../slideLayouts/slideLayout13.xml"/></Relationships>
</file>

<file path=ppt/slides/_rels/slide71.xml.rels><?xml version="1.0" encoding="UTF-8" standalone="yes"?>
<Relationships xmlns="http://schemas.openxmlformats.org/package/2006/relationships"><Relationship Id="rId3" Type="http://schemas.openxmlformats.org/officeDocument/2006/relationships/hyperlink" Target="http://users.ece.cmu.edu/~omutlu/pub/dram-row-hammer_isca14.pdf" TargetMode="External"/><Relationship Id="rId2" Type="http://schemas.openxmlformats.org/officeDocument/2006/relationships/notesSlide" Target="../notesSlides/notesSlide17.xml"/><Relationship Id="rId1" Type="http://schemas.openxmlformats.org/officeDocument/2006/relationships/slideLayout" Target="../slideLayouts/slideLayout482.xml"/></Relationships>
</file>

<file path=ppt/slides/_rels/slide72.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18.xml"/><Relationship Id="rId1" Type="http://schemas.openxmlformats.org/officeDocument/2006/relationships/slideLayout" Target="../slideLayouts/slideLayout493.xml"/><Relationship Id="rId5" Type="http://schemas.openxmlformats.org/officeDocument/2006/relationships/hyperlink" Target="http://users.ece.cmu.edu/~omutlu/pub/dram-row-hammer_isca14.pdf" TargetMode="External"/><Relationship Id="rId4" Type="http://schemas.microsoft.com/office/2007/relationships/hdphoto" Target="../media/hdphoto1.wdp"/></Relationships>
</file>

<file path=ppt/slides/_rels/slide73.xml.rels><?xml version="1.0" encoding="UTF-8" standalone="yes"?>
<Relationships xmlns="http://schemas.openxmlformats.org/package/2006/relationships"><Relationship Id="rId3" Type="http://schemas.openxmlformats.org/officeDocument/2006/relationships/image" Target="../media/image84.jpg"/><Relationship Id="rId2" Type="http://schemas.openxmlformats.org/officeDocument/2006/relationships/notesSlide" Target="../notesSlides/notesSlide19.xml"/><Relationship Id="rId1" Type="http://schemas.openxmlformats.org/officeDocument/2006/relationships/slideLayout" Target="../slideLayouts/slideLayout493.xml"/><Relationship Id="rId4" Type="http://schemas.openxmlformats.org/officeDocument/2006/relationships/image" Target="../media/image85.jpg"/></Relationships>
</file>

<file path=ppt/slides/_rels/slide74.xml.rels><?xml version="1.0" encoding="UTF-8" standalone="yes"?>
<Relationships xmlns="http://schemas.openxmlformats.org/package/2006/relationships"><Relationship Id="rId3" Type="http://schemas.openxmlformats.org/officeDocument/2006/relationships/image" Target="../media/image84.jpg"/><Relationship Id="rId2" Type="http://schemas.openxmlformats.org/officeDocument/2006/relationships/notesSlide" Target="../notesSlides/notesSlide20.xml"/><Relationship Id="rId1" Type="http://schemas.openxmlformats.org/officeDocument/2006/relationships/slideLayout" Target="../slideLayouts/slideLayout493.xml"/><Relationship Id="rId4" Type="http://schemas.openxmlformats.org/officeDocument/2006/relationships/image" Target="../media/image85.jpg"/></Relationships>
</file>

<file path=ppt/slides/_rels/slide75.xml.rels><?xml version="1.0" encoding="UTF-8" standalone="yes"?>
<Relationships xmlns="http://schemas.openxmlformats.org/package/2006/relationships"><Relationship Id="rId3" Type="http://schemas.openxmlformats.org/officeDocument/2006/relationships/image" Target="../media/image84.jpg"/><Relationship Id="rId2" Type="http://schemas.openxmlformats.org/officeDocument/2006/relationships/notesSlide" Target="../notesSlides/notesSlide21.xml"/><Relationship Id="rId1" Type="http://schemas.openxmlformats.org/officeDocument/2006/relationships/slideLayout" Target="../slideLayouts/slideLayout493.xml"/><Relationship Id="rId4" Type="http://schemas.openxmlformats.org/officeDocument/2006/relationships/image" Target="../media/image85.jpg"/></Relationships>
</file>

<file path=ppt/slides/_rels/slide7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2.xml"/><Relationship Id="rId1" Type="http://schemas.openxmlformats.org/officeDocument/2006/relationships/slideLayout" Target="../slideLayouts/slideLayout504.xml"/><Relationship Id="rId6" Type="http://schemas.openxmlformats.org/officeDocument/2006/relationships/hyperlink" Target="https://github.com/CMU-SAFARI/rowhammer" TargetMode="External"/><Relationship Id="rId5" Type="http://schemas.openxmlformats.org/officeDocument/2006/relationships/image" Target="../media/image86.jpeg"/><Relationship Id="rId4" Type="http://schemas.microsoft.com/office/2007/relationships/hdphoto" Target="../media/hdphoto1.wdp"/></Relationships>
</file>

<file path=ppt/slides/_rels/slide7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3.xml"/><Relationship Id="rId1" Type="http://schemas.openxmlformats.org/officeDocument/2006/relationships/slideLayout" Target="../slideLayouts/slideLayout504.xml"/><Relationship Id="rId6" Type="http://schemas.openxmlformats.org/officeDocument/2006/relationships/hyperlink" Target="https://github.com/CMU-SAFARI/rowhammer" TargetMode="External"/><Relationship Id="rId5" Type="http://schemas.openxmlformats.org/officeDocument/2006/relationships/image" Target="../media/image86.jpeg"/><Relationship Id="rId4" Type="http://schemas.microsoft.com/office/2007/relationships/hdphoto" Target="../media/hdphoto1.wdp"/></Relationships>
</file>

<file path=ppt/slides/_rels/slide7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4.xml"/><Relationship Id="rId1" Type="http://schemas.openxmlformats.org/officeDocument/2006/relationships/slideLayout" Target="../slideLayouts/slideLayout504.xml"/><Relationship Id="rId6" Type="http://schemas.openxmlformats.org/officeDocument/2006/relationships/hyperlink" Target="https://github.com/CMU-SAFARI/rowhammer" TargetMode="External"/><Relationship Id="rId5" Type="http://schemas.openxmlformats.org/officeDocument/2006/relationships/image" Target="../media/image86.jpeg"/><Relationship Id="rId4" Type="http://schemas.microsoft.com/office/2007/relationships/hdphoto" Target="../media/hdphoto1.wdp"/></Relationships>
</file>

<file path=ppt/slides/_rels/slide7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5.xml"/><Relationship Id="rId1" Type="http://schemas.openxmlformats.org/officeDocument/2006/relationships/slideLayout" Target="../slideLayouts/slideLayout504.xml"/><Relationship Id="rId6" Type="http://schemas.openxmlformats.org/officeDocument/2006/relationships/hyperlink" Target="https://github.com/CMU-SAFARI/rowhammer" TargetMode="External"/><Relationship Id="rId5" Type="http://schemas.openxmlformats.org/officeDocument/2006/relationships/image" Target="../media/image86.jpeg"/><Relationship Id="rId4" Type="http://schemas.microsoft.com/office/2007/relationships/hdphoto" Target="../media/hdphoto1.wdp"/></Relationships>
</file>

<file path=ppt/slides/_rels/slide8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6.xml"/><Relationship Id="rId1" Type="http://schemas.openxmlformats.org/officeDocument/2006/relationships/slideLayout" Target="../slideLayouts/slideLayout504.xml"/><Relationship Id="rId6" Type="http://schemas.openxmlformats.org/officeDocument/2006/relationships/hyperlink" Target="https://github.com/CMU-SAFARI/rowhammer" TargetMode="External"/><Relationship Id="rId5" Type="http://schemas.openxmlformats.org/officeDocument/2006/relationships/image" Target="../media/image86.jpeg"/><Relationship Id="rId4" Type="http://schemas.microsoft.com/office/2007/relationships/hdphoto" Target="../media/hdphoto1.wdp"/></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493.xml"/></Relationships>
</file>

<file path=ppt/slides/_rels/slide82.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image" Target="../media/image87.png"/><Relationship Id="rId1" Type="http://schemas.openxmlformats.org/officeDocument/2006/relationships/slideLayout" Target="../slideLayouts/slideLayout261.xml"/><Relationship Id="rId6" Type="http://schemas.openxmlformats.org/officeDocument/2006/relationships/hyperlink" Target="http://users.ece.cmu.edu/~omutlu/pub/dram-row-hammer_isca14.pdf" TargetMode="External"/><Relationship Id="rId5" Type="http://schemas.openxmlformats.org/officeDocument/2006/relationships/hyperlink" Target="http://googleprojectzero.blogspot.com/2015/03/exploiting-dram-rowhammer-bug-to-gain.html" TargetMode="External"/><Relationship Id="rId4" Type="http://schemas.openxmlformats.org/officeDocument/2006/relationships/image" Target="../media/image89.png"/></Relationships>
</file>

<file path=ppt/slides/_rels/slide83.xml.rels><?xml version="1.0" encoding="UTF-8" standalone="yes"?>
<Relationships xmlns="http://schemas.openxmlformats.org/package/2006/relationships"><Relationship Id="rId3" Type="http://schemas.openxmlformats.org/officeDocument/2006/relationships/hyperlink" Target="http://googleprojectzero.blogspot.com/2015/03/exploiting-dram-rowhammer-bug-to-gain.html" TargetMode="External"/><Relationship Id="rId2" Type="http://schemas.openxmlformats.org/officeDocument/2006/relationships/hyperlink" Target="http://users.ece.cmu.edu/~omutlu/pub/dram-row-hammer_isca14.pdf" TargetMode="External"/><Relationship Id="rId1" Type="http://schemas.openxmlformats.org/officeDocument/2006/relationships/slideLayout" Target="../slideLayouts/slideLayout261.xml"/></Relationships>
</file>

<file path=ppt/slides/_rels/slide84.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28.xml"/><Relationship Id="rId1" Type="http://schemas.openxmlformats.org/officeDocument/2006/relationships/slideLayout" Target="../slideLayouts/slideLayout261.xml"/><Relationship Id="rId4" Type="http://schemas.openxmlformats.org/officeDocument/2006/relationships/image" Target="../media/image91.png"/></Relationships>
</file>

<file path=ppt/slides/_rels/slide85.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29.xml"/><Relationship Id="rId1" Type="http://schemas.openxmlformats.org/officeDocument/2006/relationships/slideLayout" Target="../slideLayouts/slideLayout261.xml"/><Relationship Id="rId5" Type="http://schemas.openxmlformats.org/officeDocument/2006/relationships/image" Target="../media/image92.png"/><Relationship Id="rId4" Type="http://schemas.openxmlformats.org/officeDocument/2006/relationships/image" Target="../media/image91.png"/></Relationships>
</file>

<file path=ppt/slides/_rels/slide86.xml.rels><?xml version="1.0" encoding="UTF-8" standalone="yes"?>
<Relationships xmlns="http://schemas.openxmlformats.org/package/2006/relationships"><Relationship Id="rId8" Type="http://schemas.openxmlformats.org/officeDocument/2006/relationships/hyperlink" Target="https://github.com/CMU-SAFARI/rowhammer" TargetMode="External"/><Relationship Id="rId3" Type="http://schemas.openxmlformats.org/officeDocument/2006/relationships/hyperlink" Target="http://cag.engr.uconn.edu/isca2014/" TargetMode="External"/><Relationship Id="rId7" Type="http://schemas.openxmlformats.org/officeDocument/2006/relationships/hyperlink" Target="http://users.ece.cmu.edu/~omutlu/pub/dram-row-hammer_kim_lightning-talk_isca14.pdf" TargetMode="External"/><Relationship Id="rId2" Type="http://schemas.openxmlformats.org/officeDocument/2006/relationships/hyperlink" Target="http://users.ece.cmu.edu/~omutlu/pub/dram-row-hammer_isca14.pdf" TargetMode="External"/><Relationship Id="rId1" Type="http://schemas.openxmlformats.org/officeDocument/2006/relationships/slideLayout" Target="../slideLayouts/slideLayout261.xml"/><Relationship Id="rId6" Type="http://schemas.openxmlformats.org/officeDocument/2006/relationships/hyperlink" Target="http://users.ece.cmu.edu/~omutlu/pub/dram-row-hammer_kim_lightning-talk_isca14.pptx" TargetMode="External"/><Relationship Id="rId5" Type="http://schemas.openxmlformats.org/officeDocument/2006/relationships/hyperlink" Target="http://users.ece.cmu.edu/~omutlu/pub/dram-row-hammer_kim_talk_isca14.pdf" TargetMode="External"/><Relationship Id="rId10" Type="http://schemas.openxmlformats.org/officeDocument/2006/relationships/hyperlink" Target="https://github.com/google/rowhammer-test" TargetMode="External"/><Relationship Id="rId4" Type="http://schemas.openxmlformats.org/officeDocument/2006/relationships/hyperlink" Target="http://users.ece.cmu.edu/~omutlu/pub/dram-row-hammer_kim_talk_isca14.pptx" TargetMode="External"/><Relationship Id="rId9" Type="http://schemas.openxmlformats.org/officeDocument/2006/relationships/hyperlink" Target="http://googleprojectzero.blogspot.com/2015/03/exploiting-dram-rowhammer-bug-to-gain.html" TargetMode="External"/></Relationships>
</file>

<file path=ppt/slides/_rels/slide87.xml.rels><?xml version="1.0" encoding="UTF-8" standalone="yes"?>
<Relationships xmlns="http://schemas.openxmlformats.org/package/2006/relationships"><Relationship Id="rId3" Type="http://schemas.openxmlformats.org/officeDocument/2006/relationships/hyperlink" Target="https://github.com/IAIK/rowhammerjs" TargetMode="External"/><Relationship Id="rId2" Type="http://schemas.openxmlformats.org/officeDocument/2006/relationships/hyperlink" Target="http://arxiv.org/abs/1507.06955" TargetMode="External"/><Relationship Id="rId1" Type="http://schemas.openxmlformats.org/officeDocument/2006/relationships/slideLayout" Target="../slideLayouts/slideLayout261.xml"/><Relationship Id="rId4" Type="http://schemas.openxmlformats.org/officeDocument/2006/relationships/hyperlink" Target="http://dl.acm.org/citation.cfm?doid=2872362.2872390" TargetMode="External"/></Relationships>
</file>

<file path=ppt/slides/_rels/slide88.xml.rels><?xml version="1.0" encoding="UTF-8" standalone="yes"?>
<Relationships xmlns="http://schemas.openxmlformats.org/package/2006/relationships"><Relationship Id="rId2" Type="http://schemas.openxmlformats.org/officeDocument/2006/relationships/hyperlink" Target="https://www.ieee-security.org/TC/SP2016/papers/0824a987.pdf" TargetMode="External"/><Relationship Id="rId1" Type="http://schemas.openxmlformats.org/officeDocument/2006/relationships/slideLayout" Target="../slideLayouts/slideLayout261.xml"/></Relationships>
</file>

<file path=ppt/slides/_rels/slide89.xml.rels><?xml version="1.0" encoding="UTF-8" standalone="yes"?>
<Relationships xmlns="http://schemas.openxmlformats.org/package/2006/relationships"><Relationship Id="rId3" Type="http://schemas.openxmlformats.org/officeDocument/2006/relationships/hyperlink" Target="http://dl.acm.org/citation.cfm?id=2976749.2978406" TargetMode="External"/><Relationship Id="rId2" Type="http://schemas.openxmlformats.org/officeDocument/2006/relationships/hyperlink" Target="https://www.usenix.org/system/files/conference/usenixsecurity16/sec16_paper_razavi.pdf" TargetMode="External"/><Relationship Id="rId1" Type="http://schemas.openxmlformats.org/officeDocument/2006/relationships/slideLayout" Target="../slideLayouts/slideLayout261.xml"/></Relationships>
</file>

<file path=ppt/slides/_rels/slide90.xml.rels><?xml version="1.0" encoding="UTF-8" standalone="yes"?>
<Relationships xmlns="http://schemas.openxmlformats.org/package/2006/relationships"><Relationship Id="rId3" Type="http://schemas.openxmlformats.org/officeDocument/2006/relationships/hyperlink" Target="https://www.cs.vu.nl/~herbertb/download/papers/throwhammer_atc18.pdf" TargetMode="External"/><Relationship Id="rId2" Type="http://schemas.openxmlformats.org/officeDocument/2006/relationships/hyperlink" Target="https://www.vusec.net/wp-content/uploads/2018/05/glitch.pdf" TargetMode="External"/><Relationship Id="rId1" Type="http://schemas.openxmlformats.org/officeDocument/2006/relationships/slideLayout" Target="../slideLayouts/slideLayout261.xml"/></Relationships>
</file>

<file path=ppt/slides/_rels/slide91.xml.rels><?xml version="1.0" encoding="UTF-8" standalone="yes"?>
<Relationships xmlns="http://schemas.openxmlformats.org/package/2006/relationships"><Relationship Id="rId2" Type="http://schemas.openxmlformats.org/officeDocument/2006/relationships/hyperlink" Target="https://arxiv.org/pdf/1805.04956.pdf" TargetMode="External"/><Relationship Id="rId1" Type="http://schemas.openxmlformats.org/officeDocument/2006/relationships/slideLayout" Target="../slideLayouts/slideLayout261.xml"/></Relationships>
</file>

<file path=ppt/slides/_rels/slide92.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hyperlink" Target="https://lab.dsst.io/32c3-slides/7197.html" TargetMode="External"/><Relationship Id="rId1" Type="http://schemas.openxmlformats.org/officeDocument/2006/relationships/slideLayout" Target="../slideLayouts/slideLayout261.xml"/></Relationships>
</file>

<file path=ppt/slides/_rels/slide93.xml.rels><?xml version="1.0" encoding="UTF-8" standalone="yes"?>
<Relationships xmlns="http://schemas.openxmlformats.org/package/2006/relationships"><Relationship Id="rId2" Type="http://schemas.openxmlformats.org/officeDocument/2006/relationships/image" Target="../media/image94.jpeg"/><Relationship Id="rId1" Type="http://schemas.openxmlformats.org/officeDocument/2006/relationships/slideLayout" Target="../slideLayouts/slideLayout261.xml"/></Relationships>
</file>

<file path=ppt/slides/_rels/slide94.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image" Target="../media/image95.png"/><Relationship Id="rId1" Type="http://schemas.openxmlformats.org/officeDocument/2006/relationships/slideLayout" Target="../slideLayouts/slideLayout718.xml"/></Relationships>
</file>

<file path=ppt/slides/_rels/slide95.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image" Target="../media/image97.png"/><Relationship Id="rId1" Type="http://schemas.openxmlformats.org/officeDocument/2006/relationships/slideLayout" Target="../slideLayouts/slideLayout718.xml"/></Relationships>
</file>

<file path=ppt/slides/_rels/slide96.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99.png"/><Relationship Id="rId1" Type="http://schemas.openxmlformats.org/officeDocument/2006/relationships/slideLayout" Target="../slideLayouts/slideLayout718.xml"/><Relationship Id="rId4" Type="http://schemas.openxmlformats.org/officeDocument/2006/relationships/image" Target="../media/image101.png"/></Relationships>
</file>

<file path=ppt/slides/_rels/slide97.xml.rels><?xml version="1.0" encoding="UTF-8" standalone="yes"?>
<Relationships xmlns="http://schemas.openxmlformats.org/package/2006/relationships"><Relationship Id="rId2" Type="http://schemas.openxmlformats.org/officeDocument/2006/relationships/image" Target="../media/image102.jpeg"/><Relationship Id="rId1" Type="http://schemas.openxmlformats.org/officeDocument/2006/relationships/slideLayout" Target="../slideLayouts/slideLayout261.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61.xml"/></Relationships>
</file>

<file path=ppt/slides/_rels/slide99.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hyperlink" Target="https://support.apple.com/en-gb/HT204934" TargetMode="External"/><Relationship Id="rId1" Type="http://schemas.openxmlformats.org/officeDocument/2006/relationships/slideLayout" Target="../slideLayouts/slideLayout261.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15.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30.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30.xml"/></Relationships>
</file>

<file path=ppt/slides/_rels/slide103.xml.rels><?xml version="1.0" encoding="UTF-8" standalone="yes"?>
<Relationships xmlns="http://schemas.openxmlformats.org/package/2006/relationships"><Relationship Id="rId3" Type="http://schemas.openxmlformats.org/officeDocument/2006/relationships/image" Target="../media/image104.jpg"/><Relationship Id="rId2" Type="http://schemas.openxmlformats.org/officeDocument/2006/relationships/hyperlink" Target="https://twitter.com/isislovecruft/status/1021939922754723841" TargetMode="External"/><Relationship Id="rId1" Type="http://schemas.openxmlformats.org/officeDocument/2006/relationships/slideLayout" Target="../slideLayouts/slideLayout285.xml"/></Relationships>
</file>

<file path=ppt/slides/_rels/slide104.xml.rels><?xml version="1.0" encoding="UTF-8" standalone="yes"?>
<Relationships xmlns="http://schemas.openxmlformats.org/package/2006/relationships"><Relationship Id="rId3" Type="http://schemas.openxmlformats.org/officeDocument/2006/relationships/hyperlink" Target="https://twitter.com/isislovecruft/status/1021939922754723841" TargetMode="External"/><Relationship Id="rId2" Type="http://schemas.openxmlformats.org/officeDocument/2006/relationships/image" Target="../media/image105.jpg"/><Relationship Id="rId1" Type="http://schemas.openxmlformats.org/officeDocument/2006/relationships/slideLayout" Target="../slideLayouts/slideLayout285.xml"/></Relationships>
</file>

<file path=ppt/slides/_rels/slide105.xml.rels><?xml version="1.0" encoding="UTF-8" standalone="yes"?>
<Relationships xmlns="http://schemas.openxmlformats.org/package/2006/relationships"><Relationship Id="rId8" Type="http://schemas.openxmlformats.org/officeDocument/2006/relationships/hyperlink" Target="https://people.inf.ethz.ch/omutlu/pub/dram-row-hammer_kim_lightning-talk_isca14.pdf" TargetMode="External"/><Relationship Id="rId3" Type="http://schemas.openxmlformats.org/officeDocument/2006/relationships/hyperlink" Target="https://people.inf.ethz.ch/omutlu/pub/dram-row-hammer_isca14.pdf" TargetMode="External"/><Relationship Id="rId7" Type="http://schemas.openxmlformats.org/officeDocument/2006/relationships/hyperlink" Target="https://people.inf.ethz.ch/omutlu/pub/dram-row-hammer_kim_lightning-talk_isca14.pptx" TargetMode="External"/><Relationship Id="rId2" Type="http://schemas.openxmlformats.org/officeDocument/2006/relationships/image" Target="../media/image106.png"/><Relationship Id="rId1" Type="http://schemas.openxmlformats.org/officeDocument/2006/relationships/slideLayout" Target="../slideLayouts/slideLayout285.xml"/><Relationship Id="rId6" Type="http://schemas.openxmlformats.org/officeDocument/2006/relationships/hyperlink" Target="https://people.inf.ethz.ch/omutlu/pub/dram-row-hammer_kim_talk_isca14.pdf" TargetMode="External"/><Relationship Id="rId5" Type="http://schemas.openxmlformats.org/officeDocument/2006/relationships/hyperlink" Target="https://people.inf.ethz.ch/omutlu/pub/dram-row-hammer_kim_talk_isca14.pptx" TargetMode="External"/><Relationship Id="rId4" Type="http://schemas.openxmlformats.org/officeDocument/2006/relationships/hyperlink" Target="http://cag.engr.uconn.edu/isca2014/" TargetMode="External"/><Relationship Id="rId9" Type="http://schemas.openxmlformats.org/officeDocument/2006/relationships/hyperlink" Target="https://github.com/CMU-SAFARI/rowhammer" TargetMode="External"/></Relationships>
</file>

<file path=ppt/slides/_rels/slide106.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107.png"/><Relationship Id="rId1" Type="http://schemas.openxmlformats.org/officeDocument/2006/relationships/slideLayout" Target="../slideLayouts/slideLayout285.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107.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Layout" Target="../slideLayouts/slideLayout285.xml"/></Relationships>
</file>

<file path=ppt/slides/_rels/slide108.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65.png"/><Relationship Id="rId1" Type="http://schemas.openxmlformats.org/officeDocument/2006/relationships/slideLayout" Target="../slideLayouts/slideLayout285.xml"/></Relationships>
</file>

<file path=ppt/slides/_rels/slide109.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261.xml"/></Relationships>
</file>

<file path=ppt/slides/_rels/slide110.xml.rels><?xml version="1.0" encoding="UTF-8" standalone="yes"?>
<Relationships xmlns="http://schemas.openxmlformats.org/package/2006/relationships"><Relationship Id="rId3" Type="http://schemas.openxmlformats.org/officeDocument/2006/relationships/hyperlink" Target="https://arxiv.org/pdf/1706.08642" TargetMode="External"/><Relationship Id="rId2" Type="http://schemas.openxmlformats.org/officeDocument/2006/relationships/image" Target="../media/image109.jpeg"/><Relationship Id="rId1" Type="http://schemas.openxmlformats.org/officeDocument/2006/relationships/slideLayout" Target="../slideLayouts/slideLayout261.xml"/><Relationship Id="rId4" Type="http://schemas.openxmlformats.org/officeDocument/2006/relationships/image" Target="../media/image110.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60.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5.xml.rels><?xml version="1.0" encoding="UTF-8" standalone="yes"?>
<Relationships xmlns="http://schemas.openxmlformats.org/package/2006/relationships"><Relationship Id="rId3" Type="http://schemas.openxmlformats.org/officeDocument/2006/relationships/hyperlink" Target="http://2015.dsn.org/" TargetMode="External"/><Relationship Id="rId7" Type="http://schemas.openxmlformats.org/officeDocument/2006/relationships/image" Target="../media/image74.png"/><Relationship Id="rId2" Type="http://schemas.openxmlformats.org/officeDocument/2006/relationships/hyperlink" Target="http://users.ece.cmu.edu/~omutlu/pub/memory-errors-at-facebook_dsn15.pdf" TargetMode="External"/><Relationship Id="rId1" Type="http://schemas.openxmlformats.org/officeDocument/2006/relationships/slideLayout" Target="../slideLayouts/slideLayout13.xml"/><Relationship Id="rId6" Type="http://schemas.openxmlformats.org/officeDocument/2006/relationships/hyperlink" Target="https://www.ece.cmu.edu/~safari/tools/memerr/index.html" TargetMode="External"/><Relationship Id="rId5" Type="http://schemas.openxmlformats.org/officeDocument/2006/relationships/hyperlink" Target="http://users.ece.cmu.edu/~omutlu/pub/memory-errors-at-facebook_dsn15-talk.pdf" TargetMode="External"/><Relationship Id="rId4" Type="http://schemas.openxmlformats.org/officeDocument/2006/relationships/hyperlink" Target="http://users.ece.cmu.edu/~omutlu/pub/memory-errors-at-facebook_dsn15-talk.pptx" TargetMode="External"/></Relationships>
</file>

<file path=ppt/slides/_rels/slide116.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23.xml"/></Relationships>
</file>

<file path=ppt/slides/_rels/slide117.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7" Type="http://schemas.openxmlformats.org/officeDocument/2006/relationships/image" Target="../media/image111.png"/><Relationship Id="rId2" Type="http://schemas.openxmlformats.org/officeDocument/2006/relationships/hyperlink" Target="http://users.ece.cmu.edu/~omutlu/pub/flash-memory-failures-in-the-field-at-facebook_sigmetrics15.pdf" TargetMode="External"/><Relationship Id="rId1" Type="http://schemas.openxmlformats.org/officeDocument/2006/relationships/slideLayout" Target="../slideLayouts/slideLayout2.xml"/><Relationship Id="rId6" Type="http://schemas.openxmlformats.org/officeDocument/2006/relationships/hyperlink" Target="http://www.zdnet.com/article/facebooks-ssd-experience/" TargetMode="External"/><Relationship Id="rId5" Type="http://schemas.openxmlformats.org/officeDocument/2006/relationships/hyperlink" Target="http://users.ece.cmu.edu/~omutlu/pub/flash-memory-failures-in-the-field-at-facebook_sigmetrics15-talk.pdf" TargetMode="External"/><Relationship Id="rId4" Type="http://schemas.openxmlformats.org/officeDocument/2006/relationships/hyperlink" Target="http://users.ece.cmu.edu/~omutlu/pub/flash-memory-failures-in-the-field-at-facebook_sigmetrics15-talk.pptx" TargetMode="Externa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0.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285.xml"/><Relationship Id="rId6" Type="http://schemas.openxmlformats.org/officeDocument/2006/relationships/image" Target="../media/image112.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122.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285.xml"/></Relationships>
</file>

<file path=ppt/slides/_rels/slide123.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notesSlide" Target="../notesSlides/notesSlide34.xml"/><Relationship Id="rId1" Type="http://schemas.openxmlformats.org/officeDocument/2006/relationships/slideLayout" Target="../slideLayouts/slideLayout285.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85.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126.xml.rels><?xml version="1.0" encoding="UTF-8" standalone="yes"?>
<Relationships xmlns="http://schemas.openxmlformats.org/package/2006/relationships"><Relationship Id="rId2" Type="http://schemas.openxmlformats.org/officeDocument/2006/relationships/image" Target="../media/image114.emf"/><Relationship Id="rId1" Type="http://schemas.openxmlformats.org/officeDocument/2006/relationships/slideLayout" Target="../slideLayouts/slideLayout285.xml"/></Relationships>
</file>

<file path=ppt/slides/_rels/slide127.xml.rels><?xml version="1.0" encoding="UTF-8" standalone="yes"?>
<Relationships xmlns="http://schemas.openxmlformats.org/package/2006/relationships"><Relationship Id="rId3" Type="http://schemas.openxmlformats.org/officeDocument/2006/relationships/image" Target="../media/image115.emf"/><Relationship Id="rId2" Type="http://schemas.openxmlformats.org/officeDocument/2006/relationships/notesSlide" Target="../notesSlides/notesSlide36.xml"/><Relationship Id="rId1" Type="http://schemas.openxmlformats.org/officeDocument/2006/relationships/slideLayout" Target="../slideLayouts/slideLayout285.xml"/></Relationships>
</file>

<file path=ppt/slides/_rels/slide128.xml.rels><?xml version="1.0" encoding="UTF-8" standalone="yes"?>
<Relationships xmlns="http://schemas.openxmlformats.org/package/2006/relationships"><Relationship Id="rId2" Type="http://schemas.openxmlformats.org/officeDocument/2006/relationships/image" Target="../media/image116.emf"/><Relationship Id="rId1" Type="http://schemas.openxmlformats.org/officeDocument/2006/relationships/slideLayout" Target="../slideLayouts/slideLayout285.xml"/></Relationships>
</file>

<file path=ppt/slides/_rels/slide129.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285.xml"/><Relationship Id="rId6" Type="http://schemas.openxmlformats.org/officeDocument/2006/relationships/image" Target="../media/image112.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130.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Layout" Target="../slideLayouts/slideLayout285.xml"/></Relationships>
</file>

<file path=ppt/slides/_rels/slide131.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65.png"/><Relationship Id="rId1" Type="http://schemas.openxmlformats.org/officeDocument/2006/relationships/slideLayout" Target="../slideLayouts/slideLayout285.xml"/></Relationships>
</file>

<file path=ppt/slides/_rels/slide132.xml.rels><?xml version="1.0" encoding="UTF-8" standalone="yes"?>
<Relationships xmlns="http://schemas.openxmlformats.org/package/2006/relationships"><Relationship Id="rId8" Type="http://schemas.openxmlformats.org/officeDocument/2006/relationships/hyperlink" Target="http://www.ece.cmu.edu/~safari/tools/dram-sigmetrics2014-fulldata.html" TargetMode="External"/><Relationship Id="rId3" Type="http://schemas.openxmlformats.org/officeDocument/2006/relationships/hyperlink" Target="http://www.sigmetrics.org/sigmetrics2014/" TargetMode="External"/><Relationship Id="rId7" Type="http://schemas.openxmlformats.org/officeDocument/2006/relationships/hyperlink" Target="http://users.ece.cmu.edu/~omutlu/pub/error-mitigation-for-intermittent-dram-failures_khan_sigmetrics14-poster.pdf" TargetMode="External"/><Relationship Id="rId2" Type="http://schemas.openxmlformats.org/officeDocument/2006/relationships/hyperlink" Target="http://users.ece.cmu.edu/~omutlu/pub/error-mitigation-for-intermittent-dram-failures_sigmetrics14.pdf" TargetMode="External"/><Relationship Id="rId1" Type="http://schemas.openxmlformats.org/officeDocument/2006/relationships/slideLayout" Target="../slideLayouts/slideLayout285.xml"/><Relationship Id="rId6" Type="http://schemas.openxmlformats.org/officeDocument/2006/relationships/hyperlink" Target="http://users.ece.cmu.edu/~omutlu/pub/error-mitigation-for-intermittent-dram-failures_khan_sigmetrics14-poster.pptx" TargetMode="External"/><Relationship Id="rId5" Type="http://schemas.openxmlformats.org/officeDocument/2006/relationships/hyperlink" Target="http://users.ece.cmu.edu/~omutlu/pub/error-mitigation-for-intermittent-dram-failures_khan_sigmetrics14-talk.pdf" TargetMode="External"/><Relationship Id="rId4" Type="http://schemas.openxmlformats.org/officeDocument/2006/relationships/hyperlink" Target="http://users.ece.cmu.edu/~omutlu/pub/error-mitigation-for-intermittent-dram-failures_khan_sigmetrics14-talk.pptx" TargetMode="External"/><Relationship Id="rId9" Type="http://schemas.openxmlformats.org/officeDocument/2006/relationships/image" Target="../media/image117.png"/></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918.xml"/></Relationships>
</file>

<file path=ppt/slides/_rels/slide134.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notesSlide" Target="../notesSlides/notesSlide38.xml"/><Relationship Id="rId1" Type="http://schemas.openxmlformats.org/officeDocument/2006/relationships/slideLayout" Target="../slideLayouts/slideLayout918.xml"/><Relationship Id="rId4" Type="http://schemas.openxmlformats.org/officeDocument/2006/relationships/image" Target="../media/image119.png"/></Relationships>
</file>

<file path=ppt/slides/_rels/slide135.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s://people.inf.ethz.ch/omutlu/pub/avatar-dram-refresh_dsn15.pdf" TargetMode="External"/><Relationship Id="rId1" Type="http://schemas.openxmlformats.org/officeDocument/2006/relationships/slideLayout" Target="../slideLayouts/slideLayout285.xml"/><Relationship Id="rId6" Type="http://schemas.openxmlformats.org/officeDocument/2006/relationships/image" Target="../media/image120.png"/><Relationship Id="rId5" Type="http://schemas.openxmlformats.org/officeDocument/2006/relationships/hyperlink" Target="https://people.inf.ethz.ch/omutlu/pub/avatar-dram-refresh_dsn15-talk.pdf" TargetMode="External"/><Relationship Id="rId4" Type="http://schemas.openxmlformats.org/officeDocument/2006/relationships/hyperlink" Target="https://people.inf.ethz.ch/omutlu/pub/avatar-dram-refresh_dsn15-talk.pptx" TargetMode="External"/></Relationships>
</file>

<file path=ppt/slides/_rels/slide136.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s://people.inf.ethz.ch/omutlu/pub/parbor-efficient-system-level-test-for-DRAM-failures_dsn16.pdf" TargetMode="External"/><Relationship Id="rId1" Type="http://schemas.openxmlformats.org/officeDocument/2006/relationships/slideLayout" Target="../slideLayouts/slideLayout285.xml"/><Relationship Id="rId6" Type="http://schemas.openxmlformats.org/officeDocument/2006/relationships/image" Target="../media/image121.png"/><Relationship Id="rId5" Type="http://schemas.openxmlformats.org/officeDocument/2006/relationships/hyperlink" Target="https://people.inf.ethz.ch/omutlu/pub/parbor-efficient-system-level-test-for-DRAM-failures_khan_dsn16-talk.pdf" TargetMode="External"/><Relationship Id="rId4" Type="http://schemas.openxmlformats.org/officeDocument/2006/relationships/hyperlink" Target="https://people.inf.ethz.ch/omutlu/pub/parbor-efficient-system-level-test-for-DRAM-failures_khan_dsn16-talk.pptx" TargetMode="External"/></Relationships>
</file>

<file path=ppt/slides/_rels/slide137.xml.rels><?xml version="1.0" encoding="UTF-8" standalone="yes"?>
<Relationships xmlns="http://schemas.openxmlformats.org/package/2006/relationships"><Relationship Id="rId8" Type="http://schemas.openxmlformats.org/officeDocument/2006/relationships/hyperlink" Target="https://people.inf.ethz.ch/omutlu/pub/MEMCON-system-level-data-dependent-DRAM-failure-detection-mitigation_micro17-poster.pptx" TargetMode="External"/><Relationship Id="rId3" Type="http://schemas.openxmlformats.org/officeDocument/2006/relationships/hyperlink" Target="http://www.microarch.org/micro50/" TargetMode="External"/><Relationship Id="rId7" Type="http://schemas.openxmlformats.org/officeDocument/2006/relationships/hyperlink" Target="https://people.inf.ethz.ch/omutlu/pub/MEMCON-system-level-data-dependent-DRAM-failure-detection-mitigation_micro17-lightning-talk.pdf" TargetMode="External"/><Relationship Id="rId2" Type="http://schemas.openxmlformats.org/officeDocument/2006/relationships/hyperlink" Target="https://people.inf.ethz.ch/omutlu/pub/MEMCON-system-level-data-dependent-DRAM-failure-detection-mitigation_micro17.pdf" TargetMode="External"/><Relationship Id="rId1" Type="http://schemas.openxmlformats.org/officeDocument/2006/relationships/slideLayout" Target="../slideLayouts/slideLayout285.xml"/><Relationship Id="rId6" Type="http://schemas.openxmlformats.org/officeDocument/2006/relationships/hyperlink" Target="https://people.inf.ethz.ch/omutlu/pub/MEMCON-system-level-data-dependent-DRAM-failure-detection-mitigation_micro17-lightning-talk.pptx" TargetMode="External"/><Relationship Id="rId5" Type="http://schemas.openxmlformats.org/officeDocument/2006/relationships/hyperlink" Target="https://people.inf.ethz.ch/omutlu/pub/MEMCON-system-level-data-dependent-DRAM-failure-detection-mitigation_micro17-talk.pdf" TargetMode="External"/><Relationship Id="rId10" Type="http://schemas.openxmlformats.org/officeDocument/2006/relationships/image" Target="../media/image122.tiff"/><Relationship Id="rId4" Type="http://schemas.openxmlformats.org/officeDocument/2006/relationships/hyperlink" Target="https://people.inf.ethz.ch/omutlu/pub/MEMCON-system-level-data-dependent-DRAM-failure-detection-mitigation_micro17-talk.pptx" TargetMode="External"/><Relationship Id="rId9" Type="http://schemas.openxmlformats.org/officeDocument/2006/relationships/hyperlink" Target="https://people.inf.ethz.ch/omutlu/pub/MEMCON-system-level-data-dependent-DRAM-failure-detection-mitigation_micro17-poster.pdf" TargetMode="External"/></Relationships>
</file>

<file path=ppt/slides/_rels/slide138.xml.rels><?xml version="1.0" encoding="UTF-8" standalone="yes"?>
<Relationships xmlns="http://schemas.openxmlformats.org/package/2006/relationships"><Relationship Id="rId8" Type="http://schemas.openxmlformats.org/officeDocument/2006/relationships/hyperlink" Target="https://people.inf.ethz.ch/omutlu/pub/reaper-dram-retention-profiling-lpddr4_isca17-lightning-talk.pdf" TargetMode="External"/><Relationship Id="rId3" Type="http://schemas.openxmlformats.org/officeDocument/2006/relationships/hyperlink" Target="https://people.inf.ethz.ch/omutlu/pub/reaper-dram-retention-profiling-lpddr4_isca17.pdf" TargetMode="External"/><Relationship Id="rId7" Type="http://schemas.openxmlformats.org/officeDocument/2006/relationships/hyperlink" Target="https://people.inf.ethz.ch/omutlu/pub/reaper-dram-retention-profiling-lpddr4_isca17-lightning-talk.pptx" TargetMode="External"/><Relationship Id="rId2" Type="http://schemas.openxmlformats.org/officeDocument/2006/relationships/image" Target="../media/image123.png"/><Relationship Id="rId1" Type="http://schemas.openxmlformats.org/officeDocument/2006/relationships/slideLayout" Target="../slideLayouts/slideLayout285.xml"/><Relationship Id="rId6" Type="http://schemas.openxmlformats.org/officeDocument/2006/relationships/hyperlink" Target="https://people.inf.ethz.ch/omutlu/pub/reaper-dram-retention-profiling-lpddr4_isca17-talk.pdf" TargetMode="External"/><Relationship Id="rId5" Type="http://schemas.openxmlformats.org/officeDocument/2006/relationships/hyperlink" Target="https://people.inf.ethz.ch/omutlu/pub/reaper-dram-retention-profiling-lpddr4_isca17-talk.pptx" TargetMode="External"/><Relationship Id="rId4" Type="http://schemas.openxmlformats.org/officeDocument/2006/relationships/hyperlink" Target="http://isca17.ece.utoronto.ca/doku.php" TargetMode="External"/></Relationships>
</file>

<file path=ppt/slides/_rels/slide139.xml.rels><?xml version="1.0" encoding="UTF-8" standalone="yes"?>
<Relationships xmlns="http://schemas.openxmlformats.org/package/2006/relationships"><Relationship Id="rId3" Type="http://schemas.openxmlformats.org/officeDocument/2006/relationships/image" Target="../media/image124.jpeg"/><Relationship Id="rId7" Type="http://schemas.openxmlformats.org/officeDocument/2006/relationships/image" Target="../media/image128.jpg"/><Relationship Id="rId2" Type="http://schemas.openxmlformats.org/officeDocument/2006/relationships/notesSlide" Target="../notesSlides/notesSlide39.xml"/><Relationship Id="rId1" Type="http://schemas.openxmlformats.org/officeDocument/2006/relationships/slideLayout" Target="../slideLayouts/slideLayout809.xml"/><Relationship Id="rId6" Type="http://schemas.openxmlformats.org/officeDocument/2006/relationships/image" Target="../media/image127.png"/><Relationship Id="rId5" Type="http://schemas.openxmlformats.org/officeDocument/2006/relationships/image" Target="../media/image126.png"/><Relationship Id="rId4" Type="http://schemas.openxmlformats.org/officeDocument/2006/relationships/image" Target="../media/image125.jpeg"/></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60.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43.xml.rels><?xml version="1.0" encoding="UTF-8" standalone="yes"?>
<Relationships xmlns="http://schemas.openxmlformats.org/package/2006/relationships"><Relationship Id="rId2" Type="http://schemas.openxmlformats.org/officeDocument/2006/relationships/image" Target="../media/image70.jpg"/><Relationship Id="rId1" Type="http://schemas.openxmlformats.org/officeDocument/2006/relationships/slideLayout" Target="../slideLayouts/slideLayout150.xml"/></Relationships>
</file>

<file path=ppt/slides/_rels/slide144.xml.rels><?xml version="1.0" encoding="UTF-8" standalone="yes"?>
<Relationships xmlns="http://schemas.openxmlformats.org/package/2006/relationships"><Relationship Id="rId2" Type="http://schemas.openxmlformats.org/officeDocument/2006/relationships/image" Target="../media/image129.jpg"/><Relationship Id="rId1" Type="http://schemas.openxmlformats.org/officeDocument/2006/relationships/slideLayout" Target="../slideLayouts/slideLayout150.xml"/></Relationships>
</file>

<file path=ppt/slides/_rels/slide145.xml.rels><?xml version="1.0" encoding="UTF-8" standalone="yes"?>
<Relationships xmlns="http://schemas.openxmlformats.org/package/2006/relationships"><Relationship Id="rId2" Type="http://schemas.openxmlformats.org/officeDocument/2006/relationships/image" Target="../media/image130.jpg"/><Relationship Id="rId1" Type="http://schemas.openxmlformats.org/officeDocument/2006/relationships/slideLayout" Target="../slideLayouts/slideLayout150.xml"/></Relationships>
</file>

<file path=ppt/slides/_rels/slide146.xml.rels><?xml version="1.0" encoding="UTF-8" standalone="yes"?>
<Relationships xmlns="http://schemas.openxmlformats.org/package/2006/relationships"><Relationship Id="rId2" Type="http://schemas.openxmlformats.org/officeDocument/2006/relationships/image" Target="../media/image131.jpg"/><Relationship Id="rId1" Type="http://schemas.openxmlformats.org/officeDocument/2006/relationships/slideLayout" Target="../slideLayouts/slideLayout150.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48.xml.rels><?xml version="1.0" encoding="UTF-8" standalone="yes"?>
<Relationships xmlns="http://schemas.openxmlformats.org/package/2006/relationships"><Relationship Id="rId2" Type="http://schemas.openxmlformats.org/officeDocument/2006/relationships/image" Target="../media/image77.jpeg"/><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261.xml"/></Relationships>
</file>

<file path=ppt/slides/_rels/slide150.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hyperlink" Target="https://arxiv.org/pdf/1706.08642" TargetMode="External"/><Relationship Id="rId1" Type="http://schemas.openxmlformats.org/officeDocument/2006/relationships/slideLayout" Target="../slideLayouts/slideLayout13.xml"/></Relationships>
</file>

<file path=ppt/slides/_rels/slide151.xml.rels><?xml version="1.0" encoding="UTF-8" standalone="yes"?>
<Relationships xmlns="http://schemas.openxmlformats.org/package/2006/relationships"><Relationship Id="rId8" Type="http://schemas.openxmlformats.org/officeDocument/2006/relationships/hyperlink" Target="http://www.techspot.com/news/61090-researchers-publish-first-large-scale-field-ssd-reliability.html" TargetMode="External"/><Relationship Id="rId3" Type="http://schemas.openxmlformats.org/officeDocument/2006/relationships/hyperlink" Target="http://www.sigmetrics.org/sigmetrics2015/" TargetMode="External"/><Relationship Id="rId7" Type="http://schemas.openxmlformats.org/officeDocument/2006/relationships/hyperlink" Target="http://www.theregister.co.uk/2015/06/22/facebook_reveals_ssd_failure_rate_trough/" TargetMode="External"/><Relationship Id="rId2" Type="http://schemas.openxmlformats.org/officeDocument/2006/relationships/hyperlink" Target="https://people.inf.ethz.ch/omutlu/pub/flash-memory-failures-in-the-field-at-facebook_sigmetrics15.pdf" TargetMode="External"/><Relationship Id="rId1" Type="http://schemas.openxmlformats.org/officeDocument/2006/relationships/slideLayout" Target="../slideLayouts/slideLayout13.xml"/><Relationship Id="rId6" Type="http://schemas.openxmlformats.org/officeDocument/2006/relationships/hyperlink" Target="http://www.zdnet.com/article/facebooks-ssd-experience/" TargetMode="External"/><Relationship Id="rId5" Type="http://schemas.openxmlformats.org/officeDocument/2006/relationships/hyperlink" Target="https://people.inf.ethz.ch/omutlu/pub/flash-memory-failures-in-the-field-at-facebook_sigmetrics15-talk.pdf" TargetMode="External"/><Relationship Id="rId10" Type="http://schemas.openxmlformats.org/officeDocument/2006/relationships/image" Target="../media/image132.png"/><Relationship Id="rId4" Type="http://schemas.openxmlformats.org/officeDocument/2006/relationships/hyperlink" Target="https://people.inf.ethz.ch/omutlu/pub/flash-memory-failures-in-the-field-at-facebook_sigmetrics15-talk.pptx" TargetMode="External"/><Relationship Id="rId9" Type="http://schemas.openxmlformats.org/officeDocument/2006/relationships/hyperlink" Target="http://techreport.com/news/28519/facebook-ssd-reliability-study-shows-early-burnouts" TargetMode="External"/></Relationships>
</file>

<file path=ppt/slides/_rels/slide152.xml.rels><?xml version="1.0" encoding="UTF-8" standalone="yes"?>
<Relationships xmlns="http://schemas.openxmlformats.org/package/2006/relationships"><Relationship Id="rId3" Type="http://schemas.openxmlformats.org/officeDocument/2006/relationships/hyperlink" Target="https://people.inf.ethz.ch/omutlu/pub/flash-memory-programming-vulnerabilities_hpca17.pdf" TargetMode="External"/><Relationship Id="rId2" Type="http://schemas.openxmlformats.org/officeDocument/2006/relationships/image" Target="../media/image133.emf"/><Relationship Id="rId1" Type="http://schemas.openxmlformats.org/officeDocument/2006/relationships/slideLayout" Target="../slideLayouts/slideLayout261.xml"/></Relationships>
</file>

<file path=ppt/slides/_rels/slide153.xml.rels><?xml version="1.0" encoding="UTF-8" standalone="yes"?>
<Relationships xmlns="http://schemas.openxmlformats.org/package/2006/relationships"><Relationship Id="rId8" Type="http://schemas.openxmlformats.org/officeDocument/2006/relationships/hyperlink" Target="https://people.inf.ethz.ch/omutlu/pub/heatwatch-3D-nand-errors-and-self-recovery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heatwatch-3D-nand-errors-and-self-recovery_hpca18_lightning-talk.pptx" TargetMode="External"/><Relationship Id="rId2" Type="http://schemas.openxmlformats.org/officeDocument/2006/relationships/hyperlink" Target="https://people.inf.ethz.ch/omutlu/pub/heatwatch-3D-nand-errors-and-self-recovery_hpca18.pdf" TargetMode="External"/><Relationship Id="rId1" Type="http://schemas.openxmlformats.org/officeDocument/2006/relationships/slideLayout" Target="../slideLayouts/slideLayout261.xml"/><Relationship Id="rId6" Type="http://schemas.openxmlformats.org/officeDocument/2006/relationships/hyperlink" Target="https://people.inf.ethz.ch/omutlu/pub/heatwatch-3D-nand-errors-and-self-recovery_hpca18_talk.pdf" TargetMode="External"/><Relationship Id="rId5" Type="http://schemas.openxmlformats.org/officeDocument/2006/relationships/hyperlink" Target="https://people.inf.ethz.ch/omutlu/pub/heatwatch-3D-nand-errors-and-self-recovery_hpca18_talk.pptx" TargetMode="External"/><Relationship Id="rId4" Type="http://schemas.openxmlformats.org/officeDocument/2006/relationships/hyperlink" Target="https://www.youtube.com/watch?v=7ZpGozzEVpY&amp;feature=youtu.be" TargetMode="External"/><Relationship Id="rId9" Type="http://schemas.openxmlformats.org/officeDocument/2006/relationships/image" Target="../media/image134.png"/></Relationships>
</file>

<file path=ppt/slides/_rels/slide154.xml.rels><?xml version="1.0" encoding="UTF-8" standalone="yes"?>
<Relationships xmlns="http://schemas.openxmlformats.org/package/2006/relationships"><Relationship Id="rId8" Type="http://schemas.openxmlformats.org/officeDocument/2006/relationships/image" Target="../media/image135.png"/><Relationship Id="rId3" Type="http://schemas.openxmlformats.org/officeDocument/2006/relationships/hyperlink" Target="http://www.sigmetrics.org/sigmetrics2018/" TargetMode="External"/><Relationship Id="rId7" Type="http://schemas.openxmlformats.org/officeDocument/2006/relationships/hyperlink" Target="https://people.inf.ethz.ch/omutlu/pub/3D-NAND-flash-lifetime-early-retention-loss-and-process-variation_sigmetrics18-talk.pdf" TargetMode="External"/><Relationship Id="rId2" Type="http://schemas.openxmlformats.org/officeDocument/2006/relationships/hyperlink" Target="https://people.inf.ethz.ch/omutlu/pub/3D-NAND-flash-lifetime-early-retention-loss-and-process-variation_sigmetrics18_pomacs18-twocolumn.pdf" TargetMode="External"/><Relationship Id="rId1" Type="http://schemas.openxmlformats.org/officeDocument/2006/relationships/slideLayout" Target="../slideLayouts/slideLayout261.xml"/><Relationship Id="rId6" Type="http://schemas.openxmlformats.org/officeDocument/2006/relationships/hyperlink" Target="https://people.inf.ethz.ch/omutlu/pub/3D-NAND-flash-lifetime-early-retention-loss-and-process-variation_sigmetrics18-talk.pptx" TargetMode="External"/><Relationship Id="rId5" Type="http://schemas.openxmlformats.org/officeDocument/2006/relationships/hyperlink" Target="https://people.inf.ethz.ch/omutlu/pub/3D-NAND-flash-lifetime-early-retention-loss-and-process-variation_sigmetrics18_pomacs18.pdf" TargetMode="External"/><Relationship Id="rId4" Type="http://schemas.openxmlformats.org/officeDocument/2006/relationships/hyperlink" Target="https://people.inf.ethz.ch/omutlu/pub/3D-NAND-flash-lifetime-early-retention-loss-and-process-variation_sigmetrics18-abstract.pdf" TargetMode="External"/></Relationships>
</file>

<file path=ppt/slides/_rels/slide155.xml.rels><?xml version="1.0" encoding="UTF-8" standalone="yes"?>
<Relationships xmlns="http://schemas.openxmlformats.org/package/2006/relationships"><Relationship Id="rId2" Type="http://schemas.openxmlformats.org/officeDocument/2006/relationships/hyperlink" Target="http://proceedingsoftheieee.ieee.org/" TargetMode="External"/><Relationship Id="rId1" Type="http://schemas.openxmlformats.org/officeDocument/2006/relationships/slideLayout" Target="../slideLayouts/slideLayout261.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57.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41.xml"/><Relationship Id="rId1" Type="http://schemas.openxmlformats.org/officeDocument/2006/relationships/slideLayout" Target="../slideLayouts/slideLayout278.xml"/><Relationship Id="rId4" Type="http://schemas.openxmlformats.org/officeDocument/2006/relationships/image" Target="../media/image136.jpeg"/></Relationships>
</file>

<file path=ppt/slides/_rels/slide158.xml.rels><?xml version="1.0" encoding="UTF-8" standalone="yes"?>
<Relationships xmlns="http://schemas.openxmlformats.org/package/2006/relationships"><Relationship Id="rId8" Type="http://schemas.openxmlformats.org/officeDocument/2006/relationships/image" Target="../media/image137.png"/><Relationship Id="rId3" Type="http://schemas.openxmlformats.org/officeDocument/2006/relationships/hyperlink" Target="http://2014.dsn.org/" TargetMode="External"/><Relationship Id="rId7" Type="http://schemas.openxmlformats.org/officeDocument/2006/relationships/hyperlink" Target="http://www.zdnet.com/how-good-does-memory-need-to-be-7000031853/" TargetMode="External"/><Relationship Id="rId2" Type="http://schemas.openxmlformats.org/officeDocument/2006/relationships/hyperlink" Target="http://users.ece.cmu.edu/~omutlu/pub/heterogeneous-reliability-memory-for-data-centers_dsn14.pdf" TargetMode="External"/><Relationship Id="rId1" Type="http://schemas.openxmlformats.org/officeDocument/2006/relationships/slideLayout" Target="../slideLayouts/slideLayout2.xml"/><Relationship Id="rId6" Type="http://schemas.openxmlformats.org/officeDocument/2006/relationships/hyperlink" Target="http://users.ece.cmu.edu/~omutlu/pub/heterogeneous-reliability-memory-for-data-centers_luo_dsn14-talk.pdf" TargetMode="External"/><Relationship Id="rId5" Type="http://schemas.openxmlformats.org/officeDocument/2006/relationships/hyperlink" Target="http://users.ece.cmu.edu/~omutlu/pub/heterogeneous-reliability-memory-for-data-centers_luo_dsn14-talk.pptx" TargetMode="External"/><Relationship Id="rId4" Type="http://schemas.openxmlformats.org/officeDocument/2006/relationships/hyperlink" Target="http://users.ece.cmu.edu/~omutlu/pub/heterogeneous-reliability-memory_dsn14-summary.pdf" TargetMode="Externa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163.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0.jpeg"/><Relationship Id="rId2" Type="http://schemas.openxmlformats.org/officeDocument/2006/relationships/notesSlide" Target="../notesSlides/notesSlide43.xml"/><Relationship Id="rId1" Type="http://schemas.openxmlformats.org/officeDocument/2006/relationships/slideLayout" Target="../slideLayouts/slideLayout1.xml"/><Relationship Id="rId6" Type="http://schemas.openxmlformats.org/officeDocument/2006/relationships/image" Target="../media/image9.png"/><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164.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0.jpeg"/><Relationship Id="rId2" Type="http://schemas.openxmlformats.org/officeDocument/2006/relationships/notesSlide" Target="../notesSlides/notesSlide44.xml"/><Relationship Id="rId1" Type="http://schemas.openxmlformats.org/officeDocument/2006/relationships/slideLayout" Target="../slideLayouts/slideLayout1.xml"/><Relationship Id="rId6" Type="http://schemas.openxmlformats.org/officeDocument/2006/relationships/image" Target="../media/image9.png"/><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170.xml.rels><?xml version="1.0" encoding="UTF-8" standalone="yes"?>
<Relationships xmlns="http://schemas.openxmlformats.org/package/2006/relationships"><Relationship Id="rId3" Type="http://schemas.openxmlformats.org/officeDocument/2006/relationships/image" Target="../media/image68.jpg"/><Relationship Id="rId2" Type="http://schemas.openxmlformats.org/officeDocument/2006/relationships/image" Target="../media/image67.jpg"/><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2" Type="http://schemas.openxmlformats.org/officeDocument/2006/relationships/image" Target="../media/image138.jpeg"/><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image" Target="../media/image139.jpeg"/><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3" Type="http://schemas.openxmlformats.org/officeDocument/2006/relationships/image" Target="../media/image141.tiff"/><Relationship Id="rId2" Type="http://schemas.openxmlformats.org/officeDocument/2006/relationships/image" Target="../media/image140.png"/><Relationship Id="rId1" Type="http://schemas.openxmlformats.org/officeDocument/2006/relationships/slideLayout" Target="../slideLayouts/slideLayout261.xml"/></Relationships>
</file>

<file path=ppt/slides/_rels/slide177.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140.png"/><Relationship Id="rId1" Type="http://schemas.openxmlformats.org/officeDocument/2006/relationships/slideLayout" Target="../slideLayouts/slideLayout261.xml"/><Relationship Id="rId6" Type="http://schemas.openxmlformats.org/officeDocument/2006/relationships/image" Target="../media/image141.tiff"/><Relationship Id="rId5" Type="http://schemas.openxmlformats.org/officeDocument/2006/relationships/image" Target="../media/image12.jpeg"/><Relationship Id="rId4" Type="http://schemas.openxmlformats.org/officeDocument/2006/relationships/image" Target="../media/image16.png"/></Relationships>
</file>

<file path=ppt/slides/_rels/slide178.xml.rels><?xml version="1.0" encoding="UTF-8" standalone="yes"?>
<Relationships xmlns="http://schemas.openxmlformats.org/package/2006/relationships"><Relationship Id="rId2" Type="http://schemas.openxmlformats.org/officeDocument/2006/relationships/image" Target="../media/image140.png"/><Relationship Id="rId1" Type="http://schemas.openxmlformats.org/officeDocument/2006/relationships/slideLayout" Target="../slideLayouts/slideLayout261.xml"/></Relationships>
</file>

<file path=ppt/slides/_rels/slide179.xml.rels><?xml version="1.0" encoding="UTF-8" standalone="yes"?>
<Relationships xmlns="http://schemas.openxmlformats.org/package/2006/relationships"><Relationship Id="rId2" Type="http://schemas.openxmlformats.org/officeDocument/2006/relationships/image" Target="../media/image142.png"/><Relationship Id="rId1" Type="http://schemas.openxmlformats.org/officeDocument/2006/relationships/slideLayout" Target="../slideLayouts/slideLayout261.xml"/></Relationships>
</file>

<file path=ppt/slides/_rels/slide180.xml.rels><?xml version="1.0" encoding="UTF-8" standalone="yes"?>
<Relationships xmlns="http://schemas.openxmlformats.org/package/2006/relationships"><Relationship Id="rId3" Type="http://schemas.openxmlformats.org/officeDocument/2006/relationships/hyperlink" Target="http://www.cs.arizona.edu/hpca9/" TargetMode="External"/><Relationship Id="rId2" Type="http://schemas.openxmlformats.org/officeDocument/2006/relationships/hyperlink" Target="https://people.inf.ethz.ch/omutlu/pub/mutlu_hpca03.pdf" TargetMode="External"/><Relationship Id="rId1" Type="http://schemas.openxmlformats.org/officeDocument/2006/relationships/slideLayout" Target="../slideLayouts/slideLayout561.xml"/><Relationship Id="rId5" Type="http://schemas.openxmlformats.org/officeDocument/2006/relationships/image" Target="../media/image143.tiff"/><Relationship Id="rId4" Type="http://schemas.openxmlformats.org/officeDocument/2006/relationships/hyperlink" Target="https://people.inf.ethz.ch/omutlu/pub/mutlu_hpca03_talk.pdf" TargetMode="External"/></Relationships>
</file>

<file path=ppt/slides/_rels/slide181.xml.rels><?xml version="1.0" encoding="UTF-8" standalone="yes"?>
<Relationships xmlns="http://schemas.openxmlformats.org/package/2006/relationships"><Relationship Id="rId2" Type="http://schemas.openxmlformats.org/officeDocument/2006/relationships/image" Target="../media/image144.tiff"/><Relationship Id="rId1" Type="http://schemas.openxmlformats.org/officeDocument/2006/relationships/slideLayout" Target="../slideLayouts/slideLayout549.xml"/></Relationships>
</file>

<file path=ppt/slides/_rels/slide182.xml.rels><?xml version="1.0" encoding="UTF-8" standalone="yes"?>
<Relationships xmlns="http://schemas.openxmlformats.org/package/2006/relationships"><Relationship Id="rId2" Type="http://schemas.openxmlformats.org/officeDocument/2006/relationships/image" Target="../media/image145.tiff"/><Relationship Id="rId1" Type="http://schemas.openxmlformats.org/officeDocument/2006/relationships/slideLayout" Target="../slideLayouts/slideLayout549.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84.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53.png"/><Relationship Id="rId1" Type="http://schemas.openxmlformats.org/officeDocument/2006/relationships/slideLayout" Target="../slideLayouts/slideLayout261.xml"/></Relationships>
</file>

<file path=ppt/slides/_rels/slide185.xml.rels><?xml version="1.0" encoding="UTF-8" standalone="yes"?>
<Relationships xmlns="http://schemas.openxmlformats.org/package/2006/relationships"><Relationship Id="rId2" Type="http://schemas.openxmlformats.org/officeDocument/2006/relationships/image" Target="../media/image146.png"/><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image" Target="../media/image146.png"/><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image" Target="../media/image147.tiff"/><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4" Type="http://schemas.openxmlformats.org/officeDocument/2006/relationships/image" Target="../media/image64.tiff"/></Relationships>
</file>

<file path=ppt/slides/_rels/slide189.xml.rels><?xml version="1.0" encoding="UTF-8" standalone="yes"?>
<Relationships xmlns="http://schemas.openxmlformats.org/package/2006/relationships"><Relationship Id="rId2" Type="http://schemas.openxmlformats.org/officeDocument/2006/relationships/image" Target="../media/image146.png"/><Relationship Id="rId1" Type="http://schemas.openxmlformats.org/officeDocument/2006/relationships/slideLayout" Target="../slideLayouts/slideLayout1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92.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image" Target="../media/image148.png"/><Relationship Id="rId1" Type="http://schemas.openxmlformats.org/officeDocument/2006/relationships/slideLayout" Target="../slideLayouts/slideLayout404.xml"/><Relationship Id="rId4" Type="http://schemas.openxmlformats.org/officeDocument/2006/relationships/image" Target="../media/image150.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404.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403.xml"/></Relationships>
</file>

<file path=ppt/slides/_rels/slide195.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404.xml"/><Relationship Id="rId5" Type="http://schemas.openxmlformats.org/officeDocument/2006/relationships/hyperlink" Target="https://people.inf.ethz.ch/omutlu/pub/ambit-bulk-bitwise-dram_micro17.pdf" TargetMode="External"/><Relationship Id="rId4" Type="http://schemas.openxmlformats.org/officeDocument/2006/relationships/hyperlink" Target="https://users.ece.cmu.edu/~omutlu/pub/GSDRAM-gather-scatter-dram_micro15.pdf" TargetMode="Externa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197.xml.rels><?xml version="1.0" encoding="UTF-8" standalone="yes"?>
<Relationships xmlns="http://schemas.openxmlformats.org/package/2006/relationships"><Relationship Id="rId2" Type="http://schemas.openxmlformats.org/officeDocument/2006/relationships/image" Target="../media/image151.png"/><Relationship Id="rId1" Type="http://schemas.openxmlformats.org/officeDocument/2006/relationships/slideLayout" Target="../slideLayouts/slideLayout33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42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203.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415.xml"/></Relationships>
</file>

<file path=ppt/slides/_rels/slide204.xml.rels><?xml version="1.0" encoding="UTF-8" standalone="yes"?>
<Relationships xmlns="http://schemas.openxmlformats.org/package/2006/relationships"><Relationship Id="rId8" Type="http://schemas.openxmlformats.org/officeDocument/2006/relationships/hyperlink" Target="http://users.ece.cmu.edu/~omutlu/pub/rowclone_seshadri_micro13-poster.pptx" TargetMode="External"/><Relationship Id="rId3" Type="http://schemas.openxmlformats.org/officeDocument/2006/relationships/hyperlink" Target="http://www.microarch.org/micro46/" TargetMode="External"/><Relationship Id="rId7" Type="http://schemas.openxmlformats.org/officeDocument/2006/relationships/hyperlink" Target="http://users.ece.cmu.edu/~omutlu/pub/rowclone_seshadri_micro13_lightning-talk.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261.xml"/><Relationship Id="rId6" Type="http://schemas.openxmlformats.org/officeDocument/2006/relationships/hyperlink" Target="http://users.ece.cmu.edu/~omutlu/pub/rowclone_seshadri_micro13_lightning-talk.pptx" TargetMode="External"/><Relationship Id="rId5" Type="http://schemas.openxmlformats.org/officeDocument/2006/relationships/hyperlink" Target="http://users.ece.cmu.edu/~omutlu/pub/rowclone_seshadri_micro13-talk.pdf" TargetMode="External"/><Relationship Id="rId10" Type="http://schemas.openxmlformats.org/officeDocument/2006/relationships/image" Target="../media/image152.png"/><Relationship Id="rId4" Type="http://schemas.openxmlformats.org/officeDocument/2006/relationships/hyperlink" Target="http://users.ece.cmu.edu/~omutlu/pub/rowclone_seshadri_micro13-talk.pptx" TargetMode="External"/><Relationship Id="rId9" Type="http://schemas.openxmlformats.org/officeDocument/2006/relationships/hyperlink" Target="http://users.ece.cmu.edu/~omutlu/pub/rowclone_seshadri_micro13-poster.pdf" TargetMode="Externa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459.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962.xml"/></Relationships>
</file>

<file path=ppt/slides/_rels/slide208.xml.rels><?xml version="1.0" encoding="UTF-8" standalone="yes"?>
<Relationships xmlns="http://schemas.openxmlformats.org/package/2006/relationships"><Relationship Id="rId2" Type="http://schemas.openxmlformats.org/officeDocument/2006/relationships/image" Target="../media/image153.png"/><Relationship Id="rId1" Type="http://schemas.openxmlformats.org/officeDocument/2006/relationships/slideLayout" Target="../slideLayouts/slideLayout348.xml"/></Relationships>
</file>

<file path=ppt/slides/_rels/slide209.xml.rels><?xml version="1.0" encoding="UTF-8" standalone="yes"?>
<Relationships xmlns="http://schemas.openxmlformats.org/package/2006/relationships"><Relationship Id="rId2" Type="http://schemas.openxmlformats.org/officeDocument/2006/relationships/image" Target="../media/image154.tiff"/><Relationship Id="rId1" Type="http://schemas.openxmlformats.org/officeDocument/2006/relationships/slideLayout" Target="../slideLayouts/slideLayout13.xml"/></Relationships>
</file>

<file path=ppt/slides/_rels/slide210.xml.rels><?xml version="1.0" encoding="UTF-8" standalone="yes"?>
<Relationships xmlns="http://schemas.openxmlformats.org/package/2006/relationships"><Relationship Id="rId2" Type="http://schemas.openxmlformats.org/officeDocument/2006/relationships/image" Target="../media/image155.tiff"/><Relationship Id="rId1" Type="http://schemas.openxmlformats.org/officeDocument/2006/relationships/slideLayout" Target="../slideLayouts/slideLayout13.xml"/></Relationships>
</file>

<file path=ppt/slides/_rels/slide211.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585.xml"/></Relationships>
</file>

<file path=ppt/slides/_rels/slide212.xml.rels><?xml version="1.0" encoding="UTF-8" standalone="yes"?>
<Relationships xmlns="http://schemas.openxmlformats.org/package/2006/relationships"><Relationship Id="rId2" Type="http://schemas.openxmlformats.org/officeDocument/2006/relationships/image" Target="../media/image156.tiff"/><Relationship Id="rId1" Type="http://schemas.openxmlformats.org/officeDocument/2006/relationships/slideLayout" Target="../slideLayouts/slideLayout304.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471.xml"/></Relationships>
</file>

<file path=ppt/slides/_rels/slide214.xml.rels><?xml version="1.0" encoding="UTF-8" standalone="yes"?>
<Relationships xmlns="http://schemas.openxmlformats.org/package/2006/relationships"><Relationship Id="rId2" Type="http://schemas.openxmlformats.org/officeDocument/2006/relationships/image" Target="../media/image157.tiff"/><Relationship Id="rId1" Type="http://schemas.openxmlformats.org/officeDocument/2006/relationships/slideLayout" Target="../slideLayouts/slideLayout13.xml"/></Relationships>
</file>

<file path=ppt/slides/_rels/slide215.xml.rels><?xml version="1.0" encoding="UTF-8" standalone="yes"?>
<Relationships xmlns="http://schemas.openxmlformats.org/package/2006/relationships"><Relationship Id="rId3" Type="http://schemas.openxmlformats.org/officeDocument/2006/relationships/image" Target="../media/image159.tiff"/><Relationship Id="rId2" Type="http://schemas.openxmlformats.org/officeDocument/2006/relationships/image" Target="../media/image158.tiff"/><Relationship Id="rId1" Type="http://schemas.openxmlformats.org/officeDocument/2006/relationships/slideLayout" Target="../slideLayouts/slideLayout13.xml"/></Relationships>
</file>

<file path=ppt/slides/_rels/slide216.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in-DRAM-bulk-AND-OR-ieee_cal15.pdf" TargetMode="External"/><Relationship Id="rId1" Type="http://schemas.openxmlformats.org/officeDocument/2006/relationships/slideLayout" Target="../slideLayouts/slideLayout13.xml"/><Relationship Id="rId4" Type="http://schemas.openxmlformats.org/officeDocument/2006/relationships/image" Target="../media/image160.png"/></Relationships>
</file>

<file path=ppt/slides/_rels/slide217.xml.rels><?xml version="1.0" encoding="UTF-8" standalone="yes"?>
<Relationships xmlns="http://schemas.openxmlformats.org/package/2006/relationships"><Relationship Id="rId3" Type="http://schemas.openxmlformats.org/officeDocument/2006/relationships/image" Target="../media/image161.tiff"/><Relationship Id="rId2" Type="http://schemas.openxmlformats.org/officeDocument/2006/relationships/hyperlink" Target="https://people.inf.ethz.ch/omutlu/pub/ambit-bulk-bitwise-dram_micro17.pdf" TargetMode="External"/><Relationship Id="rId1" Type="http://schemas.openxmlformats.org/officeDocument/2006/relationships/slideLayout" Target="../slideLayouts/slideLayout348.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2.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image" Target="../media/image148.png"/><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2" Type="http://schemas.openxmlformats.org/officeDocument/2006/relationships/image" Target="../media/image162.tiff"/><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3" Type="http://schemas.openxmlformats.org/officeDocument/2006/relationships/image" Target="../media/image164.jpeg"/><Relationship Id="rId2" Type="http://schemas.openxmlformats.org/officeDocument/2006/relationships/image" Target="../media/image163.jpeg"/><Relationship Id="rId1" Type="http://schemas.openxmlformats.org/officeDocument/2006/relationships/slideLayout" Target="../slideLayouts/slideLayout261.xml"/><Relationship Id="rId6" Type="http://schemas.openxmlformats.org/officeDocument/2006/relationships/chart" Target="../charts/chart6.xml"/><Relationship Id="rId5" Type="http://schemas.openxmlformats.org/officeDocument/2006/relationships/image" Target="../media/image166.png"/><Relationship Id="rId4" Type="http://schemas.openxmlformats.org/officeDocument/2006/relationships/image" Target="../media/image165.jpeg"/></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337.xml"/></Relationships>
</file>

<file path=ppt/slides/_rels/slide227.xml.rels><?xml version="1.0" encoding="UTF-8" standalone="yes"?>
<Relationships xmlns="http://schemas.openxmlformats.org/package/2006/relationships"><Relationship Id="rId2" Type="http://schemas.openxmlformats.org/officeDocument/2006/relationships/image" Target="../media/image149.png"/><Relationship Id="rId1" Type="http://schemas.openxmlformats.org/officeDocument/2006/relationships/slideLayout" Target="../slideLayouts/slideLayout337.xml"/></Relationships>
</file>

<file path=ppt/slides/_rels/slide228.xml.rels><?xml version="1.0" encoding="UTF-8" standalone="yes"?>
<Relationships xmlns="http://schemas.openxmlformats.org/package/2006/relationships"><Relationship Id="rId2" Type="http://schemas.openxmlformats.org/officeDocument/2006/relationships/image" Target="../media/image149.png"/><Relationship Id="rId1" Type="http://schemas.openxmlformats.org/officeDocument/2006/relationships/slideLayout" Target="../slideLayouts/slideLayout337.xml"/></Relationships>
</file>

<file path=ppt/slides/_rels/slide229.xml.rels><?xml version="1.0" encoding="UTF-8" standalone="yes"?>
<Relationships xmlns="http://schemas.openxmlformats.org/package/2006/relationships"><Relationship Id="rId2" Type="http://schemas.openxmlformats.org/officeDocument/2006/relationships/image" Target="../media/image167.tiff"/><Relationship Id="rId1" Type="http://schemas.openxmlformats.org/officeDocument/2006/relationships/slideLayout" Target="../slideLayouts/slideLayout404.xml"/></Relationships>
</file>

<file path=ppt/slides/_rels/slide230.xml.rels><?xml version="1.0" encoding="UTF-8" standalone="yes"?>
<Relationships xmlns="http://schemas.openxmlformats.org/package/2006/relationships"><Relationship Id="rId2" Type="http://schemas.openxmlformats.org/officeDocument/2006/relationships/image" Target="../media/image168.tiff"/><Relationship Id="rId1" Type="http://schemas.openxmlformats.org/officeDocument/2006/relationships/slideLayout" Target="../slideLayouts/slideLayout404.xml"/></Relationships>
</file>

<file path=ppt/slides/_rels/slide231.xml.rels><?xml version="1.0" encoding="UTF-8" standalone="yes"?>
<Relationships xmlns="http://schemas.openxmlformats.org/package/2006/relationships"><Relationship Id="rId2" Type="http://schemas.openxmlformats.org/officeDocument/2006/relationships/image" Target="../media/image169.tiff"/><Relationship Id="rId1" Type="http://schemas.openxmlformats.org/officeDocument/2006/relationships/slideLayout" Target="../slideLayouts/slideLayout404.xml"/></Relationships>
</file>

<file path=ppt/slides/_rels/slide232.xml.rels><?xml version="1.0" encoding="UTF-8" standalone="yes"?>
<Relationships xmlns="http://schemas.openxmlformats.org/package/2006/relationships"><Relationship Id="rId2" Type="http://schemas.openxmlformats.org/officeDocument/2006/relationships/image" Target="../media/image170.tiff"/><Relationship Id="rId1" Type="http://schemas.openxmlformats.org/officeDocument/2006/relationships/slideLayout" Target="../slideLayouts/slideLayout404.xml"/></Relationships>
</file>

<file path=ppt/slides/_rels/slide233.xml.rels><?xml version="1.0" encoding="UTF-8" standalone="yes"?>
<Relationships xmlns="http://schemas.openxmlformats.org/package/2006/relationships"><Relationship Id="rId2" Type="http://schemas.openxmlformats.org/officeDocument/2006/relationships/image" Target="../media/image149.png"/><Relationship Id="rId1" Type="http://schemas.openxmlformats.org/officeDocument/2006/relationships/slideLayout" Target="../slideLayouts/slideLayout13.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337.xml"/></Relationships>
</file>

<file path=ppt/slides/_rels/slide235.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337.xml"/></Relationships>
</file>

<file path=ppt/slides/_rels/slide236.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chart" Target="../charts/chart8.xml"/><Relationship Id="rId1" Type="http://schemas.openxmlformats.org/officeDocument/2006/relationships/slideLayout" Target="../slideLayouts/slideLayout337.xml"/></Relationships>
</file>

<file path=ppt/slides/_rels/slide237.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404.xml"/></Relationships>
</file>

<file path=ppt/slides/_rels/slide238.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337.xml"/></Relationships>
</file>

<file path=ppt/slides/_rels/slide239.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13.xml"/><Relationship Id="rId6" Type="http://schemas.openxmlformats.org/officeDocument/2006/relationships/image" Target="../media/image171.png"/><Relationship Id="rId5" Type="http://schemas.openxmlformats.org/officeDocument/2006/relationships/hyperlink" Target="http://users.ece.cmu.edu/~omutlu/pub/tesseract-pim-architecture-for-graph-processing_isca15-lightning-talk.pdf" TargetMode="External"/><Relationship Id="rId4" Type="http://schemas.openxmlformats.org/officeDocument/2006/relationships/hyperlink" Target="http://users.ece.cmu.edu/~omutlu/pub/tesseract-pim-architecture-for-graph-processing_isca15-talk.pdf" TargetMode="Externa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1.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4" Type="http://schemas.openxmlformats.org/officeDocument/2006/relationships/image" Target="../media/image64.tiff"/></Relationships>
</file>

<file path=ppt/slides/_rels/slide242.xml.rels><?xml version="1.0" encoding="UTF-8" standalone="yes"?>
<Relationships xmlns="http://schemas.openxmlformats.org/package/2006/relationships"><Relationship Id="rId3" Type="http://schemas.openxmlformats.org/officeDocument/2006/relationships/image" Target="../media/image173.png"/><Relationship Id="rId7" Type="http://schemas.openxmlformats.org/officeDocument/2006/relationships/image" Target="../media/image176.jpg"/><Relationship Id="rId2" Type="http://schemas.openxmlformats.org/officeDocument/2006/relationships/image" Target="../media/image172.png"/><Relationship Id="rId1" Type="http://schemas.openxmlformats.org/officeDocument/2006/relationships/slideLayout" Target="../slideLayouts/slideLayout694.xml"/><Relationship Id="rId6" Type="http://schemas.openxmlformats.org/officeDocument/2006/relationships/image" Target="../media/image175.png"/><Relationship Id="rId5" Type="http://schemas.openxmlformats.org/officeDocument/2006/relationships/image" Target="../media/image1.png"/><Relationship Id="rId4" Type="http://schemas.openxmlformats.org/officeDocument/2006/relationships/image" Target="../media/image174.png"/></Relationships>
</file>

<file path=ppt/slides/_rels/slide243.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80.png"/><Relationship Id="rId2" Type="http://schemas.openxmlformats.org/officeDocument/2006/relationships/notesSlide" Target="../notesSlides/notesSlide46.xml"/><Relationship Id="rId1" Type="http://schemas.openxmlformats.org/officeDocument/2006/relationships/slideLayout" Target="../slideLayouts/slideLayout695.xml"/><Relationship Id="rId6" Type="http://schemas.openxmlformats.org/officeDocument/2006/relationships/image" Target="../media/image179.png"/><Relationship Id="rId5" Type="http://schemas.openxmlformats.org/officeDocument/2006/relationships/image" Target="../media/image178.png"/><Relationship Id="rId4" Type="http://schemas.openxmlformats.org/officeDocument/2006/relationships/image" Target="../media/image177.png"/></Relationships>
</file>

<file path=ppt/slides/_rels/slide244.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image" Target="../media/image1.png"/><Relationship Id="rId7" Type="http://schemas.openxmlformats.org/officeDocument/2006/relationships/image" Target="../media/image62.png"/><Relationship Id="rId2" Type="http://schemas.openxmlformats.org/officeDocument/2006/relationships/notesSlide" Target="../notesSlides/notesSlide47.xml"/><Relationship Id="rId1" Type="http://schemas.openxmlformats.org/officeDocument/2006/relationships/slideLayout" Target="../slideLayouts/slideLayout695.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24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8.xml"/><Relationship Id="rId1" Type="http://schemas.openxmlformats.org/officeDocument/2006/relationships/slideLayout" Target="../slideLayouts/slideLayout695.xml"/></Relationships>
</file>

<file path=ppt/slides/_rels/slide2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9.xml"/><Relationship Id="rId1" Type="http://schemas.openxmlformats.org/officeDocument/2006/relationships/slideLayout" Target="../slideLayouts/slideLayout695.xml"/></Relationships>
</file>

<file path=ppt/slides/_rels/slide24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0.xml"/><Relationship Id="rId1" Type="http://schemas.openxmlformats.org/officeDocument/2006/relationships/slideLayout" Target="../slideLayouts/slideLayout695.xml"/></Relationships>
</file>

<file path=ppt/slides/_rels/slide248.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image" Target="../media/image1.png"/><Relationship Id="rId7" Type="http://schemas.openxmlformats.org/officeDocument/2006/relationships/image" Target="../media/image62.png"/><Relationship Id="rId2" Type="http://schemas.openxmlformats.org/officeDocument/2006/relationships/notesSlide" Target="../notesSlides/notesSlide51.xml"/><Relationship Id="rId1" Type="http://schemas.openxmlformats.org/officeDocument/2006/relationships/slideLayout" Target="../slideLayouts/slideLayout695.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24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2.xml"/><Relationship Id="rId1" Type="http://schemas.openxmlformats.org/officeDocument/2006/relationships/slideLayout" Target="../slideLayouts/slideLayout695.xml"/><Relationship Id="rId5" Type="http://schemas.openxmlformats.org/officeDocument/2006/relationships/image" Target="../media/image181.png"/><Relationship Id="rId4" Type="http://schemas.openxmlformats.org/officeDocument/2006/relationships/image" Target="../media/image60.png"/></Relationships>
</file>

<file path=ppt/slides/_rels/slide2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3.xml"/><Relationship Id="rId1" Type="http://schemas.openxmlformats.org/officeDocument/2006/relationships/slideLayout" Target="../slideLayouts/slideLayout695.xml"/></Relationships>
</file>

<file path=ppt/slides/_rels/slide25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4.xml"/><Relationship Id="rId1" Type="http://schemas.openxmlformats.org/officeDocument/2006/relationships/slideLayout" Target="../slideLayouts/slideLayout695.xml"/></Relationships>
</file>

<file path=ppt/slides/_rels/slide25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5.xml"/><Relationship Id="rId1" Type="http://schemas.openxmlformats.org/officeDocument/2006/relationships/slideLayout" Target="../slideLayouts/slideLayout695.xml"/></Relationships>
</file>

<file path=ppt/slides/_rels/slide25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6.xml"/><Relationship Id="rId1" Type="http://schemas.openxmlformats.org/officeDocument/2006/relationships/slideLayout" Target="../slideLayouts/slideLayout695.xml"/></Relationships>
</file>

<file path=ppt/slides/_rels/slide254.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57.xml"/><Relationship Id="rId1" Type="http://schemas.openxmlformats.org/officeDocument/2006/relationships/slideLayout" Target="../slideLayouts/slideLayout695.xml"/><Relationship Id="rId4" Type="http://schemas.openxmlformats.org/officeDocument/2006/relationships/image" Target="../media/image1.png"/></Relationships>
</file>

<file path=ppt/slides/_rels/slide255.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58.xml"/><Relationship Id="rId1" Type="http://schemas.openxmlformats.org/officeDocument/2006/relationships/slideLayout" Target="../slideLayouts/slideLayout695.xml"/></Relationships>
</file>

<file path=ppt/slides/_rels/slide256.xml.rels><?xml version="1.0" encoding="UTF-8" standalone="yes"?>
<Relationships xmlns="http://schemas.openxmlformats.org/package/2006/relationships"><Relationship Id="rId8" Type="http://schemas.openxmlformats.org/officeDocument/2006/relationships/image" Target="../media/image176.jpg"/><Relationship Id="rId3" Type="http://schemas.openxmlformats.org/officeDocument/2006/relationships/image" Target="../media/image175.png"/><Relationship Id="rId7" Type="http://schemas.openxmlformats.org/officeDocument/2006/relationships/image" Target="../media/image1.png"/><Relationship Id="rId2" Type="http://schemas.openxmlformats.org/officeDocument/2006/relationships/notesSlide" Target="../notesSlides/notesSlide59.xml"/><Relationship Id="rId1" Type="http://schemas.openxmlformats.org/officeDocument/2006/relationships/slideLayout" Target="../slideLayouts/slideLayout694.xml"/><Relationship Id="rId6" Type="http://schemas.openxmlformats.org/officeDocument/2006/relationships/image" Target="../media/image174.png"/><Relationship Id="rId5" Type="http://schemas.openxmlformats.org/officeDocument/2006/relationships/image" Target="../media/image173.png"/><Relationship Id="rId4" Type="http://schemas.openxmlformats.org/officeDocument/2006/relationships/image" Target="../media/image172.png"/></Relationships>
</file>

<file path=ppt/slides/_rels/slide257.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4" Type="http://schemas.openxmlformats.org/officeDocument/2006/relationships/image" Target="../media/image64.tiff"/></Relationships>
</file>

<file path=ppt/slides/_rels/slide258.xml.rels><?xml version="1.0" encoding="UTF-8" standalone="yes"?>
<Relationships xmlns="http://schemas.openxmlformats.org/package/2006/relationships"><Relationship Id="rId2" Type="http://schemas.openxmlformats.org/officeDocument/2006/relationships/image" Target="../media/image182.jpeg"/><Relationship Id="rId1" Type="http://schemas.openxmlformats.org/officeDocument/2006/relationships/slideLayout" Target="../slideLayouts/slideLayout437.xml"/></Relationships>
</file>

<file path=ppt/slides/_rels/slide259.xml.rels><?xml version="1.0" encoding="UTF-8" standalone="yes"?>
<Relationships xmlns="http://schemas.openxmlformats.org/package/2006/relationships"><Relationship Id="rId8" Type="http://schemas.openxmlformats.org/officeDocument/2006/relationships/image" Target="../media/image183.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260.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13.xml"/><Relationship Id="rId4" Type="http://schemas.openxmlformats.org/officeDocument/2006/relationships/image" Target="../media/image184.png"/></Relationships>
</file>

<file path=ppt/slides/_rels/slide261.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3.xml"/><Relationship Id="rId4" Type="http://schemas.openxmlformats.org/officeDocument/2006/relationships/image" Target="../media/image185.png"/></Relationships>
</file>

<file path=ppt/slides/_rels/slide262.xml.rels><?xml version="1.0" encoding="UTF-8" standalone="yes"?>
<Relationships xmlns="http://schemas.openxmlformats.org/package/2006/relationships"><Relationship Id="rId8" Type="http://schemas.openxmlformats.org/officeDocument/2006/relationships/image" Target="../media/image186.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187.pn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4.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pim-enabled-instructons-for-low-overhead-pim_isca15.pdf" TargetMode="External"/><Relationship Id="rId1" Type="http://schemas.openxmlformats.org/officeDocument/2006/relationships/slideLayout" Target="../slideLayouts/slideLayout404.xml"/><Relationship Id="rId6" Type="http://schemas.openxmlformats.org/officeDocument/2006/relationships/image" Target="../media/image188.png"/><Relationship Id="rId5" Type="http://schemas.openxmlformats.org/officeDocument/2006/relationships/hyperlink" Target="http://users.ece.cmu.edu/~omutlu/pub/pim-enabled-instructons-for-low-overhead-pim_isca15-lightning-talk.pdf" TargetMode="External"/><Relationship Id="rId4" Type="http://schemas.openxmlformats.org/officeDocument/2006/relationships/hyperlink" Target="http://users.ece.cmu.edu/~omutlu/pub/pim-enabled-instructons-for-low-overhead-pim_isca15-talk.pdf" TargetMode="Externa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6.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image" Target="../media/image189.gif"/><Relationship Id="rId1" Type="http://schemas.openxmlformats.org/officeDocument/2006/relationships/slideLayout" Target="../slideLayouts/slideLayout741.xml"/></Relationships>
</file>

<file path=ppt/slides/_rels/slide267.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image" Target="../media/image189.gif"/><Relationship Id="rId1" Type="http://schemas.openxmlformats.org/officeDocument/2006/relationships/slideLayout" Target="../slideLayouts/slideLayout741.xml"/></Relationships>
</file>

<file path=ppt/slides/_rels/slide268.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741.xml"/></Relationships>
</file>

<file path=ppt/slides/_rels/slide269.xml.rels><?xml version="1.0" encoding="UTF-8" standalone="yes"?>
<Relationships xmlns="http://schemas.openxmlformats.org/package/2006/relationships"><Relationship Id="rId2" Type="http://schemas.openxmlformats.org/officeDocument/2006/relationships/image" Target="../media/image191.png"/><Relationship Id="rId1" Type="http://schemas.openxmlformats.org/officeDocument/2006/relationships/slideLayout" Target="../slideLayouts/slideLayout13.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271.xml.rels><?xml version="1.0" encoding="UTF-8" standalone="yes"?>
<Relationships xmlns="http://schemas.openxmlformats.org/package/2006/relationships"><Relationship Id="rId2" Type="http://schemas.openxmlformats.org/officeDocument/2006/relationships/image" Target="../media/image192.png"/><Relationship Id="rId1" Type="http://schemas.openxmlformats.org/officeDocument/2006/relationships/slideLayout" Target="../slideLayouts/slideLayout13.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273.xml.rels><?xml version="1.0" encoding="UTF-8" standalone="yes"?>
<Relationships xmlns="http://schemas.openxmlformats.org/package/2006/relationships"><Relationship Id="rId2" Type="http://schemas.openxmlformats.org/officeDocument/2006/relationships/chart" Target="../charts/chart15.xml"/><Relationship Id="rId1" Type="http://schemas.openxmlformats.org/officeDocument/2006/relationships/slideLayout" Target="../slideLayouts/slideLayout741.xml"/></Relationships>
</file>

<file path=ppt/slides/_rels/slide274.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chart" Target="../charts/chart16.xml"/><Relationship Id="rId1" Type="http://schemas.openxmlformats.org/officeDocument/2006/relationships/slideLayout" Target="../slideLayouts/slideLayout741.xml"/></Relationships>
</file>

<file path=ppt/slides/_rels/slide275.xml.rels><?xml version="1.0" encoding="UTF-8" standalone="yes"?>
<Relationships xmlns="http://schemas.openxmlformats.org/package/2006/relationships"><Relationship Id="rId2" Type="http://schemas.openxmlformats.org/officeDocument/2006/relationships/chart" Target="../charts/chart18.xml"/><Relationship Id="rId1" Type="http://schemas.openxmlformats.org/officeDocument/2006/relationships/slideLayout" Target="../slideLayouts/slideLayout741.xml"/></Relationships>
</file>

<file path=ppt/slides/_rels/slide276.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chart" Target="../charts/chart19.xml"/><Relationship Id="rId1" Type="http://schemas.openxmlformats.org/officeDocument/2006/relationships/slideLayout" Target="../slideLayouts/slideLayout741.xml"/></Relationships>
</file>

<file path=ppt/slides/_rels/slide277.xml.rels><?xml version="1.0" encoding="UTF-8" standalone="yes"?>
<Relationships xmlns="http://schemas.openxmlformats.org/package/2006/relationships"><Relationship Id="rId2" Type="http://schemas.openxmlformats.org/officeDocument/2006/relationships/chart" Target="../charts/chart21.xml"/><Relationship Id="rId1" Type="http://schemas.openxmlformats.org/officeDocument/2006/relationships/slideLayout" Target="../slideLayouts/slideLayout741.xml"/></Relationships>
</file>

<file path=ppt/slides/_rels/slide278.xml.rels><?xml version="1.0" encoding="UTF-8" standalone="yes"?>
<Relationships xmlns="http://schemas.openxmlformats.org/package/2006/relationships"><Relationship Id="rId2" Type="http://schemas.openxmlformats.org/officeDocument/2006/relationships/chart" Target="../charts/chart22.xml"/><Relationship Id="rId1" Type="http://schemas.openxmlformats.org/officeDocument/2006/relationships/slideLayout" Target="../slideLayouts/slideLayout741.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280.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pim-enabled-instructons-for-low-overhead-pim_isca15.pdf" TargetMode="External"/><Relationship Id="rId1" Type="http://schemas.openxmlformats.org/officeDocument/2006/relationships/slideLayout" Target="../slideLayouts/slideLayout404.xml"/><Relationship Id="rId6" Type="http://schemas.openxmlformats.org/officeDocument/2006/relationships/image" Target="../media/image188.png"/><Relationship Id="rId5" Type="http://schemas.openxmlformats.org/officeDocument/2006/relationships/hyperlink" Target="http://users.ece.cmu.edu/~omutlu/pub/pim-enabled-instructons-for-low-overhead-pim_isca15-lightning-talk.pdf" TargetMode="External"/><Relationship Id="rId4" Type="http://schemas.openxmlformats.org/officeDocument/2006/relationships/hyperlink" Target="http://users.ece.cmu.edu/~omutlu/pub/pim-enabled-instructons-for-low-overhead-pim_isca15-talk.pdf" TargetMode="External"/></Relationships>
</file>

<file path=ppt/slides/_rels/slide281.xml.rels><?xml version="1.0" encoding="UTF-8" standalone="yes"?>
<Relationships xmlns="http://schemas.openxmlformats.org/package/2006/relationships"><Relationship Id="rId8" Type="http://schemas.openxmlformats.org/officeDocument/2006/relationships/image" Target="../media/image183.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282.xml.rels><?xml version="1.0" encoding="UTF-8" standalone="yes"?>
<Relationships xmlns="http://schemas.openxmlformats.org/package/2006/relationships"><Relationship Id="rId8" Type="http://schemas.openxmlformats.org/officeDocument/2006/relationships/image" Target="../media/image186.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187.png"/></Relationships>
</file>

<file path=ppt/slides/_rels/slide283.xml.rels><?xml version="1.0" encoding="UTF-8" standalone="yes"?>
<Relationships xmlns="http://schemas.openxmlformats.org/package/2006/relationships"><Relationship Id="rId8" Type="http://schemas.openxmlformats.org/officeDocument/2006/relationships/hyperlink" Target="https://people.inf.ethz.ch/omutlu/pub/continuous-runahead-engine_micro16-poster.pdf" TargetMode="External"/><Relationship Id="rId3" Type="http://schemas.openxmlformats.org/officeDocument/2006/relationships/hyperlink" Target="http://www.microarch.org/micro49/" TargetMode="External"/><Relationship Id="rId7" Type="http://schemas.openxmlformats.org/officeDocument/2006/relationships/hyperlink" Target="https://people.inf.ethz.ch/omutlu/pub/continuous-runahead-engine_micro16-poster.pptx" TargetMode="External"/><Relationship Id="rId2" Type="http://schemas.openxmlformats.org/officeDocument/2006/relationships/hyperlink" Target="https://people.inf.ethz.ch/omutlu/pub/continuous-runahead-engine_micro16.pdf" TargetMode="External"/><Relationship Id="rId1" Type="http://schemas.openxmlformats.org/officeDocument/2006/relationships/slideLayout" Target="../slideLayouts/slideLayout13.xml"/><Relationship Id="rId6" Type="http://schemas.openxmlformats.org/officeDocument/2006/relationships/hyperlink" Target="https://people.inf.ethz.ch/omutlu/pub/continuous-runahead-engine_micro16-lightning-session-talk.pdf" TargetMode="External"/><Relationship Id="rId5" Type="http://schemas.openxmlformats.org/officeDocument/2006/relationships/hyperlink" Target="https://people.inf.ethz.ch/omutlu/pub/continuous-runahead-engine_micro16-talk.pdf" TargetMode="External"/><Relationship Id="rId4" Type="http://schemas.openxmlformats.org/officeDocument/2006/relationships/hyperlink" Target="https://people.inf.ethz.ch/omutlu/pub/continuous-runahead-engine_micro16-talk.pptx" TargetMode="External"/><Relationship Id="rId9" Type="http://schemas.openxmlformats.org/officeDocument/2006/relationships/image" Target="../media/image193.png"/></Relationships>
</file>

<file path=ppt/slides/_rels/slide284.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users.ece.cmu.edu/~omutlu/pub/LazyPIM-coherence-for-processing-in-memory_ieee-cal16.pdf" TargetMode="External"/><Relationship Id="rId1" Type="http://schemas.openxmlformats.org/officeDocument/2006/relationships/slideLayout" Target="../slideLayouts/slideLayout13.xml"/><Relationship Id="rId4" Type="http://schemas.openxmlformats.org/officeDocument/2006/relationships/image" Target="../media/image194.png"/></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337.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33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3" Type="http://schemas.openxmlformats.org/officeDocument/2006/relationships/hyperlink" Target="https://arxiv.org/pdf/1802.00320.pdf"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3.xml"/><Relationship Id="rId4" Type="http://schemas.openxmlformats.org/officeDocument/2006/relationships/image" Target="../media/image195.png"/></Relationships>
</file>

<file path=ppt/slides/_rels/slide293.xml.rels><?xml version="1.0" encoding="UTF-8" standalone="yes"?>
<Relationships xmlns="http://schemas.openxmlformats.org/package/2006/relationships"><Relationship Id="rId2" Type="http://schemas.openxmlformats.org/officeDocument/2006/relationships/image" Target="../media/image182.jpeg"/><Relationship Id="rId1" Type="http://schemas.openxmlformats.org/officeDocument/2006/relationships/slideLayout" Target="../slideLayouts/slideLayout437.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437.xml"/></Relationships>
</file>

<file path=ppt/slides/_rels/slide295.xml.rels><?xml version="1.0" encoding="UTF-8" standalone="yes"?>
<Relationships xmlns="http://schemas.openxmlformats.org/package/2006/relationships"><Relationship Id="rId8" Type="http://schemas.openxmlformats.org/officeDocument/2006/relationships/image" Target="../media/image183.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296.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13.xml"/><Relationship Id="rId4" Type="http://schemas.openxmlformats.org/officeDocument/2006/relationships/image" Target="../media/image184.png"/></Relationships>
</file>

<file path=ppt/slides/_rels/slide297.xml.rels><?xml version="1.0" encoding="UTF-8" standalone="yes"?>
<Relationships xmlns="http://schemas.openxmlformats.org/package/2006/relationships"><Relationship Id="rId2" Type="http://schemas.openxmlformats.org/officeDocument/2006/relationships/image" Target="../media/image196.png"/><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users.ece.cmu.edu/~omutlu/pub/LazyPIM-coherence-for-processing-in-memory_ieee-cal16.pdf" TargetMode="External"/><Relationship Id="rId1" Type="http://schemas.openxmlformats.org/officeDocument/2006/relationships/slideLayout" Target="../slideLayouts/slideLayout13.xml"/><Relationship Id="rId4" Type="http://schemas.openxmlformats.org/officeDocument/2006/relationships/image" Target="../media/image194.png"/></Relationships>
</file>

<file path=ppt/slides/_rels/slide299.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3.xml"/><Relationship Id="rId4" Type="http://schemas.openxmlformats.org/officeDocument/2006/relationships/image" Target="../media/image185.png"/></Relationships>
</file>

<file path=ppt/slides/_rels/slide300.xml.rels><?xml version="1.0" encoding="UTF-8" standalone="yes"?>
<Relationships xmlns="http://schemas.openxmlformats.org/package/2006/relationships"><Relationship Id="rId3" Type="http://schemas.openxmlformats.org/officeDocument/2006/relationships/hyperlink" Target="https://spaa.acm.org/" TargetMode="External"/><Relationship Id="rId2" Type="http://schemas.openxmlformats.org/officeDocument/2006/relationships/hyperlink" Target="https://people.inf.ethz.ch/omutlu/pub/concurrent-data-structures-for-PIM_spaa17.pdf" TargetMode="External"/><Relationship Id="rId1" Type="http://schemas.openxmlformats.org/officeDocument/2006/relationships/slideLayout" Target="../slideLayouts/slideLayout13.xml"/><Relationship Id="rId6" Type="http://schemas.openxmlformats.org/officeDocument/2006/relationships/image" Target="../media/image197.tiff"/><Relationship Id="rId5" Type="http://schemas.openxmlformats.org/officeDocument/2006/relationships/hyperlink" Target="https://people.inf.ethz.ch/omutlu/pub/concurrent-data-structures-for-PIM_spaa17-talk.pdf" TargetMode="External"/><Relationship Id="rId4" Type="http://schemas.openxmlformats.org/officeDocument/2006/relationships/hyperlink" Target="https://people.inf.ethz.ch/omutlu/pub/concurrent-data-structures-for-PIM_spaa17-talk.pptx" TargetMode="External"/></Relationships>
</file>

<file path=ppt/slides/_rels/slide301.xml.rels><?xml version="1.0" encoding="UTF-8" standalone="yes"?>
<Relationships xmlns="http://schemas.openxmlformats.org/package/2006/relationships"><Relationship Id="rId3" Type="http://schemas.openxmlformats.org/officeDocument/2006/relationships/image" Target="../media/image198.png"/><Relationship Id="rId2" Type="http://schemas.openxmlformats.org/officeDocument/2006/relationships/hyperlink" Target="https://github.com/CMU-SAFARI/ramulator" TargetMode="External"/><Relationship Id="rId1" Type="http://schemas.openxmlformats.org/officeDocument/2006/relationships/slideLayout" Target="../slideLayouts/slideLayout13.xml"/></Relationships>
</file>

<file path=ppt/slides/_rels/slide302.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13.xml"/><Relationship Id="rId4" Type="http://schemas.openxmlformats.org/officeDocument/2006/relationships/image" Target="../media/image79.png"/></Relationships>
</file>

<file path=ppt/slides/_rels/slide303.xml.rels><?xml version="1.0" encoding="UTF-8" standalone="yes"?>
<Relationships xmlns="http://schemas.openxmlformats.org/package/2006/relationships"><Relationship Id="rId3" Type="http://schemas.openxmlformats.org/officeDocument/2006/relationships/hyperlink" Target="https://www.usenix.org/conference/fast18" TargetMode="External"/><Relationship Id="rId7" Type="http://schemas.openxmlformats.org/officeDocument/2006/relationships/image" Target="../media/image199.png"/><Relationship Id="rId2" Type="http://schemas.openxmlformats.org/officeDocument/2006/relationships/hyperlink" Target="https://people.inf.ethz.ch/omutlu/pub/MQSim-SSD-simulation-framework_fast18.pdf" TargetMode="External"/><Relationship Id="rId1" Type="http://schemas.openxmlformats.org/officeDocument/2006/relationships/slideLayout" Target="../slideLayouts/slideLayout13.xml"/><Relationship Id="rId6" Type="http://schemas.openxmlformats.org/officeDocument/2006/relationships/hyperlink" Target="https://github.com/CMU-SAFARI/MQSim" TargetMode="External"/><Relationship Id="rId5" Type="http://schemas.openxmlformats.org/officeDocument/2006/relationships/hyperlink" Target="https://people.inf.ethz.ch/omutlu/pub/MQSim-SSD-simulation-framework_fast18-talk.pdf" TargetMode="External"/><Relationship Id="rId4" Type="http://schemas.openxmlformats.org/officeDocument/2006/relationships/hyperlink" Target="https://people.inf.ethz.ch/omutlu/pub/MQSim-SSD-simulation-framework_fast18-talk.pptx" TargetMode="External"/></Relationships>
</file>

<file path=ppt/slides/_rels/slide304.xml.rels><?xml version="1.0" encoding="UTF-8" standalone="yes"?>
<Relationships xmlns="http://schemas.openxmlformats.org/package/2006/relationships"><Relationship Id="rId3" Type="http://schemas.openxmlformats.org/officeDocument/2006/relationships/hyperlink" Target="http://apbc2018.bio.keio.ac.jp/" TargetMode="External"/><Relationship Id="rId2" Type="http://schemas.openxmlformats.org/officeDocument/2006/relationships/hyperlink" Target="http://www.biomedcentral.com/bmcgenomics/" TargetMode="External"/><Relationship Id="rId1" Type="http://schemas.openxmlformats.org/officeDocument/2006/relationships/slideLayout" Target="../slideLayouts/slideLayout2.xml"/><Relationship Id="rId5" Type="http://schemas.openxmlformats.org/officeDocument/2006/relationships/image" Target="../media/image47.png"/><Relationship Id="rId4" Type="http://schemas.openxmlformats.org/officeDocument/2006/relationships/hyperlink" Target="https://arxiv.org/pdf/1711.01177.pdf" TargetMode="External"/></Relationships>
</file>

<file path=ppt/slides/_rels/slide305.xml.rels><?xml version="1.0" encoding="UTF-8" standalone="yes"?>
<Relationships xmlns="http://schemas.openxmlformats.org/package/2006/relationships"><Relationship Id="rId3" Type="http://schemas.openxmlformats.org/officeDocument/2006/relationships/image" Target="../media/image10.jpeg"/><Relationship Id="rId7" Type="http://schemas.openxmlformats.org/officeDocument/2006/relationships/image" Target="../media/image202.png"/><Relationship Id="rId2" Type="http://schemas.openxmlformats.org/officeDocument/2006/relationships/notesSlide" Target="../notesSlides/notesSlide60.xml"/><Relationship Id="rId1" Type="http://schemas.openxmlformats.org/officeDocument/2006/relationships/slideLayout" Target="../slideLayouts/slideLayout537.xml"/><Relationship Id="rId6" Type="http://schemas.openxmlformats.org/officeDocument/2006/relationships/image" Target="../media/image201.tiff"/><Relationship Id="rId5" Type="http://schemas.openxmlformats.org/officeDocument/2006/relationships/image" Target="../media/image200.tiff"/><Relationship Id="rId4" Type="http://schemas.openxmlformats.org/officeDocument/2006/relationships/image" Target="../media/image1.png"/></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538.xml"/></Relationships>
</file>

<file path=ppt/slides/_rels/slide307.xml.rels><?xml version="1.0" encoding="UTF-8" standalone="yes"?>
<Relationships xmlns="http://schemas.openxmlformats.org/package/2006/relationships"><Relationship Id="rId3" Type="http://schemas.openxmlformats.org/officeDocument/2006/relationships/image" Target="../media/image173.png"/><Relationship Id="rId7" Type="http://schemas.openxmlformats.org/officeDocument/2006/relationships/image" Target="../media/image176.jpg"/><Relationship Id="rId2" Type="http://schemas.openxmlformats.org/officeDocument/2006/relationships/image" Target="../media/image172.png"/><Relationship Id="rId1" Type="http://schemas.openxmlformats.org/officeDocument/2006/relationships/slideLayout" Target="../slideLayouts/slideLayout694.xml"/><Relationship Id="rId6" Type="http://schemas.openxmlformats.org/officeDocument/2006/relationships/image" Target="../media/image175.png"/><Relationship Id="rId5" Type="http://schemas.openxmlformats.org/officeDocument/2006/relationships/image" Target="../media/image1.png"/><Relationship Id="rId4" Type="http://schemas.openxmlformats.org/officeDocument/2006/relationships/image" Target="../media/image174.png"/></Relationships>
</file>

<file path=ppt/slides/_rels/slide308.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hyperlink" Target="https://arxiv.org/pdf/1802.00320.pdf" TargetMode="External"/><Relationship Id="rId1" Type="http://schemas.openxmlformats.org/officeDocument/2006/relationships/slideLayout" Target="../slideLayouts/slideLayout13.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61.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6.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hyperlink" Target="https://arxiv.org/pdf/1706.08642" TargetMode="External"/><Relationship Id="rId1" Type="http://schemas.openxmlformats.org/officeDocument/2006/relationships/slideLayout" Target="../slideLayouts/slideLayout13.xml"/></Relationships>
</file>

<file path=ppt/slides/_rels/slide317.xml.rels><?xml version="1.0" encoding="UTF-8" standalone="yes"?>
<Relationships xmlns="http://schemas.openxmlformats.org/package/2006/relationships"><Relationship Id="rId3" Type="http://schemas.openxmlformats.org/officeDocument/2006/relationships/hyperlink" Target="https://arxiv.org/pdf/1802.00320.pdf"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3.xml"/><Relationship Id="rId4" Type="http://schemas.openxmlformats.org/officeDocument/2006/relationships/image" Target="../media/image195.png"/></Relationships>
</file>

<file path=ppt/slides/_rels/slide318.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0.jpeg"/><Relationship Id="rId2" Type="http://schemas.openxmlformats.org/officeDocument/2006/relationships/notesSlide" Target="../notesSlides/notesSlide62.xml"/><Relationship Id="rId1" Type="http://schemas.openxmlformats.org/officeDocument/2006/relationships/slideLayout" Target="../slideLayouts/slideLayout1.xml"/><Relationship Id="rId6" Type="http://schemas.openxmlformats.org/officeDocument/2006/relationships/image" Target="../media/image9.png"/><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319.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0.jpeg"/><Relationship Id="rId2" Type="http://schemas.openxmlformats.org/officeDocument/2006/relationships/notesSlide" Target="../notesSlides/notesSlide63.xml"/><Relationship Id="rId1" Type="http://schemas.openxmlformats.org/officeDocument/2006/relationships/slideLayout" Target="../slideLayouts/slideLayout1.xml"/><Relationship Id="rId6" Type="http://schemas.openxmlformats.org/officeDocument/2006/relationships/image" Target="../media/image9.png"/><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322.xml.rels><?xml version="1.0" encoding="UTF-8" standalone="yes"?>
<Relationships xmlns="http://schemas.openxmlformats.org/package/2006/relationships"><Relationship Id="rId2" Type="http://schemas.openxmlformats.org/officeDocument/2006/relationships/image" Target="../media/image203.jpeg"/><Relationship Id="rId1" Type="http://schemas.openxmlformats.org/officeDocument/2006/relationships/slideLayout" Target="../slideLayouts/slideLayout13.xml"/></Relationships>
</file>

<file path=ppt/slides/_rels/slide323.xml.rels><?xml version="1.0" encoding="UTF-8" standalone="yes"?>
<Relationships xmlns="http://schemas.openxmlformats.org/package/2006/relationships"><Relationship Id="rId3" Type="http://schemas.openxmlformats.org/officeDocument/2006/relationships/image" Target="../media/image68.jpg"/><Relationship Id="rId2" Type="http://schemas.openxmlformats.org/officeDocument/2006/relationships/image" Target="../media/image67.jpg"/><Relationship Id="rId1" Type="http://schemas.openxmlformats.org/officeDocument/2006/relationships/slideLayout" Target="../slideLayouts/slideLayout13.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404.xml"/></Relationships>
</file>

<file path=ppt/slides/_rels/slide325.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notesSlide" Target="../notesSlides/notesSlide64.xml"/><Relationship Id="rId1" Type="http://schemas.openxmlformats.org/officeDocument/2006/relationships/slideLayout" Target="../slideLayouts/slideLayout13.xml"/></Relationships>
</file>

<file path=ppt/slides/_rels/slide326.xml.rels><?xml version="1.0" encoding="UTF-8" standalone="yes"?>
<Relationships xmlns="http://schemas.openxmlformats.org/package/2006/relationships"><Relationship Id="rId3" Type="http://schemas.openxmlformats.org/officeDocument/2006/relationships/hyperlink" Target="https://people.inf.ethz.ch/omutlu/pub/understanding-latency-variation-in-DRAM-chips_sigmetrics16.pdf" TargetMode="External"/><Relationship Id="rId2" Type="http://schemas.openxmlformats.org/officeDocument/2006/relationships/image" Target="../media/image204.png"/><Relationship Id="rId1" Type="http://schemas.openxmlformats.org/officeDocument/2006/relationships/slideLayout" Target="../slideLayouts/slideLayout13.xml"/></Relationships>
</file>

<file path=ppt/slides/_rels/slide327.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65.xml"/><Relationship Id="rId1" Type="http://schemas.openxmlformats.org/officeDocument/2006/relationships/slideLayout" Target="../slideLayouts/slideLayout13.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32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66.xml"/><Relationship Id="rId1" Type="http://schemas.openxmlformats.org/officeDocument/2006/relationships/slideLayout" Target="../slideLayouts/slideLayout13.xml"/><Relationship Id="rId6" Type="http://schemas.openxmlformats.org/officeDocument/2006/relationships/image" Target="../media/image58.png"/><Relationship Id="rId5" Type="http://schemas.openxmlformats.org/officeDocument/2006/relationships/image" Target="../media/image57.png"/><Relationship Id="rId4" Type="http://schemas.openxmlformats.org/officeDocument/2006/relationships/image" Target="../media/image56.png"/></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824.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5.xml.rels><?xml version="1.0" encoding="UTF-8" standalone="yes"?>
<Relationships xmlns="http://schemas.openxmlformats.org/package/2006/relationships"><Relationship Id="rId2" Type="http://schemas.openxmlformats.org/officeDocument/2006/relationships/image" Target="../media/image205.png"/><Relationship Id="rId1" Type="http://schemas.openxmlformats.org/officeDocument/2006/relationships/slideLayout" Target="../slideLayouts/slideLayout2.xml"/></Relationships>
</file>

<file path=ppt/slides/_rels/slide336.xml.rels><?xml version="1.0" encoding="UTF-8" standalone="yes"?>
<Relationships xmlns="http://schemas.openxmlformats.org/package/2006/relationships"><Relationship Id="rId3" Type="http://schemas.openxmlformats.org/officeDocument/2006/relationships/image" Target="../media/image205.png"/><Relationship Id="rId2" Type="http://schemas.openxmlformats.org/officeDocument/2006/relationships/notesSlide" Target="../notesSlides/notesSlide67.xml"/><Relationship Id="rId1" Type="http://schemas.openxmlformats.org/officeDocument/2006/relationships/slideLayout" Target="../slideLayouts/slideLayout770.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740.xml"/></Relationships>
</file>

<file path=ppt/slides/_rels/slide339.xml.rels><?xml version="1.0" encoding="UTF-8" standalone="yes"?>
<Relationships xmlns="http://schemas.openxmlformats.org/package/2006/relationships"><Relationship Id="rId2" Type="http://schemas.openxmlformats.org/officeDocument/2006/relationships/image" Target="../media/image77.jpeg"/><Relationship Id="rId1" Type="http://schemas.openxmlformats.org/officeDocument/2006/relationships/slideLayout" Target="../slideLayouts/slideLayout2.xml"/></Relationships>
</file>

<file path=ppt/slides/_rels/slide340.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2.xml"/><Relationship Id="rId4" Type="http://schemas.openxmlformats.org/officeDocument/2006/relationships/image" Target="../media/image79.png"/></Relationships>
</file>

<file path=ppt/slides/_rels/slide341.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hyperlink" Target="https://github.com/CMU-SAFARI/SoftMC" TargetMode="External"/><Relationship Id="rId1" Type="http://schemas.openxmlformats.org/officeDocument/2006/relationships/slideLayout" Target="../slideLayouts/slideLayout2.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64.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64.xml"/></Relationships>
</file>

<file path=ppt/slides/_rels/slide344.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image" Target="../media/image206.png"/><Relationship Id="rId1" Type="http://schemas.openxmlformats.org/officeDocument/2006/relationships/slideLayout" Target="../slideLayouts/slideLayout764.xml"/></Relationships>
</file>

<file path=ppt/slides/_rels/slide345.xml.rels><?xml version="1.0" encoding="UTF-8" standalone="yes"?>
<Relationships xmlns="http://schemas.openxmlformats.org/package/2006/relationships"><Relationship Id="rId3" Type="http://schemas.openxmlformats.org/officeDocument/2006/relationships/chart" Target="../charts/chart25.xml"/><Relationship Id="rId2" Type="http://schemas.openxmlformats.org/officeDocument/2006/relationships/chart" Target="../charts/chart24.xml"/><Relationship Id="rId1" Type="http://schemas.openxmlformats.org/officeDocument/2006/relationships/slideLayout" Target="../slideLayouts/slideLayout764.xml"/><Relationship Id="rId4" Type="http://schemas.openxmlformats.org/officeDocument/2006/relationships/chart" Target="../charts/chart26.xml"/></Relationships>
</file>

<file path=ppt/slides/_rels/slide346.xml.rels><?xml version="1.0" encoding="UTF-8" standalone="yes"?>
<Relationships xmlns="http://schemas.openxmlformats.org/package/2006/relationships"><Relationship Id="rId3" Type="http://schemas.openxmlformats.org/officeDocument/2006/relationships/chart" Target="../charts/chart27.xml"/><Relationship Id="rId2" Type="http://schemas.openxmlformats.org/officeDocument/2006/relationships/notesSlide" Target="../notesSlides/notesSlide69.xml"/><Relationship Id="rId1" Type="http://schemas.openxmlformats.org/officeDocument/2006/relationships/slideLayout" Target="../slideLayouts/slideLayout764.xml"/><Relationship Id="rId6" Type="http://schemas.openxmlformats.org/officeDocument/2006/relationships/chart" Target="../charts/chart30.xml"/><Relationship Id="rId5" Type="http://schemas.openxmlformats.org/officeDocument/2006/relationships/chart" Target="../charts/chart29.xml"/><Relationship Id="rId4" Type="http://schemas.openxmlformats.org/officeDocument/2006/relationships/chart" Target="../charts/chart28.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404.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349.xml.rels><?xml version="1.0" encoding="UTF-8" standalone="yes"?>
<Relationships xmlns="http://schemas.openxmlformats.org/package/2006/relationships"><Relationship Id="rId3" Type="http://schemas.openxmlformats.org/officeDocument/2006/relationships/hyperlink" Target="http://darksilicon.org/hpca/" TargetMode="External"/><Relationship Id="rId7" Type="http://schemas.openxmlformats.org/officeDocument/2006/relationships/image" Target="../media/image208.png"/><Relationship Id="rId2" Type="http://schemas.openxmlformats.org/officeDocument/2006/relationships/hyperlink" Target="http://users.ece.cmu.edu/~omutlu/pub/adaptive-latency-dram_hpca15.pdf" TargetMode="External"/><Relationship Id="rId1" Type="http://schemas.openxmlformats.org/officeDocument/2006/relationships/slideLayout" Target="../slideLayouts/slideLayout2.xml"/><Relationship Id="rId6" Type="http://schemas.openxmlformats.org/officeDocument/2006/relationships/hyperlink" Target="http://www.ece.cmu.edu/~safari/tools/aldram-hpca2015-fulldata.html" TargetMode="External"/><Relationship Id="rId5" Type="http://schemas.openxmlformats.org/officeDocument/2006/relationships/hyperlink" Target="http://users.ece.cmu.edu/~omutlu/pub/adaptive-latency-dram_donghyuk_hpca15-talk.pdf" TargetMode="External"/><Relationship Id="rId4" Type="http://schemas.openxmlformats.org/officeDocument/2006/relationships/hyperlink" Target="http://users.ece.cmu.edu/~omutlu/pub/adaptive-latency-dram_donghyuk_hpca15-talk.pptx" TargetMode="Externa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837.xml"/></Relationships>
</file>

<file path=ppt/slides/_rels/slide351.xml.rels><?xml version="1.0" encoding="UTF-8" standalone="yes"?>
<Relationships xmlns="http://schemas.openxmlformats.org/package/2006/relationships"><Relationship Id="rId3" Type="http://schemas.openxmlformats.org/officeDocument/2006/relationships/image" Target="../media/image209.png"/><Relationship Id="rId2" Type="http://schemas.openxmlformats.org/officeDocument/2006/relationships/notesSlide" Target="../notesSlides/notesSlide70.xml"/><Relationship Id="rId1" Type="http://schemas.openxmlformats.org/officeDocument/2006/relationships/slideLayout" Target="../slideLayouts/slideLayout770.xml"/></Relationships>
</file>

<file path=ppt/slides/_rels/slide352.xml.rels><?xml version="1.0" encoding="UTF-8" standalone="yes"?>
<Relationships xmlns="http://schemas.openxmlformats.org/package/2006/relationships"><Relationship Id="rId3" Type="http://schemas.openxmlformats.org/officeDocument/2006/relationships/hyperlink" Target="https://people.inf.ethz.ch/omutlu/pub/understanding-latency-variation-in-DRAM-chips_sigmetrics16.pdf" TargetMode="External"/><Relationship Id="rId2" Type="http://schemas.openxmlformats.org/officeDocument/2006/relationships/notesSlide" Target="../notesSlides/notesSlide71.xml"/><Relationship Id="rId1" Type="http://schemas.openxmlformats.org/officeDocument/2006/relationships/slideLayout" Target="../slideLayouts/slideLayout770.xml"/></Relationships>
</file>

<file path=ppt/slides/_rels/slide353.xml.rels><?xml version="1.0" encoding="UTF-8" standalone="yes"?>
<Relationships xmlns="http://schemas.openxmlformats.org/package/2006/relationships"><Relationship Id="rId3" Type="http://schemas.openxmlformats.org/officeDocument/2006/relationships/chart" Target="../charts/chart31.xml"/><Relationship Id="rId2" Type="http://schemas.openxmlformats.org/officeDocument/2006/relationships/notesSlide" Target="../notesSlides/notesSlide72.xml"/><Relationship Id="rId1" Type="http://schemas.openxmlformats.org/officeDocument/2006/relationships/slideLayout" Target="../slideLayouts/slideLayout770.xml"/><Relationship Id="rId4" Type="http://schemas.openxmlformats.org/officeDocument/2006/relationships/chart" Target="../charts/chart32.xml"/></Relationships>
</file>

<file path=ppt/slides/_rels/slide354.xml.rels><?xml version="1.0" encoding="UTF-8" standalone="yes"?>
<Relationships xmlns="http://schemas.openxmlformats.org/package/2006/relationships"><Relationship Id="rId3" Type="http://schemas.openxmlformats.org/officeDocument/2006/relationships/hyperlink" Target="https://people.inf.ethz.ch/omutlu/pub/understanding-latency-variation-in-DRAM-chips_sigmetrics16.pdf" TargetMode="External"/><Relationship Id="rId2" Type="http://schemas.openxmlformats.org/officeDocument/2006/relationships/chart" Target="../charts/chart33.xml"/><Relationship Id="rId1" Type="http://schemas.openxmlformats.org/officeDocument/2006/relationships/slideLayout" Target="../slideLayouts/slideLayout2.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356.xml.rels><?xml version="1.0" encoding="UTF-8" standalone="yes"?>
<Relationships xmlns="http://schemas.openxmlformats.org/package/2006/relationships"><Relationship Id="rId8" Type="http://schemas.openxmlformats.org/officeDocument/2006/relationships/image" Target="../media/image211.png"/><Relationship Id="rId3" Type="http://schemas.openxmlformats.org/officeDocument/2006/relationships/hyperlink" Target="http://www.sigmetrics.org/sigmetrics2016/" TargetMode="External"/><Relationship Id="rId7" Type="http://schemas.openxmlformats.org/officeDocument/2006/relationships/image" Target="../media/image210.png"/><Relationship Id="rId2" Type="http://schemas.openxmlformats.org/officeDocument/2006/relationships/hyperlink" Target="https://users.ece.cmu.edu/~omutlu/pub/understanding-latency-variation-in-DRAM-chips_sigmetrics16.pdf" TargetMode="External"/><Relationship Id="rId1" Type="http://schemas.openxmlformats.org/officeDocument/2006/relationships/slideLayout" Target="../slideLayouts/slideLayout2.xml"/><Relationship Id="rId6" Type="http://schemas.openxmlformats.org/officeDocument/2006/relationships/hyperlink" Target="https://github.com/CMU-SAFARI/DRAM-Latency-Variation-Study" TargetMode="External"/><Relationship Id="rId5" Type="http://schemas.openxmlformats.org/officeDocument/2006/relationships/hyperlink" Target="https://users.ece.cmu.edu/~omutlu/pub/understanding-latency-variation-in-DRAM-chips_kevinchang_sigmetrics16-talk.pdf" TargetMode="External"/><Relationship Id="rId4" Type="http://schemas.openxmlformats.org/officeDocument/2006/relationships/hyperlink" Target="https://users.ece.cmu.edu/~omutlu/pub/understanding-latency-variation-in-DRAM-chips_kevinchang_sigmetrics16-talk.pptx" TargetMode="Externa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40.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81.xml"/></Relationships>
</file>

<file path=ppt/slides/_rels/slide359.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781.xml"/></Relationships>
</file>

<file path=ppt/slides/_rels/slide360.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781.xml"/></Relationships>
</file>

<file path=ppt/slides/_rels/slide361.xml.rels><?xml version="1.0" encoding="UTF-8" standalone="yes"?>
<Relationships xmlns="http://schemas.openxmlformats.org/package/2006/relationships"><Relationship Id="rId3" Type="http://schemas.openxmlformats.org/officeDocument/2006/relationships/chart" Target="../charts/chart34.xml"/><Relationship Id="rId2" Type="http://schemas.openxmlformats.org/officeDocument/2006/relationships/notesSlide" Target="../notesSlides/notesSlide76.xml"/><Relationship Id="rId1" Type="http://schemas.openxmlformats.org/officeDocument/2006/relationships/slideLayout" Target="../slideLayouts/slideLayout781.xml"/><Relationship Id="rId4" Type="http://schemas.openxmlformats.org/officeDocument/2006/relationships/chart" Target="../charts/chart35.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363.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2" Type="http://schemas.openxmlformats.org/officeDocument/2006/relationships/hyperlink" Target="https://people.inf.ethz.ch/omutlu/pub/DIVA-low-latency-DRAM_sigmetrics17-paper.pdf" TargetMode="External"/><Relationship Id="rId1" Type="http://schemas.openxmlformats.org/officeDocument/2006/relationships/slideLayout" Target="../slideLayouts/slideLayout404.xml"/><Relationship Id="rId4" Type="http://schemas.openxmlformats.org/officeDocument/2006/relationships/image" Target="../media/image212.png"/></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403.xml"/></Relationships>
</file>

<file path=ppt/slides/_rels/slide365.xml.rels><?xml version="1.0" encoding="UTF-8" standalone="yes"?>
<Relationships xmlns="http://schemas.openxmlformats.org/package/2006/relationships"><Relationship Id="rId3" Type="http://schemas.openxmlformats.org/officeDocument/2006/relationships/image" Target="../media/image213.jpg"/><Relationship Id="rId2" Type="http://schemas.openxmlformats.org/officeDocument/2006/relationships/notesSlide" Target="../notesSlides/notesSlide77.xml"/><Relationship Id="rId1" Type="http://schemas.openxmlformats.org/officeDocument/2006/relationships/slideLayout" Target="../slideLayouts/slideLayout799.xml"/><Relationship Id="rId5" Type="http://schemas.microsoft.com/office/2007/relationships/hdphoto" Target="../media/hdphoto2.wdp"/><Relationship Id="rId4" Type="http://schemas.openxmlformats.org/officeDocument/2006/relationships/image" Target="../media/image214.png"/></Relationships>
</file>

<file path=ppt/slides/_rels/slide366.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788.xml"/></Relationships>
</file>

<file path=ppt/slides/_rels/slide367.xml.rels><?xml version="1.0" encoding="UTF-8" standalone="yes"?>
<Relationships xmlns="http://schemas.openxmlformats.org/package/2006/relationships"><Relationship Id="rId3" Type="http://schemas.openxmlformats.org/officeDocument/2006/relationships/image" Target="../media/image215.jpg"/><Relationship Id="rId2" Type="http://schemas.openxmlformats.org/officeDocument/2006/relationships/notesSlide" Target="../notesSlides/notesSlide79.xml"/><Relationship Id="rId1" Type="http://schemas.openxmlformats.org/officeDocument/2006/relationships/slideLayout" Target="../slideLayouts/slideLayout799.xml"/><Relationship Id="rId4" Type="http://schemas.openxmlformats.org/officeDocument/2006/relationships/hyperlink" Target="https://github.com/CMU-SAFARI/DRAM-Voltage-Study" TargetMode="External"/></Relationships>
</file>

<file path=ppt/slides/_rels/slide368.xml.rels><?xml version="1.0" encoding="UTF-8" standalone="yes"?>
<Relationships xmlns="http://schemas.openxmlformats.org/package/2006/relationships"><Relationship Id="rId3" Type="http://schemas.openxmlformats.org/officeDocument/2006/relationships/image" Target="../media/image216.emf"/><Relationship Id="rId2" Type="http://schemas.openxmlformats.org/officeDocument/2006/relationships/notesSlide" Target="../notesSlides/notesSlide80.xml"/><Relationship Id="rId1" Type="http://schemas.openxmlformats.org/officeDocument/2006/relationships/slideLayout" Target="../slideLayouts/slideLayout799.xml"/></Relationships>
</file>

<file path=ppt/slides/_rels/slide369.xml.rels><?xml version="1.0" encoding="UTF-8" standalone="yes"?>
<Relationships xmlns="http://schemas.openxmlformats.org/package/2006/relationships"><Relationship Id="rId3" Type="http://schemas.openxmlformats.org/officeDocument/2006/relationships/chart" Target="../charts/chart36.xml"/><Relationship Id="rId2" Type="http://schemas.openxmlformats.org/officeDocument/2006/relationships/notesSlide" Target="../notesSlides/notesSlide81.xml"/><Relationship Id="rId1" Type="http://schemas.openxmlformats.org/officeDocument/2006/relationships/slideLayout" Target="../slideLayouts/slideLayout799.xml"/><Relationship Id="rId5" Type="http://schemas.openxmlformats.org/officeDocument/2006/relationships/hyperlink" Target="https://github.com/CMU-SAFARI/DRAM-Voltage-Study" TargetMode="External"/><Relationship Id="rId4" Type="http://schemas.openxmlformats.org/officeDocument/2006/relationships/image" Target="../media/image217.png"/></Relationships>
</file>

<file path=ppt/slides/_rels/slide370.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notesSlide" Target="../notesSlides/notesSlide82.xml"/><Relationship Id="rId1" Type="http://schemas.openxmlformats.org/officeDocument/2006/relationships/slideLayout" Target="../slideLayouts/slideLayout799.xml"/></Relationships>
</file>

<file path=ppt/slides/_rels/slide371.xml.rels><?xml version="1.0" encoding="UTF-8" standalone="yes"?>
<Relationships xmlns="http://schemas.openxmlformats.org/package/2006/relationships"><Relationship Id="rId3" Type="http://schemas.openxmlformats.org/officeDocument/2006/relationships/image" Target="../media/image219.emf"/><Relationship Id="rId2" Type="http://schemas.openxmlformats.org/officeDocument/2006/relationships/notesSlide" Target="../notesSlides/notesSlide83.xml"/><Relationship Id="rId1" Type="http://schemas.openxmlformats.org/officeDocument/2006/relationships/slideLayout" Target="../slideLayouts/slideLayout799.xml"/></Relationships>
</file>

<file path=ppt/slides/_rels/slide372.xml.rels><?xml version="1.0" encoding="UTF-8" standalone="yes"?>
<Relationships xmlns="http://schemas.openxmlformats.org/package/2006/relationships"><Relationship Id="rId3" Type="http://schemas.openxmlformats.org/officeDocument/2006/relationships/image" Target="../media/image220.bin"/><Relationship Id="rId2" Type="http://schemas.openxmlformats.org/officeDocument/2006/relationships/notesSlide" Target="../notesSlides/notesSlide84.xml"/><Relationship Id="rId1" Type="http://schemas.openxmlformats.org/officeDocument/2006/relationships/slideLayout" Target="../slideLayouts/slideLayout799.xml"/><Relationship Id="rId5" Type="http://schemas.openxmlformats.org/officeDocument/2006/relationships/image" Target="../media/image222.bin"/><Relationship Id="rId4" Type="http://schemas.openxmlformats.org/officeDocument/2006/relationships/image" Target="../media/image221.bin"/></Relationships>
</file>

<file path=ppt/slides/_rels/slide373.xml.rels><?xml version="1.0" encoding="UTF-8" standalone="yes"?>
<Relationships xmlns="http://schemas.openxmlformats.org/package/2006/relationships"><Relationship Id="rId3" Type="http://schemas.openxmlformats.org/officeDocument/2006/relationships/image" Target="../media/image220.bin"/><Relationship Id="rId2" Type="http://schemas.openxmlformats.org/officeDocument/2006/relationships/notesSlide" Target="../notesSlides/notesSlide85.xml"/><Relationship Id="rId1" Type="http://schemas.openxmlformats.org/officeDocument/2006/relationships/slideLayout" Target="../slideLayouts/slideLayout799.xml"/><Relationship Id="rId6" Type="http://schemas.openxmlformats.org/officeDocument/2006/relationships/image" Target="../media/image223.png"/><Relationship Id="rId5" Type="http://schemas.openxmlformats.org/officeDocument/2006/relationships/image" Target="../media/image222.bin"/><Relationship Id="rId4" Type="http://schemas.openxmlformats.org/officeDocument/2006/relationships/image" Target="../media/image221.bin"/></Relationships>
</file>

<file path=ppt/slides/_rels/slide374.xml.rels><?xml version="1.0" encoding="UTF-8" standalone="yes"?>
<Relationships xmlns="http://schemas.openxmlformats.org/package/2006/relationships"><Relationship Id="rId3" Type="http://schemas.openxmlformats.org/officeDocument/2006/relationships/chart" Target="../charts/chart37.xml"/><Relationship Id="rId2" Type="http://schemas.openxmlformats.org/officeDocument/2006/relationships/notesSlide" Target="../notesSlides/notesSlide86.xml"/><Relationship Id="rId1" Type="http://schemas.openxmlformats.org/officeDocument/2006/relationships/slideLayout" Target="../slideLayouts/slideLayout799.xml"/><Relationship Id="rId4" Type="http://schemas.openxmlformats.org/officeDocument/2006/relationships/chart" Target="../charts/chart38.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376.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2" Type="http://schemas.openxmlformats.org/officeDocument/2006/relationships/hyperlink" Target="https://people.inf.ethz.ch/omutlu/pub/Voltron-reduced-voltage-DRAM-sigmetrics17-paper.pdf" TargetMode="External"/><Relationship Id="rId1" Type="http://schemas.openxmlformats.org/officeDocument/2006/relationships/slideLayout" Target="../slideLayouts/slideLayout2.xml"/><Relationship Id="rId4" Type="http://schemas.openxmlformats.org/officeDocument/2006/relationships/image" Target="../media/image224.png"/></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8.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notesSlide" Target="../notesSlides/notesSlide87.xml"/><Relationship Id="rId1" Type="http://schemas.openxmlformats.org/officeDocument/2006/relationships/slideLayout" Target="../slideLayouts/slideLayout809.xml"/><Relationship Id="rId6" Type="http://schemas.openxmlformats.org/officeDocument/2006/relationships/image" Target="../media/image127.png"/><Relationship Id="rId5" Type="http://schemas.openxmlformats.org/officeDocument/2006/relationships/image" Target="../media/image126.png"/><Relationship Id="rId4" Type="http://schemas.openxmlformats.org/officeDocument/2006/relationships/image" Target="../media/image125.jpeg"/></Relationships>
</file>

<file path=ppt/slides/_rels/slide379.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810.xml"/></Relationships>
</file>

<file path=ppt/slides/_rels/slide38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810.xml"/></Relationships>
</file>

<file path=ppt/slides/_rels/slide381.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810.xml"/></Relationships>
</file>

<file path=ppt/slides/_rels/slide38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810.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810.xml"/></Relationships>
</file>

<file path=ppt/slides/_rels/slide38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810.xml"/></Relationships>
</file>

<file path=ppt/slides/_rels/slide385.xml.rels><?xml version="1.0" encoding="UTF-8" standalone="yes"?>
<Relationships xmlns="http://schemas.openxmlformats.org/package/2006/relationships"><Relationship Id="rId3" Type="http://schemas.openxmlformats.org/officeDocument/2006/relationships/image" Target="../media/image225.emf"/><Relationship Id="rId2" Type="http://schemas.openxmlformats.org/officeDocument/2006/relationships/notesSlide" Target="../notesSlides/notesSlide94.xml"/><Relationship Id="rId1" Type="http://schemas.openxmlformats.org/officeDocument/2006/relationships/slideLayout" Target="../slideLayouts/slideLayout810.xml"/></Relationships>
</file>

<file path=ppt/slides/_rels/slide386.xml.rels><?xml version="1.0" encoding="UTF-8" standalone="yes"?>
<Relationships xmlns="http://schemas.openxmlformats.org/package/2006/relationships"><Relationship Id="rId3" Type="http://schemas.openxmlformats.org/officeDocument/2006/relationships/image" Target="../media/image124.jpeg"/><Relationship Id="rId7" Type="http://schemas.openxmlformats.org/officeDocument/2006/relationships/image" Target="../media/image128.jpg"/><Relationship Id="rId2" Type="http://schemas.openxmlformats.org/officeDocument/2006/relationships/notesSlide" Target="../notesSlides/notesSlide95.xml"/><Relationship Id="rId1" Type="http://schemas.openxmlformats.org/officeDocument/2006/relationships/slideLayout" Target="../slideLayouts/slideLayout809.xml"/><Relationship Id="rId6" Type="http://schemas.openxmlformats.org/officeDocument/2006/relationships/image" Target="../media/image127.png"/><Relationship Id="rId5" Type="http://schemas.openxmlformats.org/officeDocument/2006/relationships/image" Target="../media/image126.png"/><Relationship Id="rId4" Type="http://schemas.openxmlformats.org/officeDocument/2006/relationships/image" Target="../media/image125.jpeg"/></Relationships>
</file>

<file path=ppt/slides/_rels/slide387.xml.rels><?xml version="1.0" encoding="UTF-8" standalone="yes"?>
<Relationships xmlns="http://schemas.openxmlformats.org/package/2006/relationships"><Relationship Id="rId8" Type="http://schemas.openxmlformats.org/officeDocument/2006/relationships/hyperlink" Target="https://people.inf.ethz.ch/omutlu/pub/dram-latency-puf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dram-latency-puf_hpca18_lightning-talk.pptx" TargetMode="External"/><Relationship Id="rId2" Type="http://schemas.openxmlformats.org/officeDocument/2006/relationships/hyperlink" Target="https://people.inf.ethz.ch/omutlu/pub/dram-latency-puf_hpca18.pdf" TargetMode="External"/><Relationship Id="rId1" Type="http://schemas.openxmlformats.org/officeDocument/2006/relationships/slideLayout" Target="../slideLayouts/slideLayout2.xml"/><Relationship Id="rId6" Type="http://schemas.openxmlformats.org/officeDocument/2006/relationships/hyperlink" Target="https://people.inf.ethz.ch/omutlu/pub/dram-latency-puf_hpca18_talk.pdf" TargetMode="External"/><Relationship Id="rId5" Type="http://schemas.openxmlformats.org/officeDocument/2006/relationships/hyperlink" Target="https://people.inf.ethz.ch/omutlu/pub/dram-latency-puf_hpca18_talk.pptx" TargetMode="External"/><Relationship Id="rId4" Type="http://schemas.openxmlformats.org/officeDocument/2006/relationships/hyperlink" Target="https://www.youtube.com/watch?v=Xw0laEEDmsM&amp;feature=youtu.be" TargetMode="External"/><Relationship Id="rId9" Type="http://schemas.openxmlformats.org/officeDocument/2006/relationships/image" Target="../media/image226.png"/></Relationships>
</file>

<file path=ppt/slides/_rels/slide388.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notesSlide" Target="../notesSlides/notesSlide96.xml"/><Relationship Id="rId1" Type="http://schemas.openxmlformats.org/officeDocument/2006/relationships/slideLayout" Target="../slideLayouts/slideLayout809.xml"/><Relationship Id="rId5" Type="http://schemas.openxmlformats.org/officeDocument/2006/relationships/image" Target="../media/image126.png"/><Relationship Id="rId4" Type="http://schemas.openxmlformats.org/officeDocument/2006/relationships/image" Target="../media/image125.jpeg"/></Relationships>
</file>

<file path=ppt/slides/_rels/slide389.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810.xml"/></Relationships>
</file>

<file path=ppt/slides/_rels/slide390.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810.xml"/></Relationships>
</file>

<file path=ppt/slides/_rels/slide391.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810.xml"/></Relationships>
</file>

<file path=ppt/slides/_rels/slide392.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810.xml"/></Relationships>
</file>

<file path=ppt/slides/_rels/slide393.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notesSlide" Target="../notesSlides/notesSlide101.xml"/><Relationship Id="rId1" Type="http://schemas.openxmlformats.org/officeDocument/2006/relationships/slideLayout" Target="../slideLayouts/slideLayout809.xml"/><Relationship Id="rId5" Type="http://schemas.openxmlformats.org/officeDocument/2006/relationships/image" Target="../media/image126.png"/><Relationship Id="rId4" Type="http://schemas.openxmlformats.org/officeDocument/2006/relationships/image" Target="../media/image125.jpeg"/></Relationships>
</file>

<file path=ppt/slides/_rels/slide394.xml.rels><?xml version="1.0" encoding="UTF-8" standalone="yes"?>
<Relationships xmlns="http://schemas.openxmlformats.org/package/2006/relationships"><Relationship Id="rId3" Type="http://schemas.openxmlformats.org/officeDocument/2006/relationships/hyperlink" Target="http://hpca2019.seas.gwu.edu/" TargetMode="External"/><Relationship Id="rId2" Type="http://schemas.openxmlformats.org/officeDocument/2006/relationships/hyperlink" Target="https://people.inf.ethz.ch/omutlu/pub/drange-dram-latency-based-true-random-number-generator_hpca19.pdf" TargetMode="External"/><Relationship Id="rId1" Type="http://schemas.openxmlformats.org/officeDocument/2006/relationships/slideLayout" Target="../slideLayouts/slideLayout285.xml"/><Relationship Id="rId4" Type="http://schemas.openxmlformats.org/officeDocument/2006/relationships/image" Target="../media/image227.png"/></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6.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people.inf.ethz.ch/omutlu/pub/solar-dram-for-reduced-latency-memory_iccd18.pdf" TargetMode="External"/><Relationship Id="rId1" Type="http://schemas.openxmlformats.org/officeDocument/2006/relationships/slideLayout" Target="../slideLayouts/slideLayout985.xml"/><Relationship Id="rId4" Type="http://schemas.openxmlformats.org/officeDocument/2006/relationships/image" Target="../media/image228.png"/></Relationships>
</file>

<file path=ppt/slides/_rels/slide397.xml.rels><?xml version="1.0" encoding="UTF-8" standalone="yes"?>
<Relationships xmlns="http://schemas.openxmlformats.org/package/2006/relationships"><Relationship Id="rId3" Type="http://schemas.openxmlformats.org/officeDocument/2006/relationships/hyperlink" Target="http://hpca22.site.ac.upc.edu/" TargetMode="External"/><Relationship Id="rId7" Type="http://schemas.openxmlformats.org/officeDocument/2006/relationships/image" Target="../media/image229.png"/><Relationship Id="rId2" Type="http://schemas.openxmlformats.org/officeDocument/2006/relationships/hyperlink" Target="https://users.ece.cmu.edu/~omutlu/pub/chargecache_low-latency-dram_hpca16.pdf" TargetMode="External"/><Relationship Id="rId1" Type="http://schemas.openxmlformats.org/officeDocument/2006/relationships/slideLayout" Target="../slideLayouts/slideLayout2.xml"/><Relationship Id="rId6" Type="http://schemas.openxmlformats.org/officeDocument/2006/relationships/hyperlink" Target="https://github.com/CMU-SAFARI/RamulatorSharp" TargetMode="External"/><Relationship Id="rId5" Type="http://schemas.openxmlformats.org/officeDocument/2006/relationships/hyperlink" Target="https://users.ece.cmu.edu/~omutlu/pub/chargecache_low-latency-dram_hhassan_hpca16-talk.pdf" TargetMode="External"/><Relationship Id="rId4" Type="http://schemas.openxmlformats.org/officeDocument/2006/relationships/hyperlink" Target="https://users.ece.cmu.edu/~omutlu/pub/chargecache_low-latency-dram_hhassan_hpca16-talk.pptx" TargetMode="External"/></Relationships>
</file>

<file path=ppt/slides/_rels/slide398.xml.rels><?xml version="1.0" encoding="UTF-8" standalone="yes"?>
<Relationships xmlns="http://schemas.openxmlformats.org/package/2006/relationships"><Relationship Id="rId3" Type="http://schemas.openxmlformats.org/officeDocument/2006/relationships/hyperlink" Target="https://dac.com/" TargetMode="External"/><Relationship Id="rId2" Type="http://schemas.openxmlformats.org/officeDocument/2006/relationships/hyperlink" Target="https://people.inf.ethz.ch/omutlu/pub/VRL-DRAM_reduced-refresh-latency_dac18.pdf" TargetMode="External"/><Relationship Id="rId1" Type="http://schemas.openxmlformats.org/officeDocument/2006/relationships/slideLayout" Target="../slideLayouts/slideLayout2.xml"/><Relationship Id="rId4" Type="http://schemas.openxmlformats.org/officeDocument/2006/relationships/image" Target="../media/image230.png"/></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400.xml.rels><?xml version="1.0" encoding="UTF-8" standalone="yes"?>
<Relationships xmlns="http://schemas.openxmlformats.org/package/2006/relationships"><Relationship Id="rId3" Type="http://schemas.openxmlformats.org/officeDocument/2006/relationships/hyperlink" Target="http://www.cs.utah.edu/~lizhang/HPCA19/" TargetMode="External"/><Relationship Id="rId2" Type="http://schemas.openxmlformats.org/officeDocument/2006/relationships/hyperlink" Target="http://users.ece.cmu.edu/~omutlu/pub/tldram_hpca13.pdf" TargetMode="External"/><Relationship Id="rId1" Type="http://schemas.openxmlformats.org/officeDocument/2006/relationships/slideLayout" Target="../slideLayouts/slideLayout2.xml"/><Relationship Id="rId5" Type="http://schemas.openxmlformats.org/officeDocument/2006/relationships/image" Target="../media/image231.png"/><Relationship Id="rId4" Type="http://schemas.openxmlformats.org/officeDocument/2006/relationships/hyperlink" Target="http://users.ece.cmu.edu/~omutlu/pub/lee_hpca13_talk.pptx" TargetMode="External"/></Relationships>
</file>

<file path=ppt/slides/_rels/slide401.xml.rels><?xml version="1.0" encoding="UTF-8" standalone="yes"?>
<Relationships xmlns="http://schemas.openxmlformats.org/package/2006/relationships"><Relationship Id="rId8" Type="http://schemas.openxmlformats.org/officeDocument/2006/relationships/image" Target="../media/image233.png"/><Relationship Id="rId3" Type="http://schemas.openxmlformats.org/officeDocument/2006/relationships/hyperlink" Target="http://hpca22.site.ac.upc.edu/" TargetMode="External"/><Relationship Id="rId7" Type="http://schemas.openxmlformats.org/officeDocument/2006/relationships/image" Target="../media/image232.png"/><Relationship Id="rId2" Type="http://schemas.openxmlformats.org/officeDocument/2006/relationships/hyperlink" Target="https://users.ece.cmu.edu/~omutlu/pub/lisa-dram_hpca16.pdf" TargetMode="External"/><Relationship Id="rId1" Type="http://schemas.openxmlformats.org/officeDocument/2006/relationships/slideLayout" Target="../slideLayouts/slideLayout2.xml"/><Relationship Id="rId6" Type="http://schemas.openxmlformats.org/officeDocument/2006/relationships/hyperlink" Target="https://github.com/CMU-SAFARI/RamulatorSharp" TargetMode="External"/><Relationship Id="rId5" Type="http://schemas.openxmlformats.org/officeDocument/2006/relationships/hyperlink" Target="https://users.ece.cmu.edu/~omutlu/pub/lisa-dram_kevinchang_hpca16-talk.pdf" TargetMode="External"/><Relationship Id="rId4" Type="http://schemas.openxmlformats.org/officeDocument/2006/relationships/hyperlink" Target="https://users.ece.cmu.edu/~omutlu/pub/lisa-dram_kevinchang_hpca16-talk.pptx" TargetMode="Externa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403.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929.xml"/></Relationships>
</file>

<file path=ppt/slides/_rels/slide404.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929.xml"/></Relationships>
</file>

<file path=ppt/slides/_rels/slide405.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929.xml"/></Relationships>
</file>

<file path=ppt/slides/_rels/slide406.xml.rels><?xml version="1.0" encoding="UTF-8" standalone="yes"?>
<Relationships xmlns="http://schemas.openxmlformats.org/package/2006/relationships"><Relationship Id="rId3" Type="http://schemas.openxmlformats.org/officeDocument/2006/relationships/chart" Target="../charts/chart39.xml"/><Relationship Id="rId2" Type="http://schemas.openxmlformats.org/officeDocument/2006/relationships/notesSlide" Target="../notesSlides/notesSlide105.xml"/><Relationship Id="rId1" Type="http://schemas.openxmlformats.org/officeDocument/2006/relationships/slideLayout" Target="../slideLayouts/slideLayout929.xml"/></Relationships>
</file>

<file path=ppt/slides/_rels/slide407.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929.xml"/></Relationships>
</file>

<file path=ppt/slides/_rels/slide40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929.xml"/></Relationships>
</file>

<file path=ppt/slides/_rels/slide409.xml.rels><?xml version="1.0" encoding="UTF-8" standalone="yes"?>
<Relationships xmlns="http://schemas.openxmlformats.org/package/2006/relationships"><Relationship Id="rId3" Type="http://schemas.openxmlformats.org/officeDocument/2006/relationships/chart" Target="../charts/chart40.xml"/><Relationship Id="rId2" Type="http://schemas.openxmlformats.org/officeDocument/2006/relationships/notesSlide" Target="../notesSlides/notesSlide108.xml"/><Relationship Id="rId1" Type="http://schemas.openxmlformats.org/officeDocument/2006/relationships/slideLayout" Target="../slideLayouts/slideLayout929.xml"/><Relationship Id="rId4" Type="http://schemas.openxmlformats.org/officeDocument/2006/relationships/chart" Target="../charts/chart41.xml"/></Relationships>
</file>

<file path=ppt/slides/_rels/slide410.xml.rels><?xml version="1.0" encoding="UTF-8" standalone="yes"?>
<Relationships xmlns="http://schemas.openxmlformats.org/package/2006/relationships"><Relationship Id="rId3" Type="http://schemas.openxmlformats.org/officeDocument/2006/relationships/chart" Target="../charts/chart42.xml"/><Relationship Id="rId2" Type="http://schemas.openxmlformats.org/officeDocument/2006/relationships/notesSlide" Target="../notesSlides/notesSlide109.xml"/><Relationship Id="rId1" Type="http://schemas.openxmlformats.org/officeDocument/2006/relationships/slideLayout" Target="../slideLayouts/slideLayout929.xml"/></Relationships>
</file>

<file path=ppt/slides/_rels/slide411.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929.xml"/></Relationships>
</file>

<file path=ppt/slides/_rels/slide412.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940.xml"/></Relationships>
</file>

<file path=ppt/slides/_rels/slide413.xml.rels><?xml version="1.0" encoding="UTF-8" standalone="yes"?>
<Relationships xmlns="http://schemas.openxmlformats.org/package/2006/relationships"><Relationship Id="rId3" Type="http://schemas.openxmlformats.org/officeDocument/2006/relationships/chart" Target="../charts/chart43.xml"/><Relationship Id="rId2" Type="http://schemas.openxmlformats.org/officeDocument/2006/relationships/notesSlide" Target="../notesSlides/notesSlide112.xml"/><Relationship Id="rId1" Type="http://schemas.openxmlformats.org/officeDocument/2006/relationships/slideLayout" Target="../slideLayouts/slideLayout929.xml"/><Relationship Id="rId4" Type="http://schemas.openxmlformats.org/officeDocument/2006/relationships/chart" Target="../charts/chart44.xml"/></Relationships>
</file>

<file path=ppt/slides/_rels/slide414.xml.rels><?xml version="1.0" encoding="UTF-8" standalone="yes"?>
<Relationships xmlns="http://schemas.openxmlformats.org/package/2006/relationships"><Relationship Id="rId3" Type="http://schemas.openxmlformats.org/officeDocument/2006/relationships/hyperlink" Target="http://www.cs.utah.edu/~lizhang/HPCA19/" TargetMode="External"/><Relationship Id="rId2" Type="http://schemas.openxmlformats.org/officeDocument/2006/relationships/hyperlink" Target="http://users.ece.cmu.edu/~omutlu/pub/tldram_hpca13.pdf" TargetMode="External"/><Relationship Id="rId1" Type="http://schemas.openxmlformats.org/officeDocument/2006/relationships/slideLayout" Target="../slideLayouts/slideLayout741.xml"/><Relationship Id="rId5" Type="http://schemas.openxmlformats.org/officeDocument/2006/relationships/image" Target="../media/image231.png"/><Relationship Id="rId4" Type="http://schemas.openxmlformats.org/officeDocument/2006/relationships/hyperlink" Target="http://users.ece.cmu.edu/~omutlu/pub/lee_hpca13_talk.pptx" TargetMode="Externa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416.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951.xml"/></Relationships>
</file>

<file path=ppt/slides/_rels/slide417.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951.xml"/></Relationships>
</file>

<file path=ppt/slides/_rels/slide418.xml.rels><?xml version="1.0" encoding="UTF-8" standalone="yes"?>
<Relationships xmlns="http://schemas.openxmlformats.org/package/2006/relationships"><Relationship Id="rId3" Type="http://schemas.openxmlformats.org/officeDocument/2006/relationships/image" Target="../media/image234.png"/><Relationship Id="rId2" Type="http://schemas.openxmlformats.org/officeDocument/2006/relationships/notesSlide" Target="../notesSlides/notesSlide115.xml"/><Relationship Id="rId1" Type="http://schemas.openxmlformats.org/officeDocument/2006/relationships/slideLayout" Target="../slideLayouts/slideLayout951.xml"/></Relationships>
</file>

<file path=ppt/slides/_rels/slide419.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951.xml"/></Relationships>
</file>

<file path=ppt/slides/_rels/slide420.xml.rels><?xml version="1.0" encoding="UTF-8" standalone="yes"?>
<Relationships xmlns="http://schemas.openxmlformats.org/package/2006/relationships"><Relationship Id="rId8" Type="http://schemas.openxmlformats.org/officeDocument/2006/relationships/image" Target="../media/image233.png"/><Relationship Id="rId3" Type="http://schemas.openxmlformats.org/officeDocument/2006/relationships/hyperlink" Target="http://hpca22.site.ac.upc.edu/" TargetMode="External"/><Relationship Id="rId7" Type="http://schemas.openxmlformats.org/officeDocument/2006/relationships/image" Target="../media/image232.png"/><Relationship Id="rId2" Type="http://schemas.openxmlformats.org/officeDocument/2006/relationships/hyperlink" Target="https://users.ece.cmu.edu/~omutlu/pub/lisa-dram_hpca16.pdf" TargetMode="External"/><Relationship Id="rId1" Type="http://schemas.openxmlformats.org/officeDocument/2006/relationships/slideLayout" Target="../slideLayouts/slideLayout82.xml"/><Relationship Id="rId6" Type="http://schemas.openxmlformats.org/officeDocument/2006/relationships/hyperlink" Target="https://github.com/CMU-SAFARI/RamulatorSharp" TargetMode="External"/><Relationship Id="rId5" Type="http://schemas.openxmlformats.org/officeDocument/2006/relationships/hyperlink" Target="https://users.ece.cmu.edu/~omutlu/pub/lisa-dram_kevinchang_hpca16-talk.pdf" TargetMode="External"/><Relationship Id="rId4" Type="http://schemas.openxmlformats.org/officeDocument/2006/relationships/hyperlink" Target="https://users.ece.cmu.edu/~omutlu/pub/lisa-dram_kevinchang_hpca16-talk.pptx" TargetMode="Externa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82.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404.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426.xml.rels><?xml version="1.0" encoding="UTF-8" standalone="yes"?>
<Relationships xmlns="http://schemas.openxmlformats.org/package/2006/relationships"><Relationship Id="rId3" Type="http://schemas.openxmlformats.org/officeDocument/2006/relationships/hyperlink" Target="https://people.inf.ethz.ch/omutlu/pub/VAMPIRE-DRAM-power-characterization-and-modeling_sigmetrics18-abstract.pdf" TargetMode="External"/><Relationship Id="rId2" Type="http://schemas.openxmlformats.org/officeDocument/2006/relationships/hyperlink" Target="http://www.sigmetrics.org/sigmetrics2018/" TargetMode="External"/><Relationship Id="rId1" Type="http://schemas.openxmlformats.org/officeDocument/2006/relationships/slideLayout" Target="../slideLayouts/slideLayout82.xml"/><Relationship Id="rId4" Type="http://schemas.openxmlformats.org/officeDocument/2006/relationships/image" Target="../media/image235.png"/></Relationships>
</file>

<file path=ppt/slides/_rels/slide427.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0.jpeg"/><Relationship Id="rId2" Type="http://schemas.openxmlformats.org/officeDocument/2006/relationships/notesSlide" Target="../notesSlides/notesSlide117.xml"/><Relationship Id="rId1" Type="http://schemas.openxmlformats.org/officeDocument/2006/relationships/slideLayout" Target="../slideLayouts/slideLayout81.xml"/><Relationship Id="rId6" Type="http://schemas.openxmlformats.org/officeDocument/2006/relationships/image" Target="../media/image9.png"/><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428.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0.jpeg"/><Relationship Id="rId2" Type="http://schemas.openxmlformats.org/officeDocument/2006/relationships/notesSlide" Target="../notesSlides/notesSlide118.xml"/><Relationship Id="rId1" Type="http://schemas.openxmlformats.org/officeDocument/2006/relationships/slideLayout" Target="../slideLayouts/slideLayout81.xml"/><Relationship Id="rId6" Type="http://schemas.openxmlformats.org/officeDocument/2006/relationships/image" Target="../media/image9.png"/><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0.xml.rels><?xml version="1.0" encoding="UTF-8" standalone="yes"?>
<Relationships xmlns="http://schemas.openxmlformats.org/package/2006/relationships"><Relationship Id="rId3" Type="http://schemas.openxmlformats.org/officeDocument/2006/relationships/image" Target="../media/image68.jpg"/><Relationship Id="rId2" Type="http://schemas.openxmlformats.org/officeDocument/2006/relationships/image" Target="../media/image67.jpg"/><Relationship Id="rId1" Type="http://schemas.openxmlformats.org/officeDocument/2006/relationships/slideLayout" Target="../slideLayouts/slideLayout2.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2.xml.rels><?xml version="1.0" encoding="UTF-8" standalone="yes"?>
<Relationships xmlns="http://schemas.openxmlformats.org/package/2006/relationships"><Relationship Id="rId2" Type="http://schemas.openxmlformats.org/officeDocument/2006/relationships/image" Target="../media/image236.png"/><Relationship Id="rId1" Type="http://schemas.openxmlformats.org/officeDocument/2006/relationships/slideLayout" Target="../slideLayouts/slideLayout2.xml"/></Relationships>
</file>

<file path=ppt/slides/_rels/slide433.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notesSlide" Target="../notesSlides/notesSlide119.xml"/><Relationship Id="rId1" Type="http://schemas.openxmlformats.org/officeDocument/2006/relationships/slideLayout" Target="../slideLayouts/slideLayout2.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6.xml.rels><?xml version="1.0" encoding="UTF-8" standalone="yes"?>
<Relationships xmlns="http://schemas.openxmlformats.org/package/2006/relationships"><Relationship Id="rId2" Type="http://schemas.openxmlformats.org/officeDocument/2006/relationships/image" Target="../media/image238.png"/><Relationship Id="rId1" Type="http://schemas.openxmlformats.org/officeDocument/2006/relationships/slideLayout" Target="../slideLayouts/slideLayout2.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812.xml"/></Relationships>
</file>

<file path=ppt/slides/_rels/slide438.xml.rels><?xml version="1.0" encoding="UTF-8" standalone="yes"?>
<Relationships xmlns="http://schemas.openxmlformats.org/package/2006/relationships"><Relationship Id="rId2" Type="http://schemas.openxmlformats.org/officeDocument/2006/relationships/image" Target="../media/image239.png"/><Relationship Id="rId1" Type="http://schemas.openxmlformats.org/officeDocument/2006/relationships/slideLayout" Target="../slideLayouts/slideLayout812.xml"/></Relationships>
</file>

<file path=ppt/slides/_rels/slide439.xml.rels><?xml version="1.0" encoding="UTF-8" standalone="yes"?>
<Relationships xmlns="http://schemas.openxmlformats.org/package/2006/relationships"><Relationship Id="rId2" Type="http://schemas.openxmlformats.org/officeDocument/2006/relationships/image" Target="../media/image240.png"/><Relationship Id="rId1" Type="http://schemas.openxmlformats.org/officeDocument/2006/relationships/slideLayout" Target="../slideLayouts/slideLayout812.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812.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849.xml"/></Relationships>
</file>

<file path=ppt/slides/_rels/slide442.xml.rels><?xml version="1.0" encoding="UTF-8" standalone="yes"?>
<Relationships xmlns="http://schemas.openxmlformats.org/package/2006/relationships"><Relationship Id="rId3" Type="http://schemas.openxmlformats.org/officeDocument/2006/relationships/image" Target="../media/image242.png"/><Relationship Id="rId2" Type="http://schemas.openxmlformats.org/officeDocument/2006/relationships/image" Target="../media/image241.png"/><Relationship Id="rId1" Type="http://schemas.openxmlformats.org/officeDocument/2006/relationships/slideLayout" Target="../slideLayouts/slideLayout849.xml"/></Relationships>
</file>

<file path=ppt/slides/_rels/slide443.xml.rels><?xml version="1.0" encoding="UTF-8" standalone="yes"?>
<Relationships xmlns="http://schemas.openxmlformats.org/package/2006/relationships"><Relationship Id="rId3" Type="http://schemas.openxmlformats.org/officeDocument/2006/relationships/image" Target="../media/image242.png"/><Relationship Id="rId2" Type="http://schemas.openxmlformats.org/officeDocument/2006/relationships/image" Target="../media/image241.png"/><Relationship Id="rId1" Type="http://schemas.openxmlformats.org/officeDocument/2006/relationships/slideLayout" Target="../slideLayouts/slideLayout849.xml"/></Relationships>
</file>

<file path=ppt/slides/_rels/slide444.xml.rels><?xml version="1.0" encoding="UTF-8" standalone="yes"?>
<Relationships xmlns="http://schemas.openxmlformats.org/package/2006/relationships"><Relationship Id="rId2" Type="http://schemas.openxmlformats.org/officeDocument/2006/relationships/image" Target="../media/image243.png"/><Relationship Id="rId1" Type="http://schemas.openxmlformats.org/officeDocument/2006/relationships/slideLayout" Target="../slideLayouts/slideLayout849.xml"/></Relationships>
</file>

<file path=ppt/slides/_rels/slide445.xml.rels><?xml version="1.0" encoding="UTF-8" standalone="yes"?>
<Relationships xmlns="http://schemas.openxmlformats.org/package/2006/relationships"><Relationship Id="rId2" Type="http://schemas.openxmlformats.org/officeDocument/2006/relationships/image" Target="../media/image244.png"/><Relationship Id="rId1" Type="http://schemas.openxmlformats.org/officeDocument/2006/relationships/slideLayout" Target="../slideLayouts/slideLayout849.xml"/></Relationships>
</file>

<file path=ppt/slides/_rels/slide446.xml.rels><?xml version="1.0" encoding="UTF-8" standalone="yes"?>
<Relationships xmlns="http://schemas.openxmlformats.org/package/2006/relationships"><Relationship Id="rId2" Type="http://schemas.openxmlformats.org/officeDocument/2006/relationships/image" Target="../media/image245.png"/><Relationship Id="rId1" Type="http://schemas.openxmlformats.org/officeDocument/2006/relationships/slideLayout" Target="../slideLayouts/slideLayout849.xml"/></Relationships>
</file>

<file path=ppt/slides/_rels/slide447.xml.rels><?xml version="1.0" encoding="UTF-8" standalone="yes"?>
<Relationships xmlns="http://schemas.openxmlformats.org/package/2006/relationships"><Relationship Id="rId2" Type="http://schemas.openxmlformats.org/officeDocument/2006/relationships/image" Target="../media/image246.png"/><Relationship Id="rId1" Type="http://schemas.openxmlformats.org/officeDocument/2006/relationships/slideLayout" Target="../slideLayouts/slideLayout849.xml"/></Relationships>
</file>

<file path=ppt/slides/_rels/slide448.xml.rels><?xml version="1.0" encoding="UTF-8" standalone="yes"?>
<Relationships xmlns="http://schemas.openxmlformats.org/package/2006/relationships"><Relationship Id="rId3" Type="http://schemas.openxmlformats.org/officeDocument/2006/relationships/hyperlink" Target="http://isca09.cs.columbia.edu/" TargetMode="External"/><Relationship Id="rId2" Type="http://schemas.openxmlformats.org/officeDocument/2006/relationships/hyperlink" Target="http://users.ece.cmu.edu/~omutlu/pub/pcm_isca09.pdf" TargetMode="External"/><Relationship Id="rId1" Type="http://schemas.openxmlformats.org/officeDocument/2006/relationships/slideLayout" Target="../slideLayouts/slideLayout849.xml"/><Relationship Id="rId5" Type="http://schemas.openxmlformats.org/officeDocument/2006/relationships/image" Target="../media/image247.png"/><Relationship Id="rId4" Type="http://schemas.openxmlformats.org/officeDocument/2006/relationships/hyperlink" Target="http://users.ece.cmu.edu/~omutlu/pub/lee_isca09_talk.pdf" TargetMode="External"/></Relationships>
</file>

<file path=ppt/slides/_rels/slide449.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users.ece.cmu.edu/~omutlu/pub/pcm_ieee_micro10.pdf" TargetMode="External"/><Relationship Id="rId1" Type="http://schemas.openxmlformats.org/officeDocument/2006/relationships/slideLayout" Target="../slideLayouts/slideLayout849.xml"/><Relationship Id="rId4" Type="http://schemas.openxmlformats.org/officeDocument/2006/relationships/image" Target="../media/image248.png"/></Relationships>
</file>

<file path=ppt/slides/_rels/slide450.xml.rels><?xml version="1.0" encoding="UTF-8" standalone="yes"?>
<Relationships xmlns="http://schemas.openxmlformats.org/package/2006/relationships"><Relationship Id="rId3" Type="http://schemas.openxmlformats.org/officeDocument/2006/relationships/hyperlink" Target="http://taco.acm.org/" TargetMode="External"/><Relationship Id="rId7" Type="http://schemas.openxmlformats.org/officeDocument/2006/relationships/image" Target="../media/image249.png"/><Relationship Id="rId2" Type="http://schemas.openxmlformats.org/officeDocument/2006/relationships/hyperlink" Target="http://users.ece.cmu.edu/~omutlu/pub/data-mapping-buffering-for-phase-change-memory_taco14.pdf" TargetMode="External"/><Relationship Id="rId1" Type="http://schemas.openxmlformats.org/officeDocument/2006/relationships/slideLayout" Target="../slideLayouts/slideLayout849.xml"/><Relationship Id="rId6" Type="http://schemas.openxmlformats.org/officeDocument/2006/relationships/hyperlink" Target="https://www.hipeac.org/2015/amsterdam/" TargetMode="External"/><Relationship Id="rId5" Type="http://schemas.openxmlformats.org/officeDocument/2006/relationships/hyperlink" Target="http://users.ece.cmu.edu/~omutlu/pub/data-mapping-buffering-for-phase-change-memory_meza_hipeac15-talk.pdf" TargetMode="External"/><Relationship Id="rId4" Type="http://schemas.openxmlformats.org/officeDocument/2006/relationships/hyperlink" Target="http://users.ece.cmu.edu/~omutlu/pub/data-mapping-buffering-for-phase-change-memory_meza_hipeac15-talk.ppt" TargetMode="External"/></Relationships>
</file>

<file path=ppt/slides/_rels/slide451.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849.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849.xml"/></Relationships>
</file>

<file path=ppt/slides/_rels/slide453.xml.rels><?xml version="1.0" encoding="UTF-8" standalone="yes"?>
<Relationships xmlns="http://schemas.openxmlformats.org/package/2006/relationships"><Relationship Id="rId3" Type="http://schemas.openxmlformats.org/officeDocument/2006/relationships/chart" Target="../charts/chart46.xml"/><Relationship Id="rId2" Type="http://schemas.openxmlformats.org/officeDocument/2006/relationships/chart" Target="../charts/chart45.xml"/><Relationship Id="rId1" Type="http://schemas.openxmlformats.org/officeDocument/2006/relationships/slideLayout" Target="../slideLayouts/slideLayout849.xml"/></Relationships>
</file>

<file path=ppt/slides/_rels/slide454.xml.rels><?xml version="1.0" encoding="UTF-8" standalone="yes"?>
<Relationships xmlns="http://schemas.openxmlformats.org/package/2006/relationships"><Relationship Id="rId3" Type="http://schemas.openxmlformats.org/officeDocument/2006/relationships/hyperlink" Target="http://www.ispass.org/ispass2013/" TargetMode="External"/><Relationship Id="rId2" Type="http://schemas.openxmlformats.org/officeDocument/2006/relationships/hyperlink" Target="http://users.ece.cmu.edu/~omutlu/pub/sttram_ispass13.pdf" TargetMode="External"/><Relationship Id="rId1" Type="http://schemas.openxmlformats.org/officeDocument/2006/relationships/slideLayout" Target="../slideLayouts/slideLayout849.xml"/><Relationship Id="rId6" Type="http://schemas.openxmlformats.org/officeDocument/2006/relationships/image" Target="../media/image250.png"/><Relationship Id="rId5" Type="http://schemas.openxmlformats.org/officeDocument/2006/relationships/hyperlink" Target="http://users.ece.cmu.edu/~omutlu/pub/kultursay_ispass13_talk.pdf" TargetMode="External"/><Relationship Id="rId4" Type="http://schemas.openxmlformats.org/officeDocument/2006/relationships/hyperlink" Target="http://users.ece.cmu.edu/~omutlu/pub/kultursay_ispass13_talk.pptx" TargetMode="Externa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849.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849.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849.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849.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861.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849.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849.xml"/></Relationships>
</file>

<file path=ppt/slides/_rels/slide462.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users.ece.cmu.edu/~omutlu/pub/rowbuffer-aware-caching_iccd12.pdf" TargetMode="External"/><Relationship Id="rId1" Type="http://schemas.openxmlformats.org/officeDocument/2006/relationships/slideLayout" Target="../slideLayouts/slideLayout849.xml"/><Relationship Id="rId6" Type="http://schemas.openxmlformats.org/officeDocument/2006/relationships/image" Target="../media/image251.png"/><Relationship Id="rId5" Type="http://schemas.openxmlformats.org/officeDocument/2006/relationships/hyperlink" Target="http://users.ece.cmu.edu/~omutlu/pub/yoon_iccd12_talk.pdf" TargetMode="External"/><Relationship Id="rId4" Type="http://schemas.openxmlformats.org/officeDocument/2006/relationships/hyperlink" Target="http://users.ece.cmu.edu/~omutlu/pub/yoon_iccd12_talk.pptx" TargetMode="External"/></Relationships>
</file>

<file path=ppt/slides/_rels/slide463.xml.rels><?xml version="1.0" encoding="UTF-8" standalone="yes"?>
<Relationships xmlns="http://schemas.openxmlformats.org/package/2006/relationships"><Relationship Id="rId3" Type="http://schemas.openxmlformats.org/officeDocument/2006/relationships/hyperlink" Target="https://cluster17.github.io/" TargetMode="External"/><Relationship Id="rId2" Type="http://schemas.openxmlformats.org/officeDocument/2006/relationships/hyperlink" Target="https://people.inf.ethz.ch/omutlu/pub/utility-based-hybrid-memory-management_cluster17.pdf" TargetMode="External"/><Relationship Id="rId1" Type="http://schemas.openxmlformats.org/officeDocument/2006/relationships/slideLayout" Target="../slideLayouts/slideLayout849.xml"/><Relationship Id="rId6" Type="http://schemas.openxmlformats.org/officeDocument/2006/relationships/image" Target="../media/image252.tiff"/><Relationship Id="rId5" Type="http://schemas.openxmlformats.org/officeDocument/2006/relationships/hyperlink" Target="https://people.inf.ethz.ch/omutlu/pub/utility-based-hybrid-memory-management_cluster17-talk.pdf" TargetMode="External"/><Relationship Id="rId4" Type="http://schemas.openxmlformats.org/officeDocument/2006/relationships/hyperlink" Target="https://people.inf.ethz.ch/omutlu/pub/utility-based-hybrid-memory-management_cluster17-talk.pptx" TargetMode="External"/></Relationships>
</file>

<file path=ppt/slides/_rels/slide464.xml.rels><?xml version="1.0" encoding="UTF-8" standalone="yes"?>
<Relationships xmlns="http://schemas.openxmlformats.org/package/2006/relationships"><Relationship Id="rId3" Type="http://schemas.openxmlformats.org/officeDocument/2006/relationships/hyperlink" Target="http://www.cs.virginia.edu/~tcca/" TargetMode="External"/><Relationship Id="rId2" Type="http://schemas.openxmlformats.org/officeDocument/2006/relationships/hyperlink" Target="http://users.ece.cmu.edu/~omutlu/pub/timber-fine-grained-dram-cache_ieee-cal12.pdf" TargetMode="External"/><Relationship Id="rId1" Type="http://schemas.openxmlformats.org/officeDocument/2006/relationships/slideLayout" Target="../slideLayouts/slideLayout861.xml"/><Relationship Id="rId4" Type="http://schemas.openxmlformats.org/officeDocument/2006/relationships/image" Target="../media/image253.png"/></Relationships>
</file>

<file path=ppt/slides/_rels/slide465.xml.rels><?xml version="1.0" encoding="UTF-8" standalone="yes"?>
<Relationships xmlns="http://schemas.openxmlformats.org/package/2006/relationships"><Relationship Id="rId3" Type="http://schemas.openxmlformats.org/officeDocument/2006/relationships/hyperlink" Target="http://www.microarch.org/micro50/" TargetMode="External"/><Relationship Id="rId2" Type="http://schemas.openxmlformats.org/officeDocument/2006/relationships/hyperlink" Target="https://people.inf.ethz.ch/omutlu/pub/banshee-bandwidth-efficient-DRAM-cache_micro17.pdf" TargetMode="External"/><Relationship Id="rId1" Type="http://schemas.openxmlformats.org/officeDocument/2006/relationships/slideLayout" Target="../slideLayouts/slideLayout849.xml"/><Relationship Id="rId4" Type="http://schemas.openxmlformats.org/officeDocument/2006/relationships/image" Target="../media/image254.tiff"/></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467.xml.rels><?xml version="1.0" encoding="UTF-8" standalone="yes"?>
<Relationships xmlns="http://schemas.openxmlformats.org/package/2006/relationships"><Relationship Id="rId3" Type="http://schemas.openxmlformats.org/officeDocument/2006/relationships/image" Target="../media/image255.png"/><Relationship Id="rId2" Type="http://schemas.openxmlformats.org/officeDocument/2006/relationships/notesSlide" Target="../notesSlides/notesSlide121.xml"/><Relationship Id="rId1" Type="http://schemas.openxmlformats.org/officeDocument/2006/relationships/slideLayout" Target="../slideLayouts/slideLayout873.xml"/><Relationship Id="rId5" Type="http://schemas.openxmlformats.org/officeDocument/2006/relationships/image" Target="../media/image257.png"/><Relationship Id="rId4" Type="http://schemas.openxmlformats.org/officeDocument/2006/relationships/image" Target="../media/image256.jpeg"/></Relationships>
</file>

<file path=ppt/slides/_rels/slide468.xml.rels><?xml version="1.0" encoding="UTF-8" standalone="yes"?>
<Relationships xmlns="http://schemas.openxmlformats.org/package/2006/relationships"><Relationship Id="rId3" Type="http://schemas.openxmlformats.org/officeDocument/2006/relationships/image" Target="../media/image255.png"/><Relationship Id="rId2" Type="http://schemas.openxmlformats.org/officeDocument/2006/relationships/notesSlide" Target="../notesSlides/notesSlide122.xml"/><Relationship Id="rId1" Type="http://schemas.openxmlformats.org/officeDocument/2006/relationships/slideLayout" Target="../slideLayouts/slideLayout873.xml"/><Relationship Id="rId6" Type="http://schemas.openxmlformats.org/officeDocument/2006/relationships/image" Target="../media/image258.png"/><Relationship Id="rId5" Type="http://schemas.openxmlformats.org/officeDocument/2006/relationships/image" Target="../media/image257.png"/><Relationship Id="rId4" Type="http://schemas.openxmlformats.org/officeDocument/2006/relationships/image" Target="../media/image256.jpeg"/></Relationships>
</file>

<file path=ppt/slides/_rels/slide469.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12.jpeg"/><Relationship Id="rId1" Type="http://schemas.openxmlformats.org/officeDocument/2006/relationships/slideLayout" Target="../slideLayouts/slideLayout741.xml"/><Relationship Id="rId5" Type="http://schemas.openxmlformats.org/officeDocument/2006/relationships/image" Target="../media/image17.png"/><Relationship Id="rId4" Type="http://schemas.openxmlformats.org/officeDocument/2006/relationships/image" Target="../media/image16.png"/></Relationships>
</file>

<file path=ppt/slides/_rels/slide47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5.jpeg"/><Relationship Id="rId1" Type="http://schemas.openxmlformats.org/officeDocument/2006/relationships/slideLayout" Target="../slideLayouts/slideLayout741.xml"/></Relationships>
</file>

<file path=ppt/slides/_rels/slide471.xml.rels><?xml version="1.0" encoding="UTF-8" standalone="yes"?>
<Relationships xmlns="http://schemas.openxmlformats.org/package/2006/relationships"><Relationship Id="rId3" Type="http://schemas.openxmlformats.org/officeDocument/2006/relationships/image" Target="../media/image258.png"/><Relationship Id="rId2" Type="http://schemas.openxmlformats.org/officeDocument/2006/relationships/notesSlide" Target="../notesSlides/notesSlide123.xml"/><Relationship Id="rId1" Type="http://schemas.openxmlformats.org/officeDocument/2006/relationships/slideLayout" Target="../slideLayouts/slideLayout873.xml"/><Relationship Id="rId4" Type="http://schemas.openxmlformats.org/officeDocument/2006/relationships/image" Target="../media/image257.png"/></Relationships>
</file>

<file path=ppt/slides/_rels/slide472.xml.rels><?xml version="1.0" encoding="UTF-8" standalone="yes"?>
<Relationships xmlns="http://schemas.openxmlformats.org/package/2006/relationships"><Relationship Id="rId3" Type="http://schemas.openxmlformats.org/officeDocument/2006/relationships/image" Target="../media/image259.emf"/><Relationship Id="rId2" Type="http://schemas.openxmlformats.org/officeDocument/2006/relationships/notesSlide" Target="../notesSlides/notesSlide124.xml"/><Relationship Id="rId1" Type="http://schemas.openxmlformats.org/officeDocument/2006/relationships/slideLayout" Target="../slideLayouts/slideLayout884.xml"/></Relationships>
</file>

<file path=ppt/slides/_rels/slide473.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884.xml"/></Relationships>
</file>

<file path=ppt/slides/_rels/slide474.xml.rels><?xml version="1.0" encoding="UTF-8" standalone="yes"?>
<Relationships xmlns="http://schemas.openxmlformats.org/package/2006/relationships"><Relationship Id="rId3" Type="http://schemas.openxmlformats.org/officeDocument/2006/relationships/image" Target="../media/image260.emf"/><Relationship Id="rId2" Type="http://schemas.openxmlformats.org/officeDocument/2006/relationships/notesSlide" Target="../notesSlides/notesSlide126.xml"/><Relationship Id="rId1" Type="http://schemas.openxmlformats.org/officeDocument/2006/relationships/slideLayout" Target="../slideLayouts/slideLayout741.xml"/></Relationships>
</file>

<file path=ppt/slides/_rels/slide475.xml.rels><?xml version="1.0" encoding="UTF-8" standalone="yes"?>
<Relationships xmlns="http://schemas.openxmlformats.org/package/2006/relationships"><Relationship Id="rId3" Type="http://schemas.openxmlformats.org/officeDocument/2006/relationships/image" Target="../media/image261.emf"/><Relationship Id="rId2" Type="http://schemas.openxmlformats.org/officeDocument/2006/relationships/notesSlide" Target="../notesSlides/notesSlide127.xml"/><Relationship Id="rId1" Type="http://schemas.openxmlformats.org/officeDocument/2006/relationships/slideLayout" Target="../slideLayouts/slideLayout741.xml"/></Relationships>
</file>

<file path=ppt/slides/_rels/slide476.xml.rels><?xml version="1.0" encoding="UTF-8" standalone="yes"?>
<Relationships xmlns="http://schemas.openxmlformats.org/package/2006/relationships"><Relationship Id="rId3" Type="http://schemas.openxmlformats.org/officeDocument/2006/relationships/hyperlink" Target="http://research.ihost.com/weed2013/" TargetMode="External"/><Relationship Id="rId2" Type="http://schemas.openxmlformats.org/officeDocument/2006/relationships/hyperlink" Target="http://users.ece.cmu.edu/~omutlu/pub/persistent-memory-management_weed13.pdf" TargetMode="External"/><Relationship Id="rId1" Type="http://schemas.openxmlformats.org/officeDocument/2006/relationships/slideLayout" Target="../slideLayouts/slideLayout741.xml"/><Relationship Id="rId6" Type="http://schemas.openxmlformats.org/officeDocument/2006/relationships/image" Target="../media/image262.png"/><Relationship Id="rId5" Type="http://schemas.openxmlformats.org/officeDocument/2006/relationships/hyperlink" Target="http://users.ece.cmu.edu/~omutlu/pub/mutlu_weed13_talk.pdf" TargetMode="External"/><Relationship Id="rId4" Type="http://schemas.openxmlformats.org/officeDocument/2006/relationships/hyperlink" Target="http://users.ece.cmu.edu/~omutlu/pub/mutlu_weed13_talk.pptx" TargetMode="Externa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480.xml.rels><?xml version="1.0" encoding="UTF-8" standalone="yes"?>
<Relationships xmlns="http://schemas.openxmlformats.org/package/2006/relationships"><Relationship Id="rId8" Type="http://schemas.openxmlformats.org/officeDocument/2006/relationships/hyperlink" Target="https://people.inf.ethz.ch/omutlu/pub/ThyNVM-transparent-crash-consistency-for-persistent-memory_khan-micro15-lightning_talk.pdf" TargetMode="External"/><Relationship Id="rId3" Type="http://schemas.openxmlformats.org/officeDocument/2006/relationships/hyperlink" Target="https://people.inf.ethz.ch/omutlu/pub/ThyNVM-transparent-crash-consistency-for-persistent-memory_micro15.pdf" TargetMode="External"/><Relationship Id="rId7" Type="http://schemas.openxmlformats.org/officeDocument/2006/relationships/hyperlink" Target="https://people.inf.ethz.ch/omutlu/pub/ThyNVM-transparent-crash-consistency-for-persistent-memory_khan-micro15-lightning_talk.pptx" TargetMode="External"/><Relationship Id="rId2" Type="http://schemas.openxmlformats.org/officeDocument/2006/relationships/image" Target="../media/image263.png"/><Relationship Id="rId1" Type="http://schemas.openxmlformats.org/officeDocument/2006/relationships/slideLayout" Target="../slideLayouts/slideLayout741.xml"/><Relationship Id="rId6" Type="http://schemas.openxmlformats.org/officeDocument/2006/relationships/hyperlink" Target="https://people.inf.ethz.ch/omutlu/pub/ThyNVM-transparent-crash-consistency-for-persistent-memory_khan-micro15-talk.pdf" TargetMode="External"/><Relationship Id="rId11" Type="http://schemas.openxmlformats.org/officeDocument/2006/relationships/hyperlink" Target="https://github.com/CMU-SAFARI/ThyNVM" TargetMode="External"/><Relationship Id="rId5" Type="http://schemas.openxmlformats.org/officeDocument/2006/relationships/hyperlink" Target="https://people.inf.ethz.ch/omutlu/pub/ThyNVM-transparent-crash-consistency-for-persistent-memory_khan-micro15-talk.pptx" TargetMode="External"/><Relationship Id="rId10" Type="http://schemas.openxmlformats.org/officeDocument/2006/relationships/hyperlink" Target="https://people.inf.ethz.ch/omutlu/pub/ThyNVM-transparent-crash-consistency-for-persistent-memory_khan-micro15-poster.pdf" TargetMode="External"/><Relationship Id="rId4" Type="http://schemas.openxmlformats.org/officeDocument/2006/relationships/hyperlink" Target="http://www.microarch.org/micro48/" TargetMode="External"/><Relationship Id="rId9" Type="http://schemas.openxmlformats.org/officeDocument/2006/relationships/hyperlink" Target="https://people.inf.ethz.ch/omutlu/pub/ThyNVM-transparent-crash-consistency-for-persistent-memory_khan-micro15-poster.pptx" TargetMode="External"/></Relationships>
</file>

<file path=ppt/slides/_rels/slide481.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users.ece.cmu.edu/~omutlu/pub/loose-ordering-consistency-for-persistent-memory_iccd14.pdf" TargetMode="External"/><Relationship Id="rId1" Type="http://schemas.openxmlformats.org/officeDocument/2006/relationships/slideLayout" Target="../slideLayouts/slideLayout895.xml"/><Relationship Id="rId6" Type="http://schemas.openxmlformats.org/officeDocument/2006/relationships/image" Target="../media/image264.png"/><Relationship Id="rId5" Type="http://schemas.openxmlformats.org/officeDocument/2006/relationships/hyperlink" Target="http://users.ece.cmu.edu/~omutlu/pub/loose-ordering-consistency-for-persistent-memory_lu_iccd14-talk.pdf" TargetMode="External"/><Relationship Id="rId4" Type="http://schemas.openxmlformats.org/officeDocument/2006/relationships/hyperlink" Target="http://users.ece.cmu.edu/~omutlu/pub/loose-ordering-consistency-for-persistent-memory_lu_iccd14-talk.pptx" TargetMode="External"/></Relationships>
</file>

<file path=ppt/slides/_rels/slide482.xml.rels><?xml version="1.0" encoding="UTF-8" standalone="yes"?>
<Relationships xmlns="http://schemas.openxmlformats.org/package/2006/relationships"><Relationship Id="rId3" Type="http://schemas.openxmlformats.org/officeDocument/2006/relationships/hyperlink" Target="https://www.usenix.org/conference/osdi16" TargetMode="External"/><Relationship Id="rId2" Type="http://schemas.openxmlformats.org/officeDocument/2006/relationships/hyperlink" Target="https://people.inf.ethz.ch/omutlu/pub/NVMove-byte-based-persistence-tool_inflow16.pdf" TargetMode="External"/><Relationship Id="rId1" Type="http://schemas.openxmlformats.org/officeDocument/2006/relationships/slideLayout" Target="../slideLayouts/slideLayout741.xml"/><Relationship Id="rId6" Type="http://schemas.openxmlformats.org/officeDocument/2006/relationships/image" Target="../media/image265.tiff"/><Relationship Id="rId5" Type="http://schemas.openxmlformats.org/officeDocument/2006/relationships/hyperlink" Target="https://people.inf.ethz.ch/omutlu/pub/NVMove-byte-based-persistence-tool_inflow16-talk.pdf" TargetMode="External"/><Relationship Id="rId4" Type="http://schemas.openxmlformats.org/officeDocument/2006/relationships/hyperlink" Target="https://people.inf.ethz.ch/omutlu/pub/NVMove-byte-based-persistence-tool_inflow16-talk.pptx" TargetMode="External"/></Relationships>
</file>

<file path=ppt/slides/_rels/slide483.xml.rels><?xml version="1.0" encoding="UTF-8" standalone="yes"?>
<Relationships xmlns="http://schemas.openxmlformats.org/package/2006/relationships"><Relationship Id="rId8" Type="http://schemas.openxmlformats.org/officeDocument/2006/relationships/hyperlink" Target="http://users.ece.cmu.edu/~omutlu/pub/firm-persistent-memory-scheduling_zhao_micro14-poster.pptx" TargetMode="External"/><Relationship Id="rId3" Type="http://schemas.openxmlformats.org/officeDocument/2006/relationships/hyperlink" Target="http://www.microarch.org/micro47/" TargetMode="External"/><Relationship Id="rId7" Type="http://schemas.openxmlformats.org/officeDocument/2006/relationships/hyperlink" Target="http://users.ece.cmu.edu/~omutlu/pub/firm-persistent-memory-scheduling_zhao_micro14-lightning_talk.pdf" TargetMode="External"/><Relationship Id="rId2" Type="http://schemas.openxmlformats.org/officeDocument/2006/relationships/hyperlink" Target="http://users.ece.cmu.edu/~omutlu/pub/firm-persistent-memory-scheduling_micro14.pdf" TargetMode="External"/><Relationship Id="rId1" Type="http://schemas.openxmlformats.org/officeDocument/2006/relationships/slideLayout" Target="../slideLayouts/slideLayout741.xml"/><Relationship Id="rId6" Type="http://schemas.openxmlformats.org/officeDocument/2006/relationships/hyperlink" Target="http://users.ece.cmu.edu/~omutlu/pub/firm-persistent-memory-scheduling_zhao_micro14-lightning_talk.pptx" TargetMode="External"/><Relationship Id="rId5" Type="http://schemas.openxmlformats.org/officeDocument/2006/relationships/hyperlink" Target="http://users.ece.cmu.edu/~omutlu/pub/firm-persistent-memory-scheduling_zhao_micro14-talk.pdf" TargetMode="External"/><Relationship Id="rId10" Type="http://schemas.openxmlformats.org/officeDocument/2006/relationships/image" Target="../media/image266.png"/><Relationship Id="rId4" Type="http://schemas.openxmlformats.org/officeDocument/2006/relationships/hyperlink" Target="http://users.ece.cmu.edu/~omutlu/pub/firm-persistent-memory-scheduling_zhao_micro14-talk.pptx" TargetMode="External"/><Relationship Id="rId9" Type="http://schemas.openxmlformats.org/officeDocument/2006/relationships/hyperlink" Target="http://users.ece.cmu.edu/~omutlu/pub/firm-persistent-memory-scheduling_zhao_micro14-poster.pdf" TargetMode="Externa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6.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0.jpeg"/><Relationship Id="rId2" Type="http://schemas.openxmlformats.org/officeDocument/2006/relationships/notesSlide" Target="../notesSlides/notesSlide128.xml"/><Relationship Id="rId1" Type="http://schemas.openxmlformats.org/officeDocument/2006/relationships/slideLayout" Target="../slideLayouts/slideLayout81.xml"/><Relationship Id="rId6" Type="http://schemas.openxmlformats.org/officeDocument/2006/relationships/image" Target="../media/image9.png"/><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487.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0.jpeg"/><Relationship Id="rId2" Type="http://schemas.openxmlformats.org/officeDocument/2006/relationships/notesSlide" Target="../notesSlides/notesSlide129.xml"/><Relationship Id="rId1" Type="http://schemas.openxmlformats.org/officeDocument/2006/relationships/slideLayout" Target="../slideLayouts/slideLayout1.xml"/><Relationship Id="rId6" Type="http://schemas.openxmlformats.org/officeDocument/2006/relationships/image" Target="../media/image9.png"/><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3.xml.rels><?xml version="1.0" encoding="UTF-8" standalone="yes"?>
<Relationships xmlns="http://schemas.openxmlformats.org/package/2006/relationships"><Relationship Id="rId2" Type="http://schemas.openxmlformats.org/officeDocument/2006/relationships/image" Target="../media/image267.png"/><Relationship Id="rId1" Type="http://schemas.openxmlformats.org/officeDocument/2006/relationships/slideLayout" Target="../slideLayouts/slideLayout261.xml"/></Relationships>
</file>

<file path=ppt/slides/_rels/slide494.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image" Target="../media/image267.png"/><Relationship Id="rId1" Type="http://schemas.openxmlformats.org/officeDocument/2006/relationships/slideLayout" Target="../slideLayouts/slideLayout261.xml"/></Relationships>
</file>

<file path=ppt/slides/_rels/slide495.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image" Target="../media/image267.png"/><Relationship Id="rId1" Type="http://schemas.openxmlformats.org/officeDocument/2006/relationships/slideLayout" Target="../slideLayouts/slideLayout261.xml"/><Relationship Id="rId4" Type="http://schemas.openxmlformats.org/officeDocument/2006/relationships/image" Target="../media/image269.png"/></Relationships>
</file>

<file path=ppt/slides/_rels/slide496.xml.rels><?xml version="1.0" encoding="UTF-8" standalone="yes"?>
<Relationships xmlns="http://schemas.openxmlformats.org/package/2006/relationships"><Relationship Id="rId2" Type="http://schemas.openxmlformats.org/officeDocument/2006/relationships/image" Target="../media/image270.png"/><Relationship Id="rId1" Type="http://schemas.openxmlformats.org/officeDocument/2006/relationships/slideLayout" Target="../slideLayouts/slideLayout526.xml"/></Relationships>
</file>

<file path=ppt/slides/_rels/slide497.xml.rels><?xml version="1.0" encoding="UTF-8" standalone="yes"?>
<Relationships xmlns="http://schemas.openxmlformats.org/package/2006/relationships"><Relationship Id="rId3" Type="http://schemas.openxmlformats.org/officeDocument/2006/relationships/image" Target="../media/image272.png"/><Relationship Id="rId2" Type="http://schemas.openxmlformats.org/officeDocument/2006/relationships/image" Target="../media/image271.png"/><Relationship Id="rId1" Type="http://schemas.openxmlformats.org/officeDocument/2006/relationships/slideLayout" Target="../slideLayouts/slideLayout526.xml"/></Relationships>
</file>

<file path=ppt/slides/_rels/slide498.xml.rels><?xml version="1.0" encoding="UTF-8" standalone="yes"?>
<Relationships xmlns="http://schemas.openxmlformats.org/package/2006/relationships"><Relationship Id="rId2" Type="http://schemas.openxmlformats.org/officeDocument/2006/relationships/image" Target="../media/image273.jpeg"/><Relationship Id="rId1" Type="http://schemas.openxmlformats.org/officeDocument/2006/relationships/slideLayout" Target="../slideLayouts/slideLayout261.xml"/></Relationships>
</file>

<file path=ppt/slides/_rels/slide499.xml.rels><?xml version="1.0" encoding="UTF-8" standalone="yes"?>
<Relationships xmlns="http://schemas.openxmlformats.org/package/2006/relationships"><Relationship Id="rId2" Type="http://schemas.openxmlformats.org/officeDocument/2006/relationships/image" Target="../media/image274.jpeg"/><Relationship Id="rId1" Type="http://schemas.openxmlformats.org/officeDocument/2006/relationships/slideLayout" Target="../slideLayouts/slideLayout261.xml"/></Relationships>
</file>

<file path=ppt/slides/_rels/slide500.xml.rels><?xml version="1.0" encoding="UTF-8" standalone="yes"?>
<Relationships xmlns="http://schemas.openxmlformats.org/package/2006/relationships"><Relationship Id="rId3" Type="http://schemas.openxmlformats.org/officeDocument/2006/relationships/image" Target="../media/image276.jpeg"/><Relationship Id="rId2" Type="http://schemas.openxmlformats.org/officeDocument/2006/relationships/image" Target="../media/image275.jpeg"/><Relationship Id="rId1" Type="http://schemas.openxmlformats.org/officeDocument/2006/relationships/slideLayout" Target="../slideLayouts/slideLayout526.xml"/></Relationships>
</file>

<file path=ppt/slides/_rels/slide501.xml.rels><?xml version="1.0" encoding="UTF-8" standalone="yes"?>
<Relationships xmlns="http://schemas.openxmlformats.org/package/2006/relationships"><Relationship Id="rId2" Type="http://schemas.openxmlformats.org/officeDocument/2006/relationships/image" Target="../media/image277.jpeg"/><Relationship Id="rId1" Type="http://schemas.openxmlformats.org/officeDocument/2006/relationships/slideLayout" Target="../slideLayouts/slideLayout973.xml"/></Relationships>
</file>

<file path=ppt/slides/_rels/slide502.xml.rels><?xml version="1.0" encoding="UTF-8" standalone="yes"?>
<Relationships xmlns="http://schemas.openxmlformats.org/package/2006/relationships"><Relationship Id="rId3" Type="http://schemas.openxmlformats.org/officeDocument/2006/relationships/image" Target="../media/image279.jpeg"/><Relationship Id="rId2" Type="http://schemas.openxmlformats.org/officeDocument/2006/relationships/image" Target="../media/image278.jpeg"/><Relationship Id="rId1" Type="http://schemas.openxmlformats.org/officeDocument/2006/relationships/slideLayout" Target="../slideLayouts/slideLayout261.xml"/><Relationship Id="rId4" Type="http://schemas.openxmlformats.org/officeDocument/2006/relationships/hyperlink" Target="https://commons.wikimedia.org/w/index.php?curid=31493356" TargetMode="External"/></Relationships>
</file>

<file path=ppt/slides/_rels/slide503.xml.rels><?xml version="1.0" encoding="UTF-8" standalone="yes"?>
<Relationships xmlns="http://schemas.openxmlformats.org/package/2006/relationships"><Relationship Id="rId3" Type="http://schemas.openxmlformats.org/officeDocument/2006/relationships/image" Target="../media/image281.png"/><Relationship Id="rId2" Type="http://schemas.openxmlformats.org/officeDocument/2006/relationships/image" Target="../media/image280.png"/><Relationship Id="rId1" Type="http://schemas.openxmlformats.org/officeDocument/2006/relationships/slideLayout" Target="../slideLayouts/slideLayout526.xml"/></Relationships>
</file>

<file path=ppt/slides/_rels/slide504.xml.rels><?xml version="1.0" encoding="UTF-8" standalone="yes"?>
<Relationships xmlns="http://schemas.openxmlformats.org/package/2006/relationships"><Relationship Id="rId2" Type="http://schemas.openxmlformats.org/officeDocument/2006/relationships/image" Target="../media/image203.jpeg"/><Relationship Id="rId1" Type="http://schemas.openxmlformats.org/officeDocument/2006/relationships/slideLayout" Target="../slideLayouts/slideLayout526.xml"/></Relationships>
</file>

<file path=ppt/slides/_rels/slide505.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61.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507.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hyperlink" Target="https://arxiv.org/pdf/1706.08642" TargetMode="External"/><Relationship Id="rId1" Type="http://schemas.openxmlformats.org/officeDocument/2006/relationships/slideLayout" Target="../slideLayouts/slideLayout315.xml"/></Relationships>
</file>

<file path=ppt/slides/_rels/slide508.xml.rels><?xml version="1.0" encoding="UTF-8" standalone="yes"?>
<Relationships xmlns="http://schemas.openxmlformats.org/package/2006/relationships"><Relationship Id="rId3" Type="http://schemas.openxmlformats.org/officeDocument/2006/relationships/hyperlink" Target="https://www.youtube.com/playlist?list=PL5Q2soXY2Zi-HXxomthrpDpMJm05P6J9x"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50.xml"/><Relationship Id="rId4" Type="http://schemas.openxmlformats.org/officeDocument/2006/relationships/hyperlink" Target="https://people.inf.ethz.ch/omutlu/projects.htm" TargetMode="External"/></Relationships>
</file>

<file path=ppt/slides/_rels/slide509.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0.jpeg"/><Relationship Id="rId2" Type="http://schemas.openxmlformats.org/officeDocument/2006/relationships/notesSlide" Target="../notesSlides/notesSlide131.xml"/><Relationship Id="rId1" Type="http://schemas.openxmlformats.org/officeDocument/2006/relationships/slideLayout" Target="../slideLayouts/slideLayout1.xml"/><Relationship Id="rId6" Type="http://schemas.openxmlformats.org/officeDocument/2006/relationships/image" Target="../media/image9.png"/><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337.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337.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336.xml"/></Relationships>
</file>

<file path=ppt/slides/_rels/slide513.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149.xml"/></Relationships>
</file>

<file path=ppt/slides/_rels/slide514.xml.rels><?xml version="1.0" encoding="UTF-8" standalone="yes"?>
<Relationships xmlns="http://schemas.openxmlformats.org/package/2006/relationships"><Relationship Id="rId3" Type="http://schemas.openxmlformats.org/officeDocument/2006/relationships/hyperlink" Target="https://www.youtube.com/playlist?list=PL5Q2soXY2Zi-HXxomthrpDpMJm05P6J9x"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50.xml"/><Relationship Id="rId4" Type="http://schemas.openxmlformats.org/officeDocument/2006/relationships/hyperlink" Target="https://people.inf.ethz.ch/omutlu/projects.htm" TargetMode="External"/></Relationships>
</file>

<file path=ppt/slides/_rels/slide515.xml.rels><?xml version="1.0" encoding="UTF-8" standalone="yes"?>
<Relationships xmlns="http://schemas.openxmlformats.org/package/2006/relationships"><Relationship Id="rId3" Type="http://schemas.openxmlformats.org/officeDocument/2006/relationships/hyperlink" Target="https://arxiv.org/pdf/1802.00320.pdf"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3.xml"/><Relationship Id="rId4" Type="http://schemas.openxmlformats.org/officeDocument/2006/relationships/image" Target="../media/image195.png"/></Relationships>
</file>

<file path=ppt/slides/_rels/slide516.xml.rels><?xml version="1.0" encoding="UTF-8" standalone="yes"?>
<Relationships xmlns="http://schemas.openxmlformats.org/package/2006/relationships"><Relationship Id="rId3" Type="http://schemas.openxmlformats.org/officeDocument/2006/relationships/hyperlink" Target="http://superfri.org/superfri" TargetMode="External"/><Relationship Id="rId2" Type="http://schemas.openxmlformats.org/officeDocument/2006/relationships/hyperlink" Target="https://people.inf.ethz.ch/omutlu/pub/memory-systems-research_superfri14.pdf" TargetMode="External"/><Relationship Id="rId1" Type="http://schemas.openxmlformats.org/officeDocument/2006/relationships/slideLayout" Target="../slideLayouts/slideLayout261.xml"/><Relationship Id="rId4" Type="http://schemas.openxmlformats.org/officeDocument/2006/relationships/image" Target="../media/image282.png"/></Relationships>
</file>

<file path=ppt/slides/_rels/slide517.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107.png"/><Relationship Id="rId1" Type="http://schemas.openxmlformats.org/officeDocument/2006/relationships/slideLayout" Target="../slideLayouts/slideLayout261.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518.xml.rels><?xml version="1.0" encoding="UTF-8" standalone="yes"?>
<Relationships xmlns="http://schemas.openxmlformats.org/package/2006/relationships"><Relationship Id="rId8" Type="http://schemas.openxmlformats.org/officeDocument/2006/relationships/image" Target="../media/image283.png"/><Relationship Id="rId3" Type="http://schemas.openxmlformats.org/officeDocument/2006/relationships/hyperlink" Target="http://www.memcon.com/" TargetMode="External"/><Relationship Id="rId7" Type="http://schemas.openxmlformats.org/officeDocument/2006/relationships/hyperlink" Target="http://www.storagesearch.com/ram-new-thinking.html" TargetMode="External"/><Relationship Id="rId2" Type="http://schemas.openxmlformats.org/officeDocument/2006/relationships/hyperlink" Target="https://people.inf.ethz.ch/omutlu/pub/memory-scaling_memcon13.pdf" TargetMode="External"/><Relationship Id="rId1" Type="http://schemas.openxmlformats.org/officeDocument/2006/relationships/slideLayout" Target="../slideLayouts/slideLayout261.xml"/><Relationship Id="rId6" Type="http://schemas.openxmlformats.org/officeDocument/2006/relationships/hyperlink" Target="http://www.memcon.com/video1.aspx?vfile=2708052590001&amp;federated_f9=61773537001&amp;videoPlayer=999&amp;playerID=61773537001&amp;w=520&amp;h=442&amp;oheight=550" TargetMode="External"/><Relationship Id="rId5" Type="http://schemas.openxmlformats.org/officeDocument/2006/relationships/hyperlink" Target="https://people.inf.ethz.ch/omutlu/pub/mutlu_memory-scaling_memcon13_talk.pdf" TargetMode="External"/><Relationship Id="rId4" Type="http://schemas.openxmlformats.org/officeDocument/2006/relationships/hyperlink" Target="https://people.inf.ethz.ch/omutlu/pub/mutlu_memory-scaling_memcon13_talk.pptx" TargetMode="External"/></Relationships>
</file>

<file path=ppt/slides/_rels/slide519.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hyperlink" Target="https://arxiv.org/pdf/1706.08642" TargetMode="External"/><Relationship Id="rId1" Type="http://schemas.openxmlformats.org/officeDocument/2006/relationships/slideLayout" Target="../slideLayouts/slideLayout13.xml"/></Relationships>
</file>

<file path=ppt/slides/_rels/slide520.xml.rels><?xml version="1.0" encoding="UTF-8" standalone="yes"?>
<Relationships xmlns="http://schemas.openxmlformats.org/package/2006/relationships"><Relationship Id="rId8" Type="http://schemas.openxmlformats.org/officeDocument/2006/relationships/hyperlink" Target="http://www.archive.ece.cmu.edu/~ece447/s13/doku.php?id=schedule" TargetMode="External"/><Relationship Id="rId13" Type="http://schemas.openxmlformats.org/officeDocument/2006/relationships/hyperlink" Target="http://www.ece.cmu.edu/~ece740/f15/doku.php?id=schedule" TargetMode="External"/><Relationship Id="rId3" Type="http://schemas.openxmlformats.org/officeDocument/2006/relationships/hyperlink" Target="https://www.youtube.com/watch?v=zLP_X4wyHbY&amp;list=PL5PHm2jkkXmi5CxxI7b3JCL1TWybTDtKq" TargetMode="External"/><Relationship Id="rId7" Type="http://schemas.openxmlformats.org/officeDocument/2006/relationships/hyperlink" Target="http://www.archive.ece.cmu.edu/~ece447/s14/doku.php?id=schedule" TargetMode="External"/><Relationship Id="rId12" Type="http://schemas.openxmlformats.org/officeDocument/2006/relationships/hyperlink" Target="https://safari.ethz.ch/architecture/fall2017/doku.php?id=schedule" TargetMode="External"/><Relationship Id="rId17" Type="http://schemas.openxmlformats.org/officeDocument/2006/relationships/hyperlink" Target="http://users.ece.cmu.edu/~omutlu/acaces2013-memory.html" TargetMode="External"/><Relationship Id="rId2" Type="http://schemas.openxmlformats.org/officeDocument/2006/relationships/hyperlink" Target="https://www.youtube.com/playlist?list=PL5PHm2jkkXmi5CxxI7b3JCL1TWybTDtKq" TargetMode="External"/><Relationship Id="rId16" Type="http://schemas.openxmlformats.org/officeDocument/2006/relationships/hyperlink" Target="https://www.youtube.com/playlist?feature=edit_ok&amp;list=PLSEZzvupP7hNjq3Tuv2hiE5VvR-WRYoW4" TargetMode="External"/><Relationship Id="rId1" Type="http://schemas.openxmlformats.org/officeDocument/2006/relationships/slideLayout" Target="../slideLayouts/slideLayout752.xml"/><Relationship Id="rId6" Type="http://schemas.openxmlformats.org/officeDocument/2006/relationships/hyperlink" Target="http://www.archive.ece.cmu.edu/~ece447/s15/doku.php?id=schedule" TargetMode="External"/><Relationship Id="rId11" Type="http://schemas.openxmlformats.org/officeDocument/2006/relationships/hyperlink" Target="https://www.youtube.com/playlist?list=PL5PHm2jkkXmgDN1PLwOY_tGtUlynnyV6D" TargetMode="External"/><Relationship Id="rId5" Type="http://schemas.openxmlformats.org/officeDocument/2006/relationships/hyperlink" Target="https://www.youtube.com/watch?v=BJ87rZCGWU0&amp;list=PL5PHm2jkkXmidJOd59REog9jDnPDTG6IJ" TargetMode="External"/><Relationship Id="rId15" Type="http://schemas.openxmlformats.org/officeDocument/2006/relationships/hyperlink" Target="http://www.ece.cmu.edu/~ece742/f12/doku.php?id=lectures" TargetMode="External"/><Relationship Id="rId10" Type="http://schemas.openxmlformats.org/officeDocument/2006/relationships/hyperlink" Target="https://www.youtube.com/playlist?list=PL5PHm2jkkXmgVhh8CHAu9N76TShJqfYDt" TargetMode="External"/><Relationship Id="rId4" Type="http://schemas.openxmlformats.org/officeDocument/2006/relationships/hyperlink" Target="https://www.youtube.com/playlist?list=PL5PHm2jkkXmgFdD9x7RsjQC4a8KQjmUkQ" TargetMode="External"/><Relationship Id="rId9" Type="http://schemas.openxmlformats.org/officeDocument/2006/relationships/hyperlink" Target="https://www.youtube.com/playlist?list=PL5Q2soXY2Zi9OhoVQBXYFIZywZXCPl4M_" TargetMode="External"/><Relationship Id="rId14" Type="http://schemas.openxmlformats.org/officeDocument/2006/relationships/hyperlink" Target="http://www.ece.cmu.edu/~ece740/f13/doku.php?id=schedule" TargetMode="External"/></Relationships>
</file>

<file path=ppt/slides/_rels/slide521.xml.rels><?xml version="1.0" encoding="UTF-8" standalone="yes"?>
<Relationships xmlns="http://schemas.openxmlformats.org/package/2006/relationships"><Relationship Id="rId3" Type="http://schemas.openxmlformats.org/officeDocument/2006/relationships/hyperlink" Target="https://www.youtube.com/playlist?list=PL5Q2soXY2Zi-IXWTT7xoNYpst5-zdZQ6y" TargetMode="External"/><Relationship Id="rId2" Type="http://schemas.openxmlformats.org/officeDocument/2006/relationships/hyperlink" Target="http://users.ece.cmu.edu/~omutlu/acaces2013-memory.html" TargetMode="External"/><Relationship Id="rId1" Type="http://schemas.openxmlformats.org/officeDocument/2006/relationships/slideLayout" Target="../slideLayouts/slideLayout752.xml"/><Relationship Id="rId6" Type="http://schemas.openxmlformats.org/officeDocument/2006/relationships/hyperlink" Target="https://www.youtube.com/watch?v=ZLCy3pG7Rc0" TargetMode="External"/><Relationship Id="rId5" Type="http://schemas.openxmlformats.org/officeDocument/2006/relationships/hyperlink" Target="https://safari.ethz.ch/digitaltechnik/spring2018/doku.php?id=schedule" TargetMode="External"/><Relationship Id="rId4" Type="http://schemas.openxmlformats.org/officeDocument/2006/relationships/hyperlink" Target="https://www.youtube.com/playlist?list=PL5Q2soXY2Zi_QedyPWtRmFUJ2F8DdYP7l" TargetMode="External"/></Relationships>
</file>

<file path=ppt/slides/_rels/slide522.xml.rels><?xml version="1.0" encoding="UTF-8" standalone="yes"?>
<Relationships xmlns="http://schemas.openxmlformats.org/package/2006/relationships"><Relationship Id="rId8" Type="http://schemas.openxmlformats.org/officeDocument/2006/relationships/hyperlink" Target="http://www.ece.cmu.edu/~safari/tools.html" TargetMode="External"/><Relationship Id="rId3" Type="http://schemas.openxmlformats.org/officeDocument/2006/relationships/hyperlink" Target="https://github.com/CMU-SAFARI/ramulator" TargetMode="External"/><Relationship Id="rId7" Type="http://schemas.openxmlformats.org/officeDocument/2006/relationships/hyperlink" Target="https://github.com/CMU-SAFARI/" TargetMode="External"/><Relationship Id="rId2" Type="http://schemas.openxmlformats.org/officeDocument/2006/relationships/hyperlink" Target="https://github.com/CMU-SAFARI/rowhammer" TargetMode="External"/><Relationship Id="rId1" Type="http://schemas.openxmlformats.org/officeDocument/2006/relationships/slideLayout" Target="../slideLayouts/slideLayout573.xml"/><Relationship Id="rId6" Type="http://schemas.openxmlformats.org/officeDocument/2006/relationships/hyperlink" Target="https://github.com/CMU-SAFARI/SoftMC" TargetMode="External"/><Relationship Id="rId5" Type="http://schemas.openxmlformats.org/officeDocument/2006/relationships/hyperlink" Target="https://github.com/CMU-SAFARI/NOCulator" TargetMode="External"/><Relationship Id="rId4" Type="http://schemas.openxmlformats.org/officeDocument/2006/relationships/hyperlink" Target="https://github.com/CMU-SAFARI/memsim" TargetMode="External"/></Relationships>
</file>

<file path=ppt/slides/_rels/slide523.xml.rels><?xml version="1.0" encoding="UTF-8" standalone="yes"?>
<Relationships xmlns="http://schemas.openxmlformats.org/package/2006/relationships"><Relationship Id="rId8" Type="http://schemas.openxmlformats.org/officeDocument/2006/relationships/hyperlink" Target="http://www.ece.cmu.edu/~safari/tools.html" TargetMode="External"/><Relationship Id="rId3" Type="http://schemas.openxmlformats.org/officeDocument/2006/relationships/hyperlink" Target="https://github.com/CMU-SAFARI/Mosaic" TargetMode="External"/><Relationship Id="rId7" Type="http://schemas.openxmlformats.org/officeDocument/2006/relationships/hyperlink" Target="https://github.com/CMU-SAFARI/" TargetMode="External"/><Relationship Id="rId2" Type="http://schemas.openxmlformats.org/officeDocument/2006/relationships/hyperlink" Target="https://github.com/CMU-SAFARI/MQSim" TargetMode="External"/><Relationship Id="rId1" Type="http://schemas.openxmlformats.org/officeDocument/2006/relationships/slideLayout" Target="../slideLayouts/slideLayout573.xml"/><Relationship Id="rId6" Type="http://schemas.openxmlformats.org/officeDocument/2006/relationships/hyperlink" Target="https://github.com/CMU-SAFARI/HWASim" TargetMode="External"/><Relationship Id="rId5" Type="http://schemas.openxmlformats.org/officeDocument/2006/relationships/hyperlink" Target="https://github.com/CMU-SAFARI/SMLA" TargetMode="External"/><Relationship Id="rId4" Type="http://schemas.openxmlformats.org/officeDocument/2006/relationships/hyperlink" Target="https://github.com/CMU-SAFARI/IMPICA" TargetMode="External"/></Relationships>
</file>

<file path=ppt/slides/_rels/slide524.xml.rels><?xml version="1.0" encoding="UTF-8" standalone="yes"?>
<Relationships xmlns="http://schemas.openxmlformats.org/package/2006/relationships"><Relationship Id="rId3" Type="http://schemas.openxmlformats.org/officeDocument/2006/relationships/hyperlink" Target="http://www.ece.cmu.edu/~safari/tools.html" TargetMode="External"/><Relationship Id="rId2" Type="http://schemas.openxmlformats.org/officeDocument/2006/relationships/hyperlink" Target="https://github.com/CMU-SAFARI/" TargetMode="External"/><Relationship Id="rId1" Type="http://schemas.openxmlformats.org/officeDocument/2006/relationships/slideLayout" Target="../slideLayouts/slideLayout573.xml"/><Relationship Id="rId4" Type="http://schemas.openxmlformats.org/officeDocument/2006/relationships/image" Target="../media/image284.png"/></Relationships>
</file>

<file path=ppt/slides/_rels/slide525.xml.rels><?xml version="1.0" encoding="UTF-8" standalone="yes"?>
<Relationships xmlns="http://schemas.openxmlformats.org/package/2006/relationships"><Relationship Id="rId3" Type="http://schemas.openxmlformats.org/officeDocument/2006/relationships/hyperlink" Target="http://scholar.google.com/citations?user=7XyGUGkAAAAJ&amp;hl=en"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752.xml"/><Relationship Id="rId4" Type="http://schemas.openxmlformats.org/officeDocument/2006/relationships/hyperlink" Target="https://people.inf.ethz.ch/omutlu/acaces2018.html" TargetMode="Externa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527.xml.rels><?xml version="1.0" encoding="UTF-8" standalone="yes"?>
<Relationships xmlns="http://schemas.openxmlformats.org/package/2006/relationships"><Relationship Id="rId2" Type="http://schemas.openxmlformats.org/officeDocument/2006/relationships/image" Target="../media/image285.png"/><Relationship Id="rId1" Type="http://schemas.openxmlformats.org/officeDocument/2006/relationships/slideLayout" Target="../slideLayouts/slideLayout82.xml"/></Relationships>
</file>

<file path=ppt/slides/_rels/slide528.xml.rels><?xml version="1.0" encoding="UTF-8" standalone="yes"?>
<Relationships xmlns="http://schemas.openxmlformats.org/package/2006/relationships"><Relationship Id="rId2" Type="http://schemas.openxmlformats.org/officeDocument/2006/relationships/image" Target="../media/image286.png"/><Relationship Id="rId1" Type="http://schemas.openxmlformats.org/officeDocument/2006/relationships/slideLayout" Target="../slideLayouts/slideLayout82.xml"/></Relationships>
</file>

<file path=ppt/slides/_rels/slide529.xml.rels><?xml version="1.0" encoding="UTF-8" standalone="yes"?>
<Relationships xmlns="http://schemas.openxmlformats.org/package/2006/relationships"><Relationship Id="rId3" Type="http://schemas.openxmlformats.org/officeDocument/2006/relationships/image" Target="../media/image288.png"/><Relationship Id="rId2" Type="http://schemas.openxmlformats.org/officeDocument/2006/relationships/image" Target="../media/image287.png"/><Relationship Id="rId1" Type="http://schemas.openxmlformats.org/officeDocument/2006/relationships/slideLayout" Target="../slideLayouts/slideLayout82.xml"/></Relationships>
</file>

<file path=ppt/slides/_rels/slide530.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ramulator_dram_simulator-ieee-cal15.pdf" TargetMode="External"/><Relationship Id="rId1" Type="http://schemas.openxmlformats.org/officeDocument/2006/relationships/slideLayout" Target="../slideLayouts/slideLayout82.xml"/><Relationship Id="rId5" Type="http://schemas.openxmlformats.org/officeDocument/2006/relationships/image" Target="../media/image198.png"/><Relationship Id="rId4" Type="http://schemas.openxmlformats.org/officeDocument/2006/relationships/hyperlink" Target="https://github.com/CMU-SAFARI/ramulator" TargetMode="Externa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2.xml.rels><?xml version="1.0" encoding="UTF-8" standalone="yes"?>
<Relationships xmlns="http://schemas.openxmlformats.org/package/2006/relationships"><Relationship Id="rId3" Type="http://schemas.openxmlformats.org/officeDocument/2006/relationships/hyperlink" Target="mailto:omutlu@gmail.com" TargetMode="External"/><Relationship Id="rId2" Type="http://schemas.openxmlformats.org/officeDocument/2006/relationships/hyperlink" Target="https://people.inf.ethz.ch/omutlu/" TargetMode="External"/><Relationship Id="rId1" Type="http://schemas.openxmlformats.org/officeDocument/2006/relationships/slideLayout" Target="../slideLayouts/slideLayout706.xml"/><Relationship Id="rId5" Type="http://schemas.openxmlformats.org/officeDocument/2006/relationships/image" Target="../media/image289.png"/><Relationship Id="rId4" Type="http://schemas.openxmlformats.org/officeDocument/2006/relationships/hyperlink" Target="https://people.inf.ethz.ch/omutlu/projects.htm"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solidFill>
                  <a:srgbClr val="0000FF"/>
                </a:solidFill>
              </a:rPr>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29 January 2019</a:t>
            </a:r>
          </a:p>
          <a:p>
            <a:r>
              <a:rPr lang="en-US" sz="2200" dirty="0"/>
              <a:t>UT Austin ECE Endowed Lecture Series</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216024" y="5949280"/>
            <a:ext cx="1745138" cy="504938"/>
          </a:xfrm>
          <a:prstGeom prst="rect">
            <a:avLst/>
          </a:prstGeom>
        </p:spPr>
      </p:pic>
      <p:sp>
        <p:nvSpPr>
          <p:cNvPr id="13" name="Title 1"/>
          <p:cNvSpPr>
            <a:spLocks noGrp="1"/>
          </p:cNvSpPr>
          <p:nvPr>
            <p:ph type="ctrTitle"/>
          </p:nvPr>
        </p:nvSpPr>
        <p:spPr>
          <a:xfrm>
            <a:off x="216024" y="1371600"/>
            <a:ext cx="8820472" cy="2201416"/>
          </a:xfrm>
        </p:spPr>
        <p:txBody>
          <a:bodyPr>
            <a:normAutofit/>
          </a:bodyPr>
          <a:lstStyle/>
          <a:p>
            <a:pPr algn="ctr"/>
            <a:r>
              <a:rPr lang="en-US" sz="3600" b="1" dirty="0"/>
              <a:t>Memory Systems </a:t>
            </a:r>
            <a:br>
              <a:rPr lang="en-US" sz="3600" b="1" dirty="0"/>
            </a:br>
            <a:r>
              <a:rPr lang="en-US" sz="3600" b="1" dirty="0"/>
              <a:t>and Memory-Centric Computing Systems</a:t>
            </a:r>
            <a:br>
              <a:rPr lang="en-US" sz="3600" b="1" dirty="0"/>
            </a:br>
            <a:r>
              <a:rPr lang="en-US" sz="3600" b="1" dirty="0">
                <a:solidFill>
                  <a:srgbClr val="FF0000"/>
                </a:solidFill>
              </a:rPr>
              <a:t>Lecture 1: Trends &amp; Reliability/Security</a:t>
            </a:r>
          </a:p>
        </p:txBody>
      </p:sp>
      <p:pic>
        <p:nvPicPr>
          <p:cNvPr id="10" name="Picture 2" descr="ETH Zurich short logo, black"/>
          <p:cNvPicPr>
            <a:picLocks noChangeAspect="1" noChangeArrowheads="1"/>
          </p:cNvPicPr>
          <p:nvPr/>
        </p:nvPicPr>
        <p:blipFill rotWithShape="1">
          <a:blip r:embed="rId6">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7"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355358762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0" y="836712"/>
            <a:ext cx="9144000" cy="26776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91440" tIns="45720" rIns="91440" bIns="457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1" u="sng" strike="noStrike" kern="1200" cap="none" spc="0" normalizeH="0" baseline="0" noProof="0" dirty="0">
                <a:ln>
                  <a:noFill/>
                </a:ln>
                <a:solidFill>
                  <a:srgbClr val="000000"/>
                </a:solidFill>
                <a:effectLst/>
                <a:uLnTx/>
                <a:uFillTx/>
                <a:latin typeface="Arial Narrow" charset="0"/>
                <a:ea typeface="ＭＳ Ｐゴシック" charset="0"/>
                <a:cs typeface="Arial" charset="0"/>
              </a:rPr>
              <a:t>Research Focus:</a:t>
            </a:r>
            <a:r>
              <a:rPr kumimoji="0" lang="en-US" sz="2400" b="1" i="1" u="none" strike="noStrike" kern="1200" cap="none" spc="0" normalizeH="0" baseline="0" noProof="0" dirty="0">
                <a:ln>
                  <a:noFill/>
                </a:ln>
                <a:solidFill>
                  <a:srgbClr val="000000"/>
                </a:solidFill>
                <a:effectLst/>
                <a:uLnTx/>
                <a:uFillTx/>
                <a:latin typeface="Arial Narrow" charset="0"/>
                <a:ea typeface="ＭＳ Ｐゴシック" charset="0"/>
                <a:cs typeface="Arial" charset="0"/>
              </a:rPr>
              <a:t> Computer architecture, HW/SW, bioinformatics, security</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Memory and storage (DRAM, flash, emerging), interconnects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Heterogeneous &amp; parallel systems, GPUs, systems for data analytics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System/architecture interaction, new execution models, new interfaces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Hardware security, energy efficiency, fault tolerance, performance </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Genome sequence analysis &amp; assembly algorithms and architectures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Biologically inspired systems &amp; system design for bio/medicine</a:t>
            </a:r>
          </a:p>
        </p:txBody>
      </p:sp>
      <p:pic>
        <p:nvPicPr>
          <p:cNvPr id="40" name="Picture 39"/>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3122930" y="4231307"/>
            <a:ext cx="1524000" cy="1029876"/>
          </a:xfrm>
          <a:prstGeom prst="rect">
            <a:avLst/>
          </a:prstGeom>
          <a:noFill/>
          <a:ln>
            <a:noFill/>
          </a:ln>
        </p:spPr>
      </p:pic>
      <p:pic>
        <p:nvPicPr>
          <p:cNvPr id="39"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7262555" y="3439062"/>
            <a:ext cx="1276125" cy="127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630" name="Text Box 147"/>
          <p:cNvSpPr txBox="1">
            <a:spLocks noChangeArrowheads="1"/>
          </p:cNvSpPr>
          <p:nvPr/>
        </p:nvSpPr>
        <p:spPr bwMode="auto">
          <a:xfrm>
            <a:off x="6596063" y="6503987"/>
            <a:ext cx="2292350" cy="430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200" b="1" i="1" u="none" strike="noStrike" kern="1200" cap="none" spc="0" normalizeH="0" baseline="0" noProof="0">
              <a:ln>
                <a:noFill/>
              </a:ln>
              <a:solidFill>
                <a:srgbClr val="3333CC"/>
              </a:solidFill>
              <a:effectLst/>
              <a:uLnTx/>
              <a:uFillTx/>
              <a:latin typeface="Arial Narrow" charset="0"/>
              <a:ea typeface="ＭＳ Ｐゴシック" charset="0"/>
              <a:cs typeface="Arial" charset="0"/>
            </a:endParaRPr>
          </a:p>
        </p:txBody>
      </p:sp>
      <p:pic>
        <p:nvPicPr>
          <p:cNvPr id="26645" name="Picture 30" descr="3177_01.png"/>
          <p:cNvPicPr>
            <a:picLocks noChangeAspect="1"/>
          </p:cNvPicPr>
          <p:nvPr/>
        </p:nvPicPr>
        <p:blipFill>
          <a:blip r:embed="rId6">
            <a:extLst>
              <a:ext uri="{28A0092B-C50C-407E-A947-70E740481C1C}">
                <a14:useLocalDpi xmlns:a14="http://schemas.microsoft.com/office/drawing/2010/main" val="0"/>
              </a:ext>
            </a:extLst>
          </a:blip>
          <a:srcRect l="4478" t="22220" r="3780" b="12109"/>
          <a:stretch>
            <a:fillRect/>
          </a:stretch>
        </p:blipFill>
        <p:spPr bwMode="auto">
          <a:xfrm>
            <a:off x="354137" y="5717501"/>
            <a:ext cx="2325687" cy="909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26633" name="Group 47"/>
          <p:cNvGrpSpPr>
            <a:grpSpLocks/>
          </p:cNvGrpSpPr>
          <p:nvPr/>
        </p:nvGrpSpPr>
        <p:grpSpPr bwMode="auto">
          <a:xfrm>
            <a:off x="3401598" y="5338860"/>
            <a:ext cx="3077766" cy="1554083"/>
            <a:chOff x="5252245" y="4774407"/>
            <a:chExt cx="3076909" cy="1554282"/>
          </a:xfrm>
        </p:grpSpPr>
        <p:sp>
          <p:nvSpPr>
            <p:cNvPr id="26642" name="TextBox 8"/>
            <p:cNvSpPr txBox="1">
              <a:spLocks noChangeArrowheads="1"/>
            </p:cNvSpPr>
            <p:nvPr/>
          </p:nvSpPr>
          <p:spPr bwMode="auto">
            <a:xfrm>
              <a:off x="5252245" y="5959310"/>
              <a:ext cx="3076909" cy="3693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Calibri" charset="0"/>
                  <a:ea typeface="ＭＳ Ｐゴシック" charset="0"/>
                  <a:cs typeface="Arial" charset="0"/>
                </a:rPr>
                <a:t>Graphics and Vision Processing</a:t>
              </a:r>
              <a:endParaRPr kumimoji="0" lang="en-US" altLang="zh-CN" sz="1600" b="0" i="0" u="none" strike="noStrike" kern="1200" cap="none" spc="0" normalizeH="0" baseline="0" noProof="0" dirty="0">
                <a:ln>
                  <a:noFill/>
                </a:ln>
                <a:solidFill>
                  <a:srgbClr val="000000"/>
                </a:solidFill>
                <a:effectLst/>
                <a:uLnTx/>
                <a:uFillTx/>
                <a:latin typeface="Calibri" charset="0"/>
                <a:ea typeface="ＭＳ Ｐゴシック" charset="0"/>
                <a:cs typeface="Arial" charset="0"/>
              </a:endParaRPr>
            </a:p>
          </p:txBody>
        </p:sp>
        <p:pic>
          <p:nvPicPr>
            <p:cNvPr id="26643" name="Picture 6" descr="C:\Daten\talks\invited\ferc2010\material\Fermi_Die_FINAL.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64944" y="4774407"/>
              <a:ext cx="1201936" cy="11887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7" name="Text Box 13" descr="90%"/>
          <p:cNvSpPr txBox="1">
            <a:spLocks noChangeArrowheads="1"/>
          </p:cNvSpPr>
          <p:nvPr/>
        </p:nvSpPr>
        <p:spPr bwMode="auto">
          <a:xfrm>
            <a:off x="474243" y="4821870"/>
            <a:ext cx="1733033" cy="895630"/>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Heterogeneous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Processors and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Accelerators</a:t>
            </a:r>
          </a:p>
        </p:txBody>
      </p:sp>
      <p:sp>
        <p:nvSpPr>
          <p:cNvPr id="28" name="Text Box 20" descr="90%"/>
          <p:cNvSpPr txBox="1">
            <a:spLocks noChangeArrowheads="1"/>
          </p:cNvSpPr>
          <p:nvPr/>
        </p:nvSpPr>
        <p:spPr bwMode="auto">
          <a:xfrm>
            <a:off x="2698252" y="3979561"/>
            <a:ext cx="2258492" cy="341632"/>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Hybrid Main Memory</a:t>
            </a:r>
          </a:p>
        </p:txBody>
      </p:sp>
      <p:sp>
        <p:nvSpPr>
          <p:cNvPr id="29" name="Line 15"/>
          <p:cNvSpPr>
            <a:spLocks noChangeShapeType="1"/>
          </p:cNvSpPr>
          <p:nvPr/>
        </p:nvSpPr>
        <p:spPr bwMode="auto">
          <a:xfrm flipV="1">
            <a:off x="1982640" y="4076506"/>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0" name="Text Box 24" descr="90%"/>
          <p:cNvSpPr txBox="1">
            <a:spLocks noChangeArrowheads="1"/>
          </p:cNvSpPr>
          <p:nvPr/>
        </p:nvSpPr>
        <p:spPr bwMode="auto">
          <a:xfrm>
            <a:off x="5608432" y="4746245"/>
            <a:ext cx="2925968"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Persistent Memory/Storage</a:t>
            </a:r>
          </a:p>
        </p:txBody>
      </p:sp>
      <p:pic>
        <p:nvPicPr>
          <p:cNvPr id="31" name="Content Placeholder 6" descr="barcelona-die-photo-color.jpg"/>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685800" y="3505200"/>
            <a:ext cx="1312168" cy="12799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3" name="Picture 32" descr="dimm.png"/>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rot="10800000" flipV="1">
            <a:off x="2679825" y="3450054"/>
            <a:ext cx="2304256" cy="549297"/>
          </a:xfrm>
          <a:prstGeom prst="rect">
            <a:avLst/>
          </a:prstGeom>
        </p:spPr>
      </p:pic>
      <p:pic>
        <p:nvPicPr>
          <p:cNvPr id="35" name="Picture 34"/>
          <p:cNvPicPr>
            <a:picLocks noChangeAspect="1"/>
          </p:cNvPicPr>
          <p:nvPr/>
        </p:nvPicPr>
        <p:blipFill>
          <a:blip r:embed="rId10"/>
          <a:stretch>
            <a:fillRect/>
          </a:stretch>
        </p:blipFill>
        <p:spPr>
          <a:xfrm>
            <a:off x="5681266" y="3620023"/>
            <a:ext cx="1554690" cy="1003885"/>
          </a:xfrm>
          <a:prstGeom prst="rect">
            <a:avLst/>
          </a:prstGeom>
        </p:spPr>
      </p:pic>
      <p:sp>
        <p:nvSpPr>
          <p:cNvPr id="36" name="Line 15"/>
          <p:cNvSpPr>
            <a:spLocks noChangeShapeType="1"/>
          </p:cNvSpPr>
          <p:nvPr/>
        </p:nvSpPr>
        <p:spPr bwMode="auto">
          <a:xfrm flipV="1">
            <a:off x="4984081" y="4092641"/>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7" name="Line 15"/>
          <p:cNvSpPr>
            <a:spLocks noChangeShapeType="1"/>
          </p:cNvSpPr>
          <p:nvPr/>
        </p:nvSpPr>
        <p:spPr bwMode="auto">
          <a:xfrm flipV="1">
            <a:off x="2331231" y="4495799"/>
            <a:ext cx="640569" cy="1221699"/>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8" name="Line 15"/>
          <p:cNvSpPr>
            <a:spLocks noChangeShapeType="1"/>
          </p:cNvSpPr>
          <p:nvPr/>
        </p:nvSpPr>
        <p:spPr bwMode="auto">
          <a:xfrm flipV="1">
            <a:off x="3962400" y="4898556"/>
            <a:ext cx="0" cy="440303"/>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2" name="TextBox 1"/>
          <p:cNvSpPr txBox="1"/>
          <p:nvPr/>
        </p:nvSpPr>
        <p:spPr>
          <a:xfrm>
            <a:off x="4644008" y="5229200"/>
            <a:ext cx="4532010" cy="110799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mn-ea"/>
                <a:cs typeface="+mn-cs"/>
              </a:rPr>
              <a:t>Broad research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mn-ea"/>
                <a:cs typeface="+mn-cs"/>
              </a:rPr>
              <a:t>spanning apps, systems, logic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mn-ea"/>
                <a:cs typeface="+mn-cs"/>
              </a:rPr>
              <a:t>with architecture at the center</a:t>
            </a:r>
          </a:p>
        </p:txBody>
      </p:sp>
      <p:sp>
        <p:nvSpPr>
          <p:cNvPr id="26" name="Title 1"/>
          <p:cNvSpPr>
            <a:spLocks noGrp="1"/>
          </p:cNvSpPr>
          <p:nvPr>
            <p:ph type="title"/>
          </p:nvPr>
        </p:nvSpPr>
        <p:spPr>
          <a:xfrm>
            <a:off x="228600" y="152400"/>
            <a:ext cx="8610600" cy="1066800"/>
          </a:xfrm>
        </p:spPr>
        <p:txBody>
          <a:bodyPr/>
          <a:lstStyle/>
          <a:p>
            <a:r>
              <a:rPr lang="en-US" dirty="0"/>
              <a:t>Current Research Focus Areas</a:t>
            </a:r>
          </a:p>
        </p:txBody>
      </p:sp>
      <p:sp>
        <p:nvSpPr>
          <p:cNvPr id="23" name="Rectangle 22">
            <a:extLst>
              <a:ext uri="{FF2B5EF4-FFF2-40B4-BE49-F238E27FC236}">
                <a16:creationId xmlns:a16="http://schemas.microsoft.com/office/drawing/2014/main" id="{0F54DCD8-4CF3-1345-A6B8-D3F95408A4A3}"/>
              </a:ext>
            </a:extLst>
          </p:cNvPr>
          <p:cNvSpPr/>
          <p:nvPr/>
        </p:nvSpPr>
        <p:spPr>
          <a:xfrm>
            <a:off x="179512" y="1281089"/>
            <a:ext cx="5544616"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4" name="Rectangle 23">
            <a:extLst>
              <a:ext uri="{FF2B5EF4-FFF2-40B4-BE49-F238E27FC236}">
                <a16:creationId xmlns:a16="http://schemas.microsoft.com/office/drawing/2014/main" id="{A34789E2-CA72-8549-8648-8CBC7F81FA73}"/>
              </a:ext>
            </a:extLst>
          </p:cNvPr>
          <p:cNvSpPr/>
          <p:nvPr/>
        </p:nvSpPr>
        <p:spPr>
          <a:xfrm>
            <a:off x="179512" y="1988101"/>
            <a:ext cx="8535124"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5" name="Rectangle 24">
            <a:extLst>
              <a:ext uri="{FF2B5EF4-FFF2-40B4-BE49-F238E27FC236}">
                <a16:creationId xmlns:a16="http://schemas.microsoft.com/office/drawing/2014/main" id="{65A38495-FAE2-DB49-BDEB-5ABD036AF701}"/>
              </a:ext>
            </a:extLst>
          </p:cNvPr>
          <p:cNvSpPr/>
          <p:nvPr/>
        </p:nvSpPr>
        <p:spPr>
          <a:xfrm>
            <a:off x="179512" y="2350984"/>
            <a:ext cx="8535124"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2" name="Rectangle 31">
            <a:extLst>
              <a:ext uri="{FF2B5EF4-FFF2-40B4-BE49-F238E27FC236}">
                <a16:creationId xmlns:a16="http://schemas.microsoft.com/office/drawing/2014/main" id="{DC0B4D58-5030-DB49-AE7F-5581D71B7D2F}"/>
              </a:ext>
            </a:extLst>
          </p:cNvPr>
          <p:cNvSpPr/>
          <p:nvPr/>
        </p:nvSpPr>
        <p:spPr>
          <a:xfrm>
            <a:off x="179512" y="2708920"/>
            <a:ext cx="8354888" cy="360040"/>
          </a:xfrm>
          <a:prstGeom prst="rect">
            <a:avLst/>
          </a:prstGeom>
          <a:noFill/>
          <a:ln w="571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4" name="Rectangle 33">
            <a:extLst>
              <a:ext uri="{FF2B5EF4-FFF2-40B4-BE49-F238E27FC236}">
                <a16:creationId xmlns:a16="http://schemas.microsoft.com/office/drawing/2014/main" id="{9E2C56E4-536A-F74C-95BA-7763F9814A49}"/>
              </a:ext>
            </a:extLst>
          </p:cNvPr>
          <p:cNvSpPr/>
          <p:nvPr/>
        </p:nvSpPr>
        <p:spPr>
          <a:xfrm>
            <a:off x="175160" y="1628800"/>
            <a:ext cx="8539476"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9054398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25" grpId="0" animBg="1"/>
      <p:bldP spid="32" grpId="0" animBg="1"/>
      <p:bldP spid="34"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39552" y="1219200"/>
            <a:ext cx="6865906" cy="492636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818053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39552" y="5589240"/>
            <a:ext cx="6865906" cy="55632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083710885"/>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A Motivating Detour:</a:t>
            </a:r>
            <a:br>
              <a:rPr lang="en-US" dirty="0"/>
            </a:br>
            <a:r>
              <a:rPr lang="en-US" dirty="0"/>
              <a:t>	Genome Sequence Analysis</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013826543"/>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2768AE-5D18-9E4D-B0AE-1600CC02AD30}"/>
              </a:ext>
            </a:extLst>
          </p:cNvPr>
          <p:cNvSpPr>
            <a:spLocks noGrp="1"/>
          </p:cNvSpPr>
          <p:nvPr>
            <p:ph type="title"/>
          </p:nvPr>
        </p:nvSpPr>
        <p:spPr/>
        <p:txBody>
          <a:bodyPr/>
          <a:lstStyle/>
          <a:p>
            <a:r>
              <a:rPr lang="en-US" dirty="0"/>
              <a:t>Our Dream</a:t>
            </a:r>
          </a:p>
        </p:txBody>
      </p:sp>
      <p:sp>
        <p:nvSpPr>
          <p:cNvPr id="3" name="Content Placeholder 2">
            <a:extLst>
              <a:ext uri="{FF2B5EF4-FFF2-40B4-BE49-F238E27FC236}">
                <a16:creationId xmlns:a16="http://schemas.microsoft.com/office/drawing/2014/main" id="{498EA495-2CCE-D648-8AF6-F3266A555827}"/>
              </a:ext>
            </a:extLst>
          </p:cNvPr>
          <p:cNvSpPr>
            <a:spLocks noGrp="1"/>
          </p:cNvSpPr>
          <p:nvPr>
            <p:ph idx="1"/>
          </p:nvPr>
        </p:nvSpPr>
        <p:spPr/>
        <p:txBody>
          <a:bodyPr/>
          <a:lstStyle/>
          <a:p>
            <a:r>
              <a:rPr lang="en-US" dirty="0">
                <a:solidFill>
                  <a:srgbClr val="0000FF"/>
                </a:solidFill>
              </a:rPr>
              <a:t>An embedded device that can perform comprehensive genome analysis in real time (within a minute)</a:t>
            </a:r>
          </a:p>
          <a:p>
            <a:pPr lvl="1"/>
            <a:r>
              <a:rPr lang="en-US" dirty="0"/>
              <a:t>Which of these DNAs does this DNA segment match with?</a:t>
            </a:r>
          </a:p>
          <a:p>
            <a:pPr lvl="1"/>
            <a:r>
              <a:rPr lang="en-US" dirty="0"/>
              <a:t>What is the likely genetic disposition of this patient to this drug?</a:t>
            </a:r>
          </a:p>
          <a:p>
            <a:pPr lvl="1"/>
            <a:r>
              <a:rPr lang="en-US" dirty="0"/>
              <a:t>. . . </a:t>
            </a:r>
          </a:p>
          <a:p>
            <a:endParaRPr lang="en-US" dirty="0"/>
          </a:p>
        </p:txBody>
      </p:sp>
      <p:sp>
        <p:nvSpPr>
          <p:cNvPr id="4" name="Slide Number Placeholder 3">
            <a:extLst>
              <a:ext uri="{FF2B5EF4-FFF2-40B4-BE49-F238E27FC236}">
                <a16:creationId xmlns:a16="http://schemas.microsoft.com/office/drawing/2014/main" id="{C6BF723B-2431-BD4C-A973-FB0472D63A7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72058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r>
              <a:rPr lang="en-US" dirty="0"/>
              <a:t>What Is a Genome Made Of?</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2" descr="Picture"/>
          <p:cNvPicPr>
            <a:picLocks noChangeAspect="1" noChangeArrowheads="1"/>
          </p:cNvPicPr>
          <p:nvPr/>
        </p:nvPicPr>
        <p:blipFill rotWithShape="1">
          <a:blip r:embed="rId3">
            <a:extLst>
              <a:ext uri="{28A0092B-C50C-407E-A947-70E740481C1C}">
                <a14:useLocalDpi xmlns:a14="http://schemas.microsoft.com/office/drawing/2010/main" val="0"/>
              </a:ext>
            </a:extLst>
          </a:blip>
          <a:srcRect l="10713" t="16302" r="51507" b="48876"/>
          <a:stretch/>
        </p:blipFill>
        <p:spPr bwMode="auto">
          <a:xfrm>
            <a:off x="6930356" y="4772494"/>
            <a:ext cx="2160240" cy="1512168"/>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descr="Image result for dna boo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176" y="920585"/>
            <a:ext cx="8291264" cy="5330100"/>
          </a:xfrm>
          <a:prstGeom prst="rect">
            <a:avLst/>
          </a:prstGeom>
          <a:noFill/>
          <a:extLst>
            <a:ext uri="{909E8E84-426E-40DD-AFC4-6F175D3DCCD1}">
              <a14:hiddenFill xmlns:a14="http://schemas.microsoft.com/office/drawing/2010/main">
                <a:solidFill>
                  <a:srgbClr val="FFFFFF"/>
                </a:solidFill>
              </a14:hiddenFill>
            </a:ext>
          </a:extLst>
        </p:spPr>
      </p:pic>
      <p:cxnSp>
        <p:nvCxnSpPr>
          <p:cNvPr id="5" name="Straight Arrow Connector 4"/>
          <p:cNvCxnSpPr/>
          <p:nvPr/>
        </p:nvCxnSpPr>
        <p:spPr>
          <a:xfrm flipH="1" flipV="1">
            <a:off x="2854944" y="5251077"/>
            <a:ext cx="926631" cy="532707"/>
          </a:xfrm>
          <a:prstGeom prst="straightConnector1">
            <a:avLst/>
          </a:prstGeom>
          <a:ln w="50800">
            <a:solidFill>
              <a:srgbClr val="FE0606"/>
            </a:solidFill>
            <a:headEnd type="none" w="med" len="med"/>
            <a:tailEnd type="stealth" w="lg" len="lg"/>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3794151" y="5692191"/>
            <a:ext cx="158417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eiryo" panose="020B0604030504040204" pitchFamily="34" charset="-128"/>
                <a:cs typeface="Aparajita" panose="020B0604020202020204" pitchFamily="34" charset="0"/>
              </a:rPr>
              <a:t>Cell</a:t>
            </a:r>
          </a:p>
        </p:txBody>
      </p:sp>
      <p:sp>
        <p:nvSpPr>
          <p:cNvPr id="9" name="Rectangle 8"/>
          <p:cNvSpPr/>
          <p:nvPr/>
        </p:nvSpPr>
        <p:spPr>
          <a:xfrm>
            <a:off x="722507" y="5899941"/>
            <a:ext cx="97815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eiryo" panose="020B0604030504040204" pitchFamily="34" charset="-128"/>
                <a:cs typeface="Aparajita" panose="020B0604020202020204" pitchFamily="34" charset="0"/>
              </a:rPr>
              <a:t>Nucleus</a:t>
            </a:r>
          </a:p>
        </p:txBody>
      </p:sp>
      <p:cxnSp>
        <p:nvCxnSpPr>
          <p:cNvPr id="11" name="Straight Arrow Connector 10"/>
          <p:cNvCxnSpPr/>
          <p:nvPr/>
        </p:nvCxnSpPr>
        <p:spPr>
          <a:xfrm flipV="1">
            <a:off x="982736" y="3871940"/>
            <a:ext cx="764410" cy="2028001"/>
          </a:xfrm>
          <a:prstGeom prst="straightConnector1">
            <a:avLst/>
          </a:prstGeom>
          <a:ln w="50800">
            <a:solidFill>
              <a:srgbClr val="FE0606"/>
            </a:solidFill>
            <a:headEnd type="none" w="med" len="med"/>
            <a:tailEnd type="stealth" w="lg" len="lg"/>
          </a:ln>
        </p:spPr>
        <p:style>
          <a:lnRef idx="1">
            <a:schemeClr val="accent1"/>
          </a:lnRef>
          <a:fillRef idx="0">
            <a:schemeClr val="accent1"/>
          </a:fillRef>
          <a:effectRef idx="0">
            <a:schemeClr val="accent1"/>
          </a:effectRef>
          <a:fontRef idx="minor">
            <a:schemeClr val="tx1"/>
          </a:fontRef>
        </p:style>
      </p:cxnSp>
      <p:pic>
        <p:nvPicPr>
          <p:cNvPr id="15" name="Picture 2" descr="Picture"/>
          <p:cNvPicPr>
            <a:picLocks noChangeAspect="1" noChangeArrowheads="1"/>
          </p:cNvPicPr>
          <p:nvPr/>
        </p:nvPicPr>
        <p:blipFill rotWithShape="1">
          <a:blip r:embed="rId3">
            <a:extLst>
              <a:ext uri="{28A0092B-C50C-407E-A947-70E740481C1C}">
                <a14:useLocalDpi xmlns:a14="http://schemas.microsoft.com/office/drawing/2010/main" val="0"/>
              </a:ext>
            </a:extLst>
          </a:blip>
          <a:srcRect l="72999" t="17063" r="10630" b="48116"/>
          <a:stretch/>
        </p:blipFill>
        <p:spPr bwMode="auto">
          <a:xfrm>
            <a:off x="8132614" y="3292690"/>
            <a:ext cx="936104" cy="1512168"/>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p:cNvSpPr/>
          <p:nvPr/>
        </p:nvSpPr>
        <p:spPr>
          <a:xfrm>
            <a:off x="1385141" y="6416077"/>
            <a:ext cx="7297614"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The discovery of DNA’s double-helical structure (Watson+, 1953) </a:t>
            </a:r>
          </a:p>
        </p:txBody>
      </p:sp>
    </p:spTree>
    <p:extLst>
      <p:ext uri="{BB962C8B-B14F-4D97-AF65-F5344CB8AC3E}">
        <p14:creationId xmlns:p14="http://schemas.microsoft.com/office/powerpoint/2010/main" val="2762819111"/>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pic>
        <p:nvPicPr>
          <p:cNvPr id="36868" name="Picture 4" descr="Image result for human dna under a microscope"/>
          <p:cNvPicPr>
            <a:picLocks noChangeAspect="1" noChangeArrowheads="1"/>
          </p:cNvPicPr>
          <p:nvPr/>
        </p:nvPicPr>
        <p:blipFill rotWithShape="1">
          <a:blip r:embed="rId3">
            <a:extLst>
              <a:ext uri="{28A0092B-C50C-407E-A947-70E740481C1C}">
                <a14:useLocalDpi xmlns:a14="http://schemas.microsoft.com/office/drawing/2010/main" val="0"/>
              </a:ext>
            </a:extLst>
          </a:blip>
          <a:srcRect t="33525"/>
          <a:stretch/>
        </p:blipFill>
        <p:spPr bwMode="auto">
          <a:xfrm>
            <a:off x="2488490" y="957129"/>
            <a:ext cx="6350710" cy="3525522"/>
          </a:xfrm>
          <a:prstGeom prst="rect">
            <a:avLst/>
          </a:prstGeom>
          <a:noFill/>
          <a:extLst>
            <a:ext uri="{909E8E84-426E-40DD-AFC4-6F175D3DCCD1}">
              <a14:hiddenFill xmlns:a14="http://schemas.microsoft.com/office/drawing/2010/main">
                <a:solidFill>
                  <a:srgbClr val="FFFFFF"/>
                </a:solidFill>
              </a14:hiddenFill>
            </a:ext>
          </a:extLst>
        </p:spPr>
      </p:pic>
      <p:pic>
        <p:nvPicPr>
          <p:cNvPr id="36870" name="Picture 6" descr="Image result for human dna under a microscop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 y="3841718"/>
            <a:ext cx="5738608" cy="250235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5751320" y="5535752"/>
            <a:ext cx="3087880" cy="707886"/>
          </a:xfrm>
          <a:prstGeom prst="rect">
            <a:avLst/>
          </a:prstGeom>
          <a:solidFill>
            <a:schemeClr val="bg1"/>
          </a:solidFill>
          <a:ln>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human chromosome #12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from HeLa’s cell</a:t>
            </a:r>
          </a:p>
        </p:txBody>
      </p:sp>
      <p:sp>
        <p:nvSpPr>
          <p:cNvPr id="9" name="Title 8"/>
          <p:cNvSpPr>
            <a:spLocks noGrp="1"/>
          </p:cNvSpPr>
          <p:nvPr>
            <p:ph type="title"/>
          </p:nvPr>
        </p:nvSpPr>
        <p:spPr/>
        <p:txBody>
          <a:bodyPr/>
          <a:lstStyle/>
          <a:p>
            <a:r>
              <a:rPr lang="en-US" dirty="0"/>
              <a:t>DNA Under Electron Microscope</a:t>
            </a:r>
          </a:p>
        </p:txBody>
      </p:sp>
    </p:spTree>
    <p:extLst>
      <p:ext uri="{BB962C8B-B14F-4D97-AF65-F5344CB8AC3E}">
        <p14:creationId xmlns:p14="http://schemas.microsoft.com/office/powerpoint/2010/main" val="2970643521"/>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DNA Sequencing</a:t>
            </a:r>
          </a:p>
        </p:txBody>
      </p:sp>
      <p:sp>
        <p:nvSpPr>
          <p:cNvPr id="3" name="Content Placeholder 2"/>
          <p:cNvSpPr>
            <a:spLocks noGrp="1"/>
          </p:cNvSpPr>
          <p:nvPr>
            <p:ph idx="1"/>
          </p:nvPr>
        </p:nvSpPr>
        <p:spPr>
          <a:xfrm>
            <a:off x="228600" y="1371600"/>
            <a:ext cx="8915400" cy="4876800"/>
          </a:xfrm>
        </p:spPr>
        <p:txBody>
          <a:bodyPr/>
          <a:lstStyle/>
          <a:p>
            <a:r>
              <a:rPr lang="en-US" dirty="0"/>
              <a:t>Goal: </a:t>
            </a:r>
          </a:p>
          <a:p>
            <a:pPr lvl="1"/>
            <a:r>
              <a:rPr lang="en-US" dirty="0"/>
              <a:t>Find the complete sequence of A, C, G, T’s in DNA.</a:t>
            </a:r>
          </a:p>
          <a:p>
            <a:endParaRPr lang="en-US" dirty="0"/>
          </a:p>
          <a:p>
            <a:r>
              <a:rPr lang="en-US" dirty="0"/>
              <a:t>Challenge: </a:t>
            </a:r>
          </a:p>
          <a:p>
            <a:pPr lvl="1"/>
            <a:r>
              <a:rPr lang="en-US" dirty="0"/>
              <a:t>There is no machine that takes long DNA as an input, and gives the complete sequence as output</a:t>
            </a:r>
          </a:p>
          <a:p>
            <a:pPr lvl="1"/>
            <a:r>
              <a:rPr lang="en-US" dirty="0"/>
              <a:t>All sequencing machines chop DNA into pieces and identify relatively small pieces (but not how they fit together)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2305489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023920" cy="1066800"/>
          </a:xfrm>
        </p:spPr>
        <p:txBody>
          <a:bodyPr/>
          <a:lstStyle/>
          <a:p>
            <a:r>
              <a:rPr lang="en-US" dirty="0"/>
              <a:t>Untangling Yarn Balls &amp; DNA Sequencing</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pic>
        <p:nvPicPr>
          <p:cNvPr id="37890" name="Picture 2" descr="Related image"/>
          <p:cNvPicPr>
            <a:picLocks noChangeAspect="1" noChangeArrowheads="1"/>
          </p:cNvPicPr>
          <p:nvPr/>
        </p:nvPicPr>
        <p:blipFill rotWithShape="1">
          <a:blip r:embed="rId3">
            <a:extLst>
              <a:ext uri="{28A0092B-C50C-407E-A947-70E740481C1C}">
                <a14:useLocalDpi xmlns:a14="http://schemas.microsoft.com/office/drawing/2010/main" val="0"/>
              </a:ext>
            </a:extLst>
          </a:blip>
          <a:srcRect t="1299" b="1299"/>
          <a:stretch/>
        </p:blipFill>
        <p:spPr bwMode="auto">
          <a:xfrm>
            <a:off x="880066" y="1005800"/>
            <a:ext cx="7251138" cy="530352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15613837"/>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Text Box 1"/>
          <p:cNvSpPr txBox="1">
            <a:spLocks noChangeArrowheads="1"/>
          </p:cNvSpPr>
          <p:nvPr/>
        </p:nvSpPr>
        <p:spPr bwMode="auto">
          <a:xfrm>
            <a:off x="249120" y="84249"/>
            <a:ext cx="3422880" cy="391721"/>
          </a:xfrm>
          <a:prstGeom prst="rect">
            <a:avLst/>
          </a:prstGeom>
          <a:noFill/>
          <a:ln w="9525">
            <a:noFill/>
            <a:round/>
            <a:headEnd/>
            <a:tailEnd/>
          </a:ln>
        </p:spPr>
        <p:txBody>
          <a:bodyPr wrap="none" lIns="81639" tIns="60086"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4000" b="0" i="0" u="none" strike="noStrike" kern="1200" cap="none" spc="0" normalizeH="0" baseline="0" noProof="0" dirty="0">
                <a:ln>
                  <a:noFill/>
                </a:ln>
                <a:solidFill>
                  <a:srgbClr val="3B812F"/>
                </a:solidFill>
                <a:effectLst/>
                <a:uLnTx/>
                <a:uFillTx/>
                <a:latin typeface="Garamond"/>
                <a:ea typeface="+mn-ea"/>
                <a:cs typeface="+mn-cs"/>
              </a:rPr>
              <a:t>Genome Sequencers</a:t>
            </a:r>
          </a:p>
        </p:txBody>
      </p:sp>
      <p:pic>
        <p:nvPicPr>
          <p:cNvPr id="4099" name="Picture 2"/>
          <p:cNvPicPr>
            <a:picLocks noChangeAspect="1" noChangeArrowheads="1"/>
          </p:cNvPicPr>
          <p:nvPr/>
        </p:nvPicPr>
        <p:blipFill>
          <a:blip r:embed="rId3" cstate="print"/>
          <a:srcRect/>
          <a:stretch>
            <a:fillRect/>
          </a:stretch>
        </p:blipFill>
        <p:spPr bwMode="auto">
          <a:xfrm>
            <a:off x="96481" y="829527"/>
            <a:ext cx="1562400" cy="1525121"/>
          </a:xfrm>
          <a:prstGeom prst="rect">
            <a:avLst/>
          </a:prstGeom>
          <a:noFill/>
          <a:ln w="9525">
            <a:noFill/>
            <a:round/>
            <a:headEnd/>
            <a:tailEnd/>
          </a:ln>
        </p:spPr>
      </p:pic>
      <p:pic>
        <p:nvPicPr>
          <p:cNvPr id="4100" name="Picture 3"/>
          <p:cNvPicPr>
            <a:picLocks noChangeAspect="1" noChangeArrowheads="1"/>
          </p:cNvPicPr>
          <p:nvPr/>
        </p:nvPicPr>
        <p:blipFill>
          <a:blip r:embed="rId4" cstate="print"/>
          <a:srcRect/>
          <a:stretch>
            <a:fillRect/>
          </a:stretch>
        </p:blipFill>
        <p:spPr bwMode="auto">
          <a:xfrm>
            <a:off x="83520" y="2737728"/>
            <a:ext cx="2404800" cy="1908200"/>
          </a:xfrm>
          <a:prstGeom prst="rect">
            <a:avLst/>
          </a:prstGeom>
          <a:noFill/>
          <a:ln w="9525">
            <a:noFill/>
            <a:round/>
            <a:headEnd/>
            <a:tailEnd/>
          </a:ln>
        </p:spPr>
      </p:pic>
      <p:pic>
        <p:nvPicPr>
          <p:cNvPr id="4101" name="Picture 4"/>
          <p:cNvPicPr>
            <a:picLocks noChangeAspect="1" noChangeArrowheads="1"/>
          </p:cNvPicPr>
          <p:nvPr/>
        </p:nvPicPr>
        <p:blipFill>
          <a:blip r:embed="rId5" cstate="print"/>
          <a:srcRect/>
          <a:stretch>
            <a:fillRect/>
          </a:stretch>
        </p:blipFill>
        <p:spPr bwMode="auto">
          <a:xfrm>
            <a:off x="1658880" y="829528"/>
            <a:ext cx="2737440" cy="1742583"/>
          </a:xfrm>
          <a:prstGeom prst="rect">
            <a:avLst/>
          </a:prstGeom>
          <a:noFill/>
          <a:ln w="9525">
            <a:noFill/>
            <a:round/>
            <a:headEnd/>
            <a:tailEnd/>
          </a:ln>
        </p:spPr>
      </p:pic>
      <p:pic>
        <p:nvPicPr>
          <p:cNvPr id="4102" name="Picture 5"/>
          <p:cNvPicPr>
            <a:picLocks noChangeAspect="1" noChangeArrowheads="1"/>
          </p:cNvPicPr>
          <p:nvPr/>
        </p:nvPicPr>
        <p:blipFill>
          <a:blip r:embed="rId6" cstate="print"/>
          <a:srcRect/>
          <a:stretch>
            <a:fillRect/>
          </a:stretch>
        </p:blipFill>
        <p:spPr bwMode="auto">
          <a:xfrm>
            <a:off x="282240" y="4977162"/>
            <a:ext cx="1791360" cy="1412789"/>
          </a:xfrm>
          <a:prstGeom prst="rect">
            <a:avLst/>
          </a:prstGeom>
          <a:noFill/>
          <a:ln w="9525">
            <a:noFill/>
            <a:round/>
            <a:headEnd/>
            <a:tailEnd/>
          </a:ln>
        </p:spPr>
      </p:pic>
      <p:pic>
        <p:nvPicPr>
          <p:cNvPr id="4103" name="Picture 6"/>
          <p:cNvPicPr>
            <a:picLocks noChangeAspect="1" noChangeArrowheads="1"/>
          </p:cNvPicPr>
          <p:nvPr/>
        </p:nvPicPr>
        <p:blipFill>
          <a:blip r:embed="rId7" cstate="print"/>
          <a:srcRect/>
          <a:stretch>
            <a:fillRect/>
          </a:stretch>
        </p:blipFill>
        <p:spPr bwMode="auto">
          <a:xfrm>
            <a:off x="2488320" y="4977163"/>
            <a:ext cx="2322720" cy="1575525"/>
          </a:xfrm>
          <a:prstGeom prst="rect">
            <a:avLst/>
          </a:prstGeom>
          <a:noFill/>
          <a:ln w="9525">
            <a:noFill/>
            <a:round/>
            <a:headEnd/>
            <a:tailEnd/>
          </a:ln>
        </p:spPr>
      </p:pic>
      <p:pic>
        <p:nvPicPr>
          <p:cNvPr id="4104" name="Picture 7"/>
          <p:cNvPicPr>
            <a:picLocks noChangeAspect="1" noChangeArrowheads="1"/>
          </p:cNvPicPr>
          <p:nvPr/>
        </p:nvPicPr>
        <p:blipFill>
          <a:blip r:embed="rId8" cstate="print"/>
          <a:srcRect/>
          <a:stretch>
            <a:fillRect/>
          </a:stretch>
        </p:blipFill>
        <p:spPr bwMode="auto">
          <a:xfrm>
            <a:off x="5044320" y="362918"/>
            <a:ext cx="1658880" cy="1908201"/>
          </a:xfrm>
          <a:prstGeom prst="rect">
            <a:avLst/>
          </a:prstGeom>
          <a:noFill/>
          <a:ln w="9525">
            <a:noFill/>
            <a:round/>
            <a:headEnd/>
            <a:tailEnd/>
          </a:ln>
        </p:spPr>
      </p:pic>
      <p:pic>
        <p:nvPicPr>
          <p:cNvPr id="4105" name="Picture 8"/>
          <p:cNvPicPr>
            <a:picLocks noChangeAspect="1" noChangeArrowheads="1"/>
          </p:cNvPicPr>
          <p:nvPr/>
        </p:nvPicPr>
        <p:blipFill>
          <a:blip r:embed="rId9" cstate="print"/>
          <a:srcRect/>
          <a:stretch>
            <a:fillRect/>
          </a:stretch>
        </p:blipFill>
        <p:spPr bwMode="auto">
          <a:xfrm>
            <a:off x="5136481" y="2239436"/>
            <a:ext cx="2080800" cy="1523680"/>
          </a:xfrm>
          <a:prstGeom prst="rect">
            <a:avLst/>
          </a:prstGeom>
          <a:noFill/>
          <a:ln w="9525">
            <a:noFill/>
            <a:round/>
            <a:headEnd/>
            <a:tailEnd/>
          </a:ln>
        </p:spPr>
      </p:pic>
      <p:pic>
        <p:nvPicPr>
          <p:cNvPr id="4106" name="Picture 9"/>
          <p:cNvPicPr>
            <a:picLocks noChangeAspect="1" noChangeArrowheads="1"/>
          </p:cNvPicPr>
          <p:nvPr/>
        </p:nvPicPr>
        <p:blipFill>
          <a:blip r:embed="rId10" cstate="print"/>
          <a:srcRect l="50665"/>
          <a:stretch>
            <a:fillRect/>
          </a:stretch>
        </p:blipFill>
        <p:spPr bwMode="auto">
          <a:xfrm>
            <a:off x="5209920" y="4369436"/>
            <a:ext cx="2774830" cy="1387561"/>
          </a:xfrm>
          <a:prstGeom prst="rect">
            <a:avLst/>
          </a:prstGeom>
          <a:noFill/>
          <a:ln w="9525">
            <a:noFill/>
            <a:round/>
            <a:headEnd/>
            <a:tailEnd/>
          </a:ln>
        </p:spPr>
      </p:pic>
      <p:pic>
        <p:nvPicPr>
          <p:cNvPr id="4107" name="Picture 10"/>
          <p:cNvPicPr>
            <a:picLocks noChangeAspect="1" noChangeArrowheads="1"/>
          </p:cNvPicPr>
          <p:nvPr/>
        </p:nvPicPr>
        <p:blipFill>
          <a:blip r:embed="rId11" cstate="print"/>
          <a:srcRect/>
          <a:stretch>
            <a:fillRect/>
          </a:stretch>
        </p:blipFill>
        <p:spPr bwMode="auto">
          <a:xfrm>
            <a:off x="2656801" y="2969592"/>
            <a:ext cx="2237760" cy="1676336"/>
          </a:xfrm>
          <a:prstGeom prst="rect">
            <a:avLst/>
          </a:prstGeom>
          <a:noFill/>
          <a:ln w="9525">
            <a:noFill/>
            <a:round/>
            <a:headEnd/>
            <a:tailEnd/>
          </a:ln>
        </p:spPr>
      </p:pic>
      <p:pic>
        <p:nvPicPr>
          <p:cNvPr id="4108" name="Picture 11"/>
          <p:cNvPicPr>
            <a:picLocks noChangeAspect="1" noChangeArrowheads="1"/>
          </p:cNvPicPr>
          <p:nvPr/>
        </p:nvPicPr>
        <p:blipFill>
          <a:blip r:embed="rId12" cstate="print"/>
          <a:srcRect l="24799" r="24799"/>
          <a:stretch>
            <a:fillRect/>
          </a:stretch>
        </p:blipFill>
        <p:spPr bwMode="auto">
          <a:xfrm>
            <a:off x="7290720" y="110181"/>
            <a:ext cx="1569600" cy="1659054"/>
          </a:xfrm>
          <a:prstGeom prst="rect">
            <a:avLst/>
          </a:prstGeom>
          <a:noFill/>
          <a:ln w="9525">
            <a:noFill/>
            <a:round/>
            <a:headEnd/>
            <a:tailEnd/>
          </a:ln>
        </p:spPr>
      </p:pic>
      <p:sp>
        <p:nvSpPr>
          <p:cNvPr id="4109" name="Text Box 12"/>
          <p:cNvSpPr txBox="1">
            <a:spLocks noChangeArrowheads="1"/>
          </p:cNvSpPr>
          <p:nvPr/>
        </p:nvSpPr>
        <p:spPr bwMode="auto">
          <a:xfrm>
            <a:off x="5292080" y="6309320"/>
            <a:ext cx="3732480" cy="663910"/>
          </a:xfrm>
          <a:prstGeom prst="rect">
            <a:avLst/>
          </a:prstGeom>
          <a:noFill/>
          <a:ln w="9525">
            <a:noFill/>
            <a:round/>
            <a:headEnd/>
            <a:tailEnd/>
          </a:ln>
        </p:spPr>
        <p:txBody>
          <a:bodyPr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1" i="0" u="none" strike="noStrike" kern="1200" cap="none" spc="0" normalizeH="0" baseline="0" noProof="0" dirty="0">
                <a:ln>
                  <a:noFill/>
                </a:ln>
                <a:solidFill>
                  <a:srgbClr val="FF0000"/>
                </a:solidFill>
                <a:effectLst/>
                <a:uLnTx/>
                <a:uFillTx/>
                <a:latin typeface="Calibri" pitchFamily="34" charset="0"/>
                <a:ea typeface="+mn-ea"/>
                <a:cs typeface="+mn-cs"/>
              </a:rPr>
              <a:t>… and more! All produce data with different properties.</a:t>
            </a:r>
          </a:p>
        </p:txBody>
      </p:sp>
      <p:sp>
        <p:nvSpPr>
          <p:cNvPr id="4110" name="Text Box 13"/>
          <p:cNvSpPr txBox="1">
            <a:spLocks noChangeArrowheads="1"/>
          </p:cNvSpPr>
          <p:nvPr/>
        </p:nvSpPr>
        <p:spPr bwMode="auto">
          <a:xfrm>
            <a:off x="249120" y="2354648"/>
            <a:ext cx="116352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Roche/454</a:t>
            </a:r>
          </a:p>
        </p:txBody>
      </p:sp>
      <p:sp>
        <p:nvSpPr>
          <p:cNvPr id="4111" name="Text Box 14"/>
          <p:cNvSpPr txBox="1">
            <a:spLocks noChangeArrowheads="1"/>
          </p:cNvSpPr>
          <p:nvPr/>
        </p:nvSpPr>
        <p:spPr bwMode="auto">
          <a:xfrm>
            <a:off x="83520" y="4562399"/>
            <a:ext cx="195552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Illumina HiSeq2000</a:t>
            </a:r>
          </a:p>
        </p:txBody>
      </p:sp>
      <p:sp>
        <p:nvSpPr>
          <p:cNvPr id="4112" name="Text Box 15"/>
          <p:cNvSpPr txBox="1">
            <a:spLocks noChangeArrowheads="1"/>
          </p:cNvSpPr>
          <p:nvPr/>
        </p:nvSpPr>
        <p:spPr bwMode="auto">
          <a:xfrm>
            <a:off x="1331640" y="6381328"/>
            <a:ext cx="170784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400" b="0" i="0" u="none" strike="noStrike" kern="1200" cap="none" spc="0" normalizeH="0" baseline="0" noProof="0" dirty="0">
                <a:ln>
                  <a:noFill/>
                </a:ln>
                <a:solidFill>
                  <a:srgbClr val="000000"/>
                </a:solidFill>
                <a:effectLst/>
                <a:uLnTx/>
                <a:uFillTx/>
                <a:latin typeface="Calibri" pitchFamily="34" charset="0"/>
                <a:ea typeface="+mn-ea"/>
                <a:cs typeface="+mn-cs"/>
              </a:rPr>
              <a:t>Ion Torrent PGM</a:t>
            </a:r>
          </a:p>
        </p:txBody>
      </p:sp>
      <p:sp>
        <p:nvSpPr>
          <p:cNvPr id="4113" name="Text Box 16"/>
          <p:cNvSpPr txBox="1">
            <a:spLocks noChangeArrowheads="1"/>
          </p:cNvSpPr>
          <p:nvPr/>
        </p:nvSpPr>
        <p:spPr bwMode="auto">
          <a:xfrm>
            <a:off x="2488320" y="6545488"/>
            <a:ext cx="184464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Ion Torrent Proton</a:t>
            </a:r>
          </a:p>
        </p:txBody>
      </p:sp>
      <p:sp>
        <p:nvSpPr>
          <p:cNvPr id="4114" name="Text Box 17"/>
          <p:cNvSpPr txBox="1">
            <a:spLocks noChangeArrowheads="1"/>
          </p:cNvSpPr>
          <p:nvPr/>
        </p:nvSpPr>
        <p:spPr bwMode="auto">
          <a:xfrm>
            <a:off x="2707200" y="2341686"/>
            <a:ext cx="11073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AB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SOLiD</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5" name="Text Box 18"/>
          <p:cNvSpPr txBox="1">
            <a:spLocks noChangeArrowheads="1"/>
          </p:cNvSpPr>
          <p:nvPr/>
        </p:nvSpPr>
        <p:spPr bwMode="auto">
          <a:xfrm>
            <a:off x="5292080" y="5817917"/>
            <a:ext cx="25689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GridION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6" name="Text Box 19"/>
          <p:cNvSpPr txBox="1">
            <a:spLocks noChangeArrowheads="1"/>
          </p:cNvSpPr>
          <p:nvPr/>
        </p:nvSpPr>
        <p:spPr bwMode="auto">
          <a:xfrm>
            <a:off x="5225760" y="3763116"/>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7" name="Text Box 20"/>
          <p:cNvSpPr txBox="1">
            <a:spLocks noChangeArrowheads="1"/>
          </p:cNvSpPr>
          <p:nvPr/>
        </p:nvSpPr>
        <p:spPr bwMode="auto">
          <a:xfrm>
            <a:off x="7584767" y="1772816"/>
            <a:ext cx="1095840" cy="544377"/>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Complete</a:t>
            </a:r>
          </a:p>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Genomics</a:t>
            </a:r>
          </a:p>
        </p:txBody>
      </p:sp>
      <p:sp>
        <p:nvSpPr>
          <p:cNvPr id="4118" name="Text Box 21"/>
          <p:cNvSpPr txBox="1">
            <a:spLocks noChangeArrowheads="1"/>
          </p:cNvSpPr>
          <p:nvPr/>
        </p:nvSpPr>
        <p:spPr bwMode="auto">
          <a:xfrm>
            <a:off x="5169600" y="1792989"/>
            <a:ext cx="152064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Illumina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MiSeq</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9" name="Text Box 22"/>
          <p:cNvSpPr txBox="1">
            <a:spLocks noChangeArrowheads="1"/>
          </p:cNvSpPr>
          <p:nvPr/>
        </p:nvSpPr>
        <p:spPr bwMode="auto">
          <a:xfrm>
            <a:off x="2586240" y="4645928"/>
            <a:ext cx="22809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Pacific Biosciences RS</a:t>
            </a:r>
          </a:p>
        </p:txBody>
      </p:sp>
      <p:pic>
        <p:nvPicPr>
          <p:cNvPr id="2" name="Picture 1">
            <a:extLst>
              <a:ext uri="{FF2B5EF4-FFF2-40B4-BE49-F238E27FC236}">
                <a16:creationId xmlns:a16="http://schemas.microsoft.com/office/drawing/2014/main" id="{5286926F-A2D7-D54A-9679-98991FADA789}"/>
              </a:ext>
            </a:extLst>
          </p:cNvPr>
          <p:cNvPicPr>
            <a:picLocks noChangeAspect="1"/>
          </p:cNvPicPr>
          <p:nvPr/>
        </p:nvPicPr>
        <p:blipFill>
          <a:blip r:embed="rId13"/>
          <a:stretch>
            <a:fillRect/>
          </a:stretch>
        </p:blipFill>
        <p:spPr>
          <a:xfrm>
            <a:off x="7907854" y="2420888"/>
            <a:ext cx="1066800" cy="1993900"/>
          </a:xfrm>
          <a:prstGeom prst="rect">
            <a:avLst/>
          </a:prstGeom>
        </p:spPr>
      </p:pic>
      <p:sp>
        <p:nvSpPr>
          <p:cNvPr id="25" name="Text Box 14">
            <a:extLst>
              <a:ext uri="{FF2B5EF4-FFF2-40B4-BE49-F238E27FC236}">
                <a16:creationId xmlns:a16="http://schemas.microsoft.com/office/drawing/2014/main" id="{2CACA9BA-5821-1048-8CBA-9D82E07E5188}"/>
              </a:ext>
            </a:extLst>
          </p:cNvPr>
          <p:cNvSpPr txBox="1">
            <a:spLocks noChangeArrowheads="1"/>
          </p:cNvSpPr>
          <p:nvPr/>
        </p:nvSpPr>
        <p:spPr bwMode="auto">
          <a:xfrm>
            <a:off x="8030881" y="4379366"/>
            <a:ext cx="195552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Illumina </a:t>
            </a:r>
          </a:p>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NovaSeq</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6000</a:t>
            </a:r>
          </a:p>
        </p:txBody>
      </p:sp>
    </p:spTree>
    <p:extLst>
      <p:ext uri="{BB962C8B-B14F-4D97-AF65-F5344CB8AC3E}">
        <p14:creationId xmlns:p14="http://schemas.microsoft.com/office/powerpoint/2010/main" val="424213055"/>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4">
            <a:extLst>
              <a:ext uri="{28A0092B-C50C-407E-A947-70E740481C1C}">
                <a14:useLocalDpi xmlns:a14="http://schemas.microsoft.com/office/drawing/2010/main" val="0"/>
              </a:ext>
            </a:extLst>
          </a:blip>
          <a:srcRect l="35425" t="51522" r="34916" b="5973"/>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5"/>
          <a:srcRect l="50959" t="10448" r="25205" b="67472"/>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80" name="Rectangle 79"/>
          <p:cNvSpPr/>
          <p:nvPr/>
        </p:nvSpPr>
        <p:spPr>
          <a:xfrm>
            <a:off x="3610761" y="2895290"/>
            <a:ext cx="2103160" cy="1077218"/>
          </a:xfrm>
          <a:prstGeom prst="rect">
            <a:avLst/>
          </a:prstGeom>
          <a:solidFill>
            <a:schemeClr val="bg1"/>
          </a:solidFill>
          <a:ln>
            <a:solidFill>
              <a:srgbClr val="1B65A8"/>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Genome Analysis</a:t>
            </a:r>
          </a:p>
        </p:txBody>
      </p:sp>
      <p:graphicFrame>
        <p:nvGraphicFramePr>
          <p:cNvPr id="2" name="Object 1"/>
          <p:cNvGraphicFramePr>
            <a:graphicFrameLocks noChangeAspect="1"/>
          </p:cNvGraphicFramePr>
          <p:nvPr>
            <p:extLst/>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spid="_x0000_s17513" name="Visio" r:id="rId6" imgW="2695276" imgH="2509932" progId="Visio.Drawing.11">
                  <p:embed/>
                </p:oleObj>
              </mc:Choice>
              <mc:Fallback>
                <p:oleObj name="Visio" r:id="rId6" imgW="2695276" imgH="2509932" progId="Visio.Drawing.11">
                  <p:embed/>
                  <p:pic>
                    <p:nvPicPr>
                      <p:cNvPr id="2" name="Object 1"/>
                      <p:cNvPicPr/>
                      <p:nvPr/>
                    </p:nvPicPr>
                    <p:blipFill>
                      <a:blip r:embed="rId7"/>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extLst/>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spid="_x0000_s17514" name="Visio" r:id="rId8" imgW="3859122" imgH="1695796" progId="Visio.Drawing.11">
                  <p:embed/>
                </p:oleObj>
              </mc:Choice>
              <mc:Fallback>
                <p:oleObj name="Visio" r:id="rId8" imgW="3859122" imgH="1695796" progId="Visio.Drawing.11">
                  <p:embed/>
                  <p:pic>
                    <p:nvPicPr>
                      <p:cNvPr id="23" name="Object 22"/>
                      <p:cNvPicPr/>
                      <p:nvPr/>
                    </p:nvPicPr>
                    <p:blipFill>
                      <a:blip r:embed="rId9"/>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spTree>
    <p:extLst>
      <p:ext uri="{BB962C8B-B14F-4D97-AF65-F5344CB8AC3E}">
        <p14:creationId xmlns:p14="http://schemas.microsoft.com/office/powerpoint/2010/main" val="1471735783"/>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Genome Sequence Alignment: Example</a:t>
            </a:r>
          </a:p>
        </p:txBody>
      </p:sp>
      <p:pic>
        <p:nvPicPr>
          <p:cNvPr id="5" name="Content Placeholder 4" descr="A_genome_alignment_of_eight_Yersinia_isolates 2.png"/>
          <p:cNvPicPr>
            <a:picLocks noGrp="1" noChangeAspect="1"/>
          </p:cNvPicPr>
          <p:nvPr>
            <p:ph idx="1"/>
          </p:nvPr>
        </p:nvPicPr>
        <p:blipFill>
          <a:blip r:embed="rId2" cstate="print">
            <a:extLst>
              <a:ext uri="{28A0092B-C50C-407E-A947-70E740481C1C}">
                <a14:useLocalDpi xmlns:a14="http://schemas.microsoft.com/office/drawing/2010/main" val="0"/>
              </a:ext>
            </a:extLst>
          </a:blip>
          <a:srcRect t="2363" b="2363"/>
          <a:stretch>
            <a:fillRect/>
          </a:stretch>
        </p:blipFill>
        <p:spPr>
          <a:xfrm>
            <a:off x="228600" y="1044631"/>
            <a:ext cx="8925728" cy="5383801"/>
          </a:xfrm>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6" name="TextBox 5"/>
          <p:cNvSpPr txBox="1"/>
          <p:nvPr/>
        </p:nvSpPr>
        <p:spPr>
          <a:xfrm>
            <a:off x="35496" y="6474822"/>
            <a:ext cx="8163513"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a:ea typeface="+mn-ea"/>
                <a:cs typeface="Calibri"/>
              </a:rPr>
              <a:t>Source: By Aaron E. Darling,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István</a:t>
            </a:r>
            <a:r>
              <a:rPr kumimoji="0" lang="en-US" sz="800" b="0" i="0" u="none" strike="noStrike" kern="1200" cap="none" spc="0" normalizeH="0" baseline="0" noProof="0" dirty="0">
                <a:ln>
                  <a:noFill/>
                </a:ln>
                <a:solidFill>
                  <a:srgbClr val="000000"/>
                </a:solidFill>
                <a:effectLst/>
                <a:uLnTx/>
                <a:uFillTx/>
                <a:latin typeface="Calibri"/>
                <a:ea typeface="+mn-ea"/>
                <a:cs typeface="Calibri"/>
              </a:rPr>
              <a:t>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Miklós</a:t>
            </a:r>
            <a:r>
              <a:rPr kumimoji="0" lang="en-US" sz="800" b="0" i="0" u="none" strike="noStrike" kern="1200" cap="none" spc="0" normalizeH="0" baseline="0" noProof="0" dirty="0">
                <a:ln>
                  <a:noFill/>
                </a:ln>
                <a:solidFill>
                  <a:srgbClr val="000000"/>
                </a:solidFill>
                <a:effectLst/>
                <a:uLnTx/>
                <a:uFillTx/>
                <a:latin typeface="Calibri"/>
                <a:ea typeface="+mn-ea"/>
                <a:cs typeface="Calibri"/>
              </a:rPr>
              <a:t>, Mark A. Ragan - Figure 1 from Darling AE,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Miklós</a:t>
            </a:r>
            <a:r>
              <a:rPr kumimoji="0" lang="en-US" sz="800" b="0" i="0" u="none" strike="noStrike" kern="1200" cap="none" spc="0" normalizeH="0" baseline="0" noProof="0" dirty="0">
                <a:ln>
                  <a:noFill/>
                </a:ln>
                <a:solidFill>
                  <a:srgbClr val="000000"/>
                </a:solidFill>
                <a:effectLst/>
                <a:uLnTx/>
                <a:uFillTx/>
                <a:latin typeface="Calibri"/>
                <a:ea typeface="+mn-ea"/>
                <a:cs typeface="Calibri"/>
              </a:rPr>
              <a:t> I, Ragan MA (2008).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a:ea typeface="+mn-ea"/>
                <a:cs typeface="Calibri"/>
              </a:rPr>
              <a:t>"Dynamics of Genome Rearrangement in Bacterial Populations". PLOS Genetics. DOI:10.1371/journal.pgen.1000128., CC BY 2.5, </a:t>
            </a:r>
            <a:r>
              <a:rPr kumimoji="0" lang="en-US" sz="800" b="0" i="0" u="none" strike="noStrike" kern="1200" cap="none" spc="0" normalizeH="0" baseline="0" noProof="0" dirty="0">
                <a:ln>
                  <a:noFill/>
                </a:ln>
                <a:solidFill>
                  <a:srgbClr val="000000"/>
                </a:solidFill>
                <a:effectLst/>
                <a:uLnTx/>
                <a:uFillTx/>
                <a:latin typeface="Calibri"/>
                <a:ea typeface="+mn-ea"/>
                <a:cs typeface="Calibri"/>
                <a:hlinkClick r:id="rId3"/>
              </a:rPr>
              <a:t>https://commons.wikimedia.org/w/index.php?curid=30550950</a:t>
            </a:r>
            <a:r>
              <a:rPr kumimoji="0" lang="en-US" sz="800" b="0" i="0" u="none" strike="noStrike" kern="1200" cap="none" spc="0" normalizeH="0" baseline="0" noProof="0" dirty="0">
                <a:ln>
                  <a:noFill/>
                </a:ln>
                <a:solidFill>
                  <a:srgbClr val="000000"/>
                </a:solidFill>
                <a:effectLst/>
                <a:uLnTx/>
                <a:uFillTx/>
                <a:latin typeface="Calibri"/>
                <a:ea typeface="+mn-ea"/>
                <a:cs typeface="Calibri"/>
              </a:rPr>
              <a:t> </a:t>
            </a:r>
          </a:p>
        </p:txBody>
      </p:sp>
    </p:spTree>
    <p:extLst>
      <p:ext uri="{BB962C8B-B14F-4D97-AF65-F5344CB8AC3E}">
        <p14:creationId xmlns:p14="http://schemas.microsoft.com/office/powerpoint/2010/main" val="1827375069"/>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4">
            <a:extLst>
              <a:ext uri="{28A0092B-C50C-407E-A947-70E740481C1C}">
                <a14:useLocalDpi xmlns:a14="http://schemas.microsoft.com/office/drawing/2010/main" val="0"/>
              </a:ext>
            </a:extLst>
          </a:blip>
          <a:srcRect l="35425" t="51522" r="34916" b="5973"/>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5"/>
          <a:srcRect l="50959" t="10448" r="25205" b="67472"/>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graphicFrame>
        <p:nvGraphicFramePr>
          <p:cNvPr id="2" name="Object 1"/>
          <p:cNvGraphicFramePr>
            <a:graphicFrameLocks noChangeAspect="1"/>
          </p:cNvGraphicFramePr>
          <p:nvPr>
            <p:extLst/>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spid="_x0000_s18537" name="Visio" r:id="rId6" imgW="2695276" imgH="2509932" progId="Visio.Drawing.11">
                  <p:embed/>
                </p:oleObj>
              </mc:Choice>
              <mc:Fallback>
                <p:oleObj name="Visio" r:id="rId6" imgW="2695276" imgH="2509932" progId="Visio.Drawing.11">
                  <p:embed/>
                  <p:pic>
                    <p:nvPicPr>
                      <p:cNvPr id="2" name="Object 1"/>
                      <p:cNvPicPr/>
                      <p:nvPr/>
                    </p:nvPicPr>
                    <p:blipFill>
                      <a:blip r:embed="rId7"/>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extLst/>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spid="_x0000_s18538" name="Visio" r:id="rId8" imgW="3859122" imgH="1695796" progId="Visio.Drawing.11">
                  <p:embed/>
                </p:oleObj>
              </mc:Choice>
              <mc:Fallback>
                <p:oleObj name="Visio" r:id="rId8" imgW="3859122" imgH="1695796" progId="Visio.Drawing.11">
                  <p:embed/>
                  <p:pic>
                    <p:nvPicPr>
                      <p:cNvPr id="23" name="Object 22"/>
                      <p:cNvPicPr/>
                      <p:nvPr/>
                    </p:nvPicPr>
                    <p:blipFill>
                      <a:blip r:embed="rId9"/>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grpSp>
        <p:nvGrpSpPr>
          <p:cNvPr id="66" name="Group 65"/>
          <p:cNvGrpSpPr/>
          <p:nvPr/>
        </p:nvGrpSpPr>
        <p:grpSpPr>
          <a:xfrm>
            <a:off x="-289047" y="3715576"/>
            <a:ext cx="9433048" cy="3582965"/>
            <a:chOff x="-108520" y="3573016"/>
            <a:chExt cx="9433048" cy="3582965"/>
          </a:xfrm>
        </p:grpSpPr>
        <p:sp>
          <p:nvSpPr>
            <p:cNvPr id="63" name="Rectangle 62"/>
            <p:cNvSpPr/>
            <p:nvPr/>
          </p:nvSpPr>
          <p:spPr>
            <a:xfrm>
              <a:off x="-108520" y="3573016"/>
              <a:ext cx="9433048" cy="3276000"/>
            </a:xfrm>
            <a:prstGeom prst="rect">
              <a:avLst/>
            </a:prstGeom>
            <a:solidFill>
              <a:schemeClr val="bg1"/>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grpSp>
          <p:nvGrpSpPr>
            <p:cNvPr id="3" name="Group 2"/>
            <p:cNvGrpSpPr/>
            <p:nvPr/>
          </p:nvGrpSpPr>
          <p:grpSpPr>
            <a:xfrm>
              <a:off x="613105" y="4005064"/>
              <a:ext cx="7919335" cy="3150917"/>
              <a:chOff x="-208582" y="3753558"/>
              <a:chExt cx="7919335" cy="3150917"/>
            </a:xfrm>
          </p:grpSpPr>
          <p:sp>
            <p:nvSpPr>
              <p:cNvPr id="62" name="Rectangle 61"/>
              <p:cNvSpPr/>
              <p:nvPr/>
            </p:nvSpPr>
            <p:spPr>
              <a:xfrm rot="12861">
                <a:off x="-208582" y="3828624"/>
                <a:ext cx="1900479" cy="2405141"/>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28" name="Picture 4" descr="https://i.ytimg.com/vi/thf4TFnkesw/maxresdefault.jpg"/>
              <p:cNvPicPr>
                <a:picLocks noChangeAspect="1" noChangeArrowheads="1"/>
              </p:cNvPicPr>
              <p:nvPr/>
            </p:nvPicPr>
            <p:blipFill rotWithShape="1">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rcRect t="16939" b="37412"/>
              <a:stretch/>
            </p:blipFill>
            <p:spPr bwMode="auto">
              <a:xfrm rot="961673">
                <a:off x="144628" y="3753558"/>
                <a:ext cx="6902450" cy="3150917"/>
              </a:xfrm>
              <a:prstGeom prst="rect">
                <a:avLst/>
              </a:prstGeom>
              <a:noFill/>
              <a:extLst>
                <a:ext uri="{909E8E84-426E-40DD-AFC4-6F175D3DCCD1}">
                  <a14:hiddenFill xmlns:a14="http://schemas.microsoft.com/office/drawing/2010/main">
                    <a:solidFill>
                      <a:srgbClr val="FFFFFF"/>
                    </a:solidFill>
                  </a14:hiddenFill>
                </a:ext>
              </a:extLst>
            </p:spPr>
          </p:pic>
          <p:sp>
            <p:nvSpPr>
              <p:cNvPr id="29" name="Rectangle 28"/>
              <p:cNvSpPr/>
              <p:nvPr/>
            </p:nvSpPr>
            <p:spPr>
              <a:xfrm rot="12861">
                <a:off x="376978" y="4035982"/>
                <a:ext cx="1900479" cy="1797999"/>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0" name="Oval 29"/>
              <p:cNvSpPr/>
              <p:nvPr/>
            </p:nvSpPr>
            <p:spPr>
              <a:xfrm rot="961673">
                <a:off x="3274474" y="5019457"/>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1" name="Oval 30"/>
              <p:cNvSpPr/>
              <p:nvPr/>
            </p:nvSpPr>
            <p:spPr>
              <a:xfrm rot="961673">
                <a:off x="3184235" y="5076418"/>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2" name="Oval 31"/>
              <p:cNvSpPr/>
              <p:nvPr/>
            </p:nvSpPr>
            <p:spPr>
              <a:xfrm rot="961673">
                <a:off x="2682472" y="533228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3" name="Oval 32"/>
              <p:cNvSpPr/>
              <p:nvPr/>
            </p:nvSpPr>
            <p:spPr>
              <a:xfrm rot="961673">
                <a:off x="3178618" y="447866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4" name="Oval 33"/>
              <p:cNvSpPr/>
              <p:nvPr/>
            </p:nvSpPr>
            <p:spPr>
              <a:xfrm rot="961673">
                <a:off x="3735687" y="4643492"/>
                <a:ext cx="573365" cy="6430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5" name="Oval 34"/>
              <p:cNvSpPr/>
              <p:nvPr/>
            </p:nvSpPr>
            <p:spPr>
              <a:xfrm rot="961673">
                <a:off x="4180716" y="4852949"/>
                <a:ext cx="676378"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6" name="Oval 35"/>
              <p:cNvSpPr/>
              <p:nvPr/>
            </p:nvSpPr>
            <p:spPr>
              <a:xfrm rot="961673">
                <a:off x="2508995" y="4000739"/>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7" name="Rounded Rectangle 36"/>
              <p:cNvSpPr/>
              <p:nvPr/>
            </p:nvSpPr>
            <p:spPr>
              <a:xfrm rot="61750">
                <a:off x="2444098" y="4616095"/>
                <a:ext cx="580811" cy="76536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8" name="Rectangle 37"/>
              <p:cNvSpPr/>
              <p:nvPr/>
            </p:nvSpPr>
            <p:spPr>
              <a:xfrm>
                <a:off x="293120" y="4523798"/>
                <a:ext cx="2012089" cy="135421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300 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bases/min</a:t>
                </a:r>
                <a:endParaRPr kumimoji="0" lang="en-US" sz="2800" b="0" i="0" u="none" strike="noStrike" kern="1200" cap="none" spc="0" normalizeH="0" baseline="0" noProof="0" dirty="0">
                  <a:ln>
                    <a:noFill/>
                  </a:ln>
                  <a:solidFill>
                    <a:prstClr val="black"/>
                  </a:solidFill>
                  <a:effectLst/>
                  <a:uLnTx/>
                  <a:uFillTx/>
                  <a:latin typeface="Tahoma"/>
                  <a:ea typeface="+mn-ea"/>
                  <a:cs typeface="+mn-cs"/>
                </a:endParaRPr>
              </a:p>
            </p:txBody>
          </p:sp>
          <p:sp>
            <p:nvSpPr>
              <p:cNvPr id="39" name="Rectangle 5"/>
              <p:cNvSpPr>
                <a:spLocks noChangeArrowheads="1"/>
              </p:cNvSpPr>
              <p:nvPr/>
            </p:nvSpPr>
            <p:spPr bwMode="auto">
              <a:xfrm rot="1668114">
                <a:off x="2356724" y="419589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1F497D"/>
                    </a:solidFill>
                    <a:effectLst/>
                    <a:uLnTx/>
                    <a:uFillTx/>
                    <a:latin typeface="Tahoma"/>
                    <a:ea typeface="+mn-ea"/>
                    <a:cs typeface="+mn-cs"/>
                  </a:rPr>
                  <a:t>GAGTCAGAATTTGAC </a:t>
                </a:r>
              </a:p>
            </p:txBody>
          </p:sp>
          <p:sp>
            <p:nvSpPr>
              <p:cNvPr id="40" name="Rectangle 5"/>
              <p:cNvSpPr>
                <a:spLocks noChangeArrowheads="1"/>
              </p:cNvSpPr>
              <p:nvPr/>
            </p:nvSpPr>
            <p:spPr bwMode="auto">
              <a:xfrm rot="1668114">
                <a:off x="2426056" y="450651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1" name="Rectangle 5"/>
              <p:cNvSpPr>
                <a:spLocks noChangeArrowheads="1"/>
              </p:cNvSpPr>
              <p:nvPr/>
            </p:nvSpPr>
            <p:spPr bwMode="auto">
              <a:xfrm rot="1668114">
                <a:off x="2495388" y="481713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8064A2"/>
                    </a:solidFill>
                    <a:effectLst/>
                    <a:uLnTx/>
                    <a:uFillTx/>
                    <a:latin typeface="Tahoma"/>
                    <a:ea typeface="+mn-ea"/>
                    <a:cs typeface="+mn-cs"/>
                  </a:rPr>
                  <a:t>GAGTCAGAATTTGAC </a:t>
                </a:r>
              </a:p>
            </p:txBody>
          </p:sp>
          <p:sp>
            <p:nvSpPr>
              <p:cNvPr id="42" name="Rectangle 5"/>
              <p:cNvSpPr>
                <a:spLocks noChangeArrowheads="1"/>
              </p:cNvSpPr>
              <p:nvPr/>
            </p:nvSpPr>
            <p:spPr bwMode="auto">
              <a:xfrm rot="1668114">
                <a:off x="2320594" y="505762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79646"/>
                    </a:solidFill>
                    <a:effectLst/>
                    <a:uLnTx/>
                    <a:uFillTx/>
                    <a:latin typeface="Tahoma"/>
                    <a:ea typeface="+mn-ea"/>
                    <a:cs typeface="+mn-cs"/>
                  </a:rPr>
                  <a:t>GAGTCAGAATTTGAC </a:t>
                </a:r>
              </a:p>
            </p:txBody>
          </p:sp>
          <p:sp>
            <p:nvSpPr>
              <p:cNvPr id="43" name="Rectangle 5"/>
              <p:cNvSpPr>
                <a:spLocks noChangeArrowheads="1"/>
              </p:cNvSpPr>
              <p:nvPr/>
            </p:nvSpPr>
            <p:spPr bwMode="auto">
              <a:xfrm rot="20074936">
                <a:off x="2354860" y="5490301"/>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9BBB59"/>
                    </a:solidFill>
                    <a:effectLst/>
                    <a:uLnTx/>
                    <a:uFillTx/>
                    <a:latin typeface="Tahoma"/>
                    <a:ea typeface="+mn-ea"/>
                    <a:cs typeface="+mn-cs"/>
                  </a:rPr>
                  <a:t>GAGTCAGAATTTGAC </a:t>
                </a:r>
              </a:p>
            </p:txBody>
          </p:sp>
          <p:sp>
            <p:nvSpPr>
              <p:cNvPr id="44" name="Rectangle 5"/>
              <p:cNvSpPr>
                <a:spLocks noChangeArrowheads="1"/>
              </p:cNvSpPr>
              <p:nvPr/>
            </p:nvSpPr>
            <p:spPr bwMode="auto">
              <a:xfrm rot="20074936">
                <a:off x="2477456" y="5155537"/>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5" name="Rectangle 5"/>
              <p:cNvSpPr>
                <a:spLocks noChangeArrowheads="1"/>
              </p:cNvSpPr>
              <p:nvPr/>
            </p:nvSpPr>
            <p:spPr bwMode="auto">
              <a:xfrm rot="20074936">
                <a:off x="2722115" y="48558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F81BD"/>
                    </a:solidFill>
                    <a:effectLst/>
                    <a:uLnTx/>
                    <a:uFillTx/>
                    <a:latin typeface="Tahoma"/>
                    <a:ea typeface="+mn-ea"/>
                    <a:cs typeface="+mn-cs"/>
                  </a:rPr>
                  <a:t>GAGTCAGAATTTGAC </a:t>
                </a:r>
              </a:p>
            </p:txBody>
          </p:sp>
          <p:sp>
            <p:nvSpPr>
              <p:cNvPr id="46" name="Rectangle 5"/>
              <p:cNvSpPr>
                <a:spLocks noChangeArrowheads="1"/>
              </p:cNvSpPr>
              <p:nvPr/>
            </p:nvSpPr>
            <p:spPr bwMode="auto">
              <a:xfrm rot="21285137">
                <a:off x="3766383" y="510960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79646"/>
                    </a:solidFill>
                    <a:effectLst/>
                    <a:uLnTx/>
                    <a:uFillTx/>
                    <a:latin typeface="Tahoma"/>
                    <a:ea typeface="+mn-ea"/>
                    <a:cs typeface="+mn-cs"/>
                  </a:rPr>
                  <a:t>GAGTCAGAATTTGAC </a:t>
                </a:r>
              </a:p>
            </p:txBody>
          </p:sp>
          <p:sp>
            <p:nvSpPr>
              <p:cNvPr id="47" name="Rectangle 5"/>
              <p:cNvSpPr>
                <a:spLocks noChangeArrowheads="1"/>
              </p:cNvSpPr>
              <p:nvPr/>
            </p:nvSpPr>
            <p:spPr bwMode="auto">
              <a:xfrm rot="21285137">
                <a:off x="3731850" y="486184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8" name="Rectangle 5"/>
              <p:cNvSpPr>
                <a:spLocks noChangeArrowheads="1"/>
              </p:cNvSpPr>
              <p:nvPr/>
            </p:nvSpPr>
            <p:spPr bwMode="auto">
              <a:xfrm rot="21285137">
                <a:off x="3819380" y="46491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0000"/>
                    </a:solidFill>
                    <a:effectLst/>
                    <a:uLnTx/>
                    <a:uFillTx/>
                    <a:latin typeface="Tahoma"/>
                    <a:ea typeface="+mn-ea"/>
                    <a:cs typeface="+mn-cs"/>
                  </a:rPr>
                  <a:t>GAGTCAGAATTTGAC </a:t>
                </a:r>
              </a:p>
            </p:txBody>
          </p:sp>
          <p:sp>
            <p:nvSpPr>
              <p:cNvPr id="49" name="Rectangle 5"/>
              <p:cNvSpPr>
                <a:spLocks noChangeArrowheads="1"/>
              </p:cNvSpPr>
              <p:nvPr/>
            </p:nvSpPr>
            <p:spPr bwMode="auto">
              <a:xfrm rot="21285137">
                <a:off x="3105970" y="480754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Tahoma"/>
                    <a:ea typeface="+mn-ea"/>
                    <a:cs typeface="+mn-cs"/>
                  </a:rPr>
                  <a:t>GAGTCAGAATTTGAC </a:t>
                </a:r>
              </a:p>
            </p:txBody>
          </p:sp>
          <p:sp>
            <p:nvSpPr>
              <p:cNvPr id="50" name="Rectangle 5"/>
              <p:cNvSpPr>
                <a:spLocks noChangeArrowheads="1"/>
              </p:cNvSpPr>
              <p:nvPr/>
            </p:nvSpPr>
            <p:spPr bwMode="auto">
              <a:xfrm rot="21285137">
                <a:off x="3210367" y="499610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B0F0"/>
                    </a:solidFill>
                    <a:effectLst/>
                    <a:uLnTx/>
                    <a:uFillTx/>
                    <a:latin typeface="Tahoma"/>
                    <a:ea typeface="+mn-ea"/>
                    <a:cs typeface="+mn-cs"/>
                  </a:rPr>
                  <a:t>GAGTCAGAATTTGAC </a:t>
                </a:r>
              </a:p>
            </p:txBody>
          </p:sp>
          <p:sp>
            <p:nvSpPr>
              <p:cNvPr id="51" name="Rectangle 5"/>
              <p:cNvSpPr>
                <a:spLocks noChangeArrowheads="1"/>
              </p:cNvSpPr>
              <p:nvPr/>
            </p:nvSpPr>
            <p:spPr bwMode="auto">
              <a:xfrm rot="21285137">
                <a:off x="3314765" y="518465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FF00"/>
                    </a:solidFill>
                    <a:effectLst/>
                    <a:uLnTx/>
                    <a:uFillTx/>
                    <a:latin typeface="Tahoma"/>
                    <a:ea typeface="+mn-ea"/>
                    <a:cs typeface="+mn-cs"/>
                  </a:rPr>
                  <a:t>GAGTCAGAATTTGAC </a:t>
                </a:r>
              </a:p>
            </p:txBody>
          </p:sp>
          <p:sp>
            <p:nvSpPr>
              <p:cNvPr id="52" name="Rectangle 5"/>
              <p:cNvSpPr>
                <a:spLocks noChangeArrowheads="1"/>
              </p:cNvSpPr>
              <p:nvPr/>
            </p:nvSpPr>
            <p:spPr bwMode="auto">
              <a:xfrm rot="21285137">
                <a:off x="2437559" y="46162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EECE1"/>
                    </a:solidFill>
                    <a:effectLst/>
                    <a:uLnTx/>
                    <a:uFillTx/>
                    <a:latin typeface="Tahoma"/>
                    <a:ea typeface="+mn-ea"/>
                    <a:cs typeface="+mn-cs"/>
                  </a:rPr>
                  <a:t>GAGTCAGAATTTGAC </a:t>
                </a:r>
              </a:p>
            </p:txBody>
          </p:sp>
          <p:sp>
            <p:nvSpPr>
              <p:cNvPr id="53" name="Rectangle 5"/>
              <p:cNvSpPr>
                <a:spLocks noChangeArrowheads="1"/>
              </p:cNvSpPr>
              <p:nvPr/>
            </p:nvSpPr>
            <p:spPr bwMode="auto">
              <a:xfrm rot="21285137">
                <a:off x="2565252" y="4757922"/>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7030A0"/>
                    </a:solidFill>
                    <a:effectLst/>
                    <a:uLnTx/>
                    <a:uFillTx/>
                    <a:latin typeface="Tahoma"/>
                    <a:ea typeface="+mn-ea"/>
                    <a:cs typeface="+mn-cs"/>
                  </a:rPr>
                  <a:t>GAGTCAGAATTTGAC </a:t>
                </a:r>
              </a:p>
            </p:txBody>
          </p:sp>
          <p:sp>
            <p:nvSpPr>
              <p:cNvPr id="54" name="Striped Right Arrow 53"/>
              <p:cNvSpPr/>
              <p:nvPr/>
            </p:nvSpPr>
            <p:spPr>
              <a:xfrm rot="16200000">
                <a:off x="3669587" y="5745282"/>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5" name="Striped Right Arrow 54"/>
              <p:cNvSpPr/>
              <p:nvPr/>
            </p:nvSpPr>
            <p:spPr>
              <a:xfrm rot="16200000">
                <a:off x="3966178" y="5724775"/>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6" name="Striped Right Arrow 55"/>
              <p:cNvSpPr/>
              <p:nvPr/>
            </p:nvSpPr>
            <p:spPr>
              <a:xfrm rot="5413798">
                <a:off x="3619012" y="4106675"/>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7" name="Striped Right Arrow 56"/>
              <p:cNvSpPr/>
              <p:nvPr/>
            </p:nvSpPr>
            <p:spPr>
              <a:xfrm rot="5413798">
                <a:off x="3915603" y="4115250"/>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8" name="Rectangle 57"/>
              <p:cNvSpPr/>
              <p:nvPr/>
            </p:nvSpPr>
            <p:spPr>
              <a:xfrm>
                <a:off x="293246" y="4156921"/>
                <a:ext cx="2178802" cy="36933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Illumina HiSeq4000  </a:t>
                </a:r>
              </a:p>
            </p:txBody>
          </p:sp>
          <p:sp>
            <p:nvSpPr>
              <p:cNvPr id="59" name="Rectangle 58"/>
              <p:cNvSpPr/>
              <p:nvPr/>
            </p:nvSpPr>
            <p:spPr>
              <a:xfrm>
                <a:off x="5778582" y="4354557"/>
                <a:ext cx="1617751" cy="135421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2 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bases/min</a:t>
                </a:r>
                <a:endParaRPr kumimoji="0" lang="en-US" sz="2800" b="0" i="0" u="none" strike="noStrike" kern="1200" cap="none" spc="0" normalizeH="0" baseline="0" noProof="0" dirty="0">
                  <a:ln>
                    <a:noFill/>
                  </a:ln>
                  <a:solidFill>
                    <a:prstClr val="black"/>
                  </a:solidFill>
                  <a:effectLst/>
                  <a:uLnTx/>
                  <a:uFillTx/>
                  <a:latin typeface="Tahoma"/>
                  <a:ea typeface="+mn-ea"/>
                  <a:cs typeface="+mn-cs"/>
                </a:endParaRPr>
              </a:p>
            </p:txBody>
          </p:sp>
          <p:sp>
            <p:nvSpPr>
              <p:cNvPr id="60" name="Rectangle 59"/>
              <p:cNvSpPr/>
              <p:nvPr/>
            </p:nvSpPr>
            <p:spPr>
              <a:xfrm>
                <a:off x="5838545" y="4024155"/>
                <a:ext cx="1524776" cy="46166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EECE1">
                        <a:lumMod val="75000"/>
                      </a:srgbClr>
                    </a:solidFill>
                    <a:effectLst/>
                    <a:uLnTx/>
                    <a:uFillTx/>
                    <a:latin typeface="Times New Roman" panose="02020603050405020304" pitchFamily="18" charset="0"/>
                    <a:ea typeface="Times New Roman" panose="02020603050405020304" pitchFamily="18" charset="0"/>
                    <a:cs typeface="+mn-cs"/>
                  </a:rPr>
                  <a:t>on average</a:t>
                </a:r>
                <a:endParaRPr kumimoji="0" lang="en-US" sz="1100" b="0" i="0" u="none" strike="noStrike" kern="1200" cap="none" spc="0" normalizeH="0" baseline="0" noProof="0" dirty="0">
                  <a:ln>
                    <a:noFill/>
                  </a:ln>
                  <a:solidFill>
                    <a:srgbClr val="EEECE1">
                      <a:lumMod val="75000"/>
                    </a:srgbClr>
                  </a:solidFill>
                  <a:effectLst/>
                  <a:uLnTx/>
                  <a:uFillTx/>
                  <a:latin typeface="Tahoma"/>
                  <a:ea typeface="+mn-ea"/>
                  <a:cs typeface="+mn-cs"/>
                </a:endParaRPr>
              </a:p>
            </p:txBody>
          </p:sp>
          <p:sp>
            <p:nvSpPr>
              <p:cNvPr id="61" name="Rectangle 60"/>
              <p:cNvSpPr/>
              <p:nvPr/>
            </p:nvSpPr>
            <p:spPr>
              <a:xfrm>
                <a:off x="5594468" y="5530453"/>
                <a:ext cx="2116285" cy="83099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FF0000"/>
                    </a:solidFill>
                    <a:effectLst/>
                    <a:uLnTx/>
                    <a:uFillTx/>
                    <a:latin typeface="Tahoma"/>
                    <a:ea typeface="Times New Roman" panose="02020603050405020304" pitchFamily="18" charset="0"/>
                    <a:cs typeface="+mn-cs"/>
                  </a:rPr>
                  <a:t>(0.6%)</a:t>
                </a:r>
                <a:endParaRPr kumimoji="0" lang="en-US" sz="800" b="0" i="0" u="none" strike="noStrike" kern="1200" cap="none" spc="0" normalizeH="0" baseline="0" noProof="0" dirty="0">
                  <a:ln>
                    <a:noFill/>
                  </a:ln>
                  <a:solidFill>
                    <a:srgbClr val="FF0000"/>
                  </a:solidFill>
                  <a:effectLst/>
                  <a:uLnTx/>
                  <a:uFillTx/>
                  <a:latin typeface="Tahoma"/>
                  <a:ea typeface="+mn-ea"/>
                  <a:cs typeface="+mn-cs"/>
                </a:endParaRPr>
              </a:p>
            </p:txBody>
          </p:sp>
        </p:grpSp>
      </p:grpSp>
      <p:sp>
        <p:nvSpPr>
          <p:cNvPr id="65" name="TextBox 64"/>
          <p:cNvSpPr txBox="1"/>
          <p:nvPr/>
        </p:nvSpPr>
        <p:spPr>
          <a:xfrm>
            <a:off x="1938728" y="3493395"/>
            <a:ext cx="5413161" cy="584775"/>
          </a:xfrm>
          <a:prstGeom prst="rect">
            <a:avLst/>
          </a:prstGeom>
          <a:solidFill>
            <a:srgbClr val="FFFF99"/>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Tahoma"/>
                <a:ea typeface="+mn-ea"/>
                <a:cs typeface="+mn-cs"/>
              </a:rPr>
              <a:t>Bottlenecked in Mapping!!</a:t>
            </a:r>
          </a:p>
        </p:txBody>
      </p:sp>
    </p:spTree>
    <p:extLst>
      <p:ext uri="{BB962C8B-B14F-4D97-AF65-F5344CB8AC3E}">
        <p14:creationId xmlns:p14="http://schemas.microsoft.com/office/powerpoint/2010/main" val="19819453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dissolve">
                                      <p:cBhvr>
                                        <p:cTn id="7" dur="500"/>
                                        <p:tgtEl>
                                          <p:spTgt spid="66"/>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5"/>
                                        </p:tgtEl>
                                        <p:attrNameLst>
                                          <p:attrName>style.visibility</p:attrName>
                                        </p:attrNameLst>
                                      </p:cBhvr>
                                      <p:to>
                                        <p:strVal val="visible"/>
                                      </p:to>
                                    </p:set>
                                    <p:anim calcmode="lin" valueType="num">
                                      <p:cBhvr additive="base">
                                        <p:cTn id="10" dur="500" fill="hold"/>
                                        <p:tgtEl>
                                          <p:spTgt spid="65"/>
                                        </p:tgtEl>
                                        <p:attrNameLst>
                                          <p:attrName>ppt_x</p:attrName>
                                        </p:attrNameLst>
                                      </p:cBhvr>
                                      <p:tavLst>
                                        <p:tav tm="0">
                                          <p:val>
                                            <p:strVal val="#ppt_x"/>
                                          </p:val>
                                        </p:tav>
                                        <p:tav tm="100000">
                                          <p:val>
                                            <p:strVal val="#ppt_x"/>
                                          </p:val>
                                        </p:tav>
                                      </p:tavLst>
                                    </p:anim>
                                    <p:anim calcmode="lin" valueType="num">
                                      <p:cBhvr additive="base">
                                        <p:cTn id="11"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Hash Table Based Read Mappers</a:t>
            </a:r>
          </a:p>
        </p:txBody>
      </p:sp>
      <p:sp>
        <p:nvSpPr>
          <p:cNvPr id="3" name="Content Placeholder 2"/>
          <p:cNvSpPr>
            <a:spLocks noGrp="1"/>
          </p:cNvSpPr>
          <p:nvPr>
            <p:ph idx="1"/>
          </p:nvPr>
        </p:nvSpPr>
        <p:spPr/>
        <p:txBody>
          <a:bodyPr/>
          <a:lstStyle/>
          <a:p>
            <a:r>
              <a:rPr lang="en-US" dirty="0">
                <a:solidFill>
                  <a:srgbClr val="0000FF"/>
                </a:solidFill>
              </a:rPr>
              <a:t>+ Guaranteed to find </a:t>
            </a:r>
            <a:r>
              <a:rPr lang="en-US" i="1" dirty="0">
                <a:solidFill>
                  <a:srgbClr val="0000FF"/>
                </a:solidFill>
              </a:rPr>
              <a:t>all</a:t>
            </a:r>
            <a:r>
              <a:rPr lang="en-US" dirty="0">
                <a:solidFill>
                  <a:srgbClr val="0000FF"/>
                </a:solidFill>
              </a:rPr>
              <a:t> mappings </a:t>
            </a:r>
            <a:r>
              <a:rPr lang="en-US" dirty="0">
                <a:solidFill>
                  <a:srgbClr val="0000FF"/>
                </a:solidFill>
                <a:sym typeface="Wingdings" pitchFamily="2" charset="2"/>
              </a:rPr>
              <a:t> sensitive</a:t>
            </a:r>
            <a:endParaRPr lang="en-US" dirty="0">
              <a:solidFill>
                <a:srgbClr val="0000FF"/>
              </a:solidFill>
            </a:endParaRPr>
          </a:p>
          <a:p>
            <a:r>
              <a:rPr lang="en-US" dirty="0">
                <a:solidFill>
                  <a:srgbClr val="0000FF"/>
                </a:solidFill>
              </a:rPr>
              <a:t>+ Can tolerate up to </a:t>
            </a:r>
            <a:r>
              <a:rPr lang="en-US" i="1" dirty="0">
                <a:solidFill>
                  <a:srgbClr val="0000FF"/>
                </a:solidFill>
              </a:rPr>
              <a:t>e</a:t>
            </a:r>
            <a:r>
              <a:rPr lang="en-US" dirty="0">
                <a:solidFill>
                  <a:srgbClr val="0000FF"/>
                </a:solidFill>
              </a:rPr>
              <a:t> errors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23F3DD0-964F-E14E-9680-7F8D5AE1424B}"/>
              </a:ext>
            </a:extLst>
          </p:cNvPr>
          <p:cNvPicPr>
            <a:picLocks noChangeAspect="1"/>
          </p:cNvPicPr>
          <p:nvPr/>
        </p:nvPicPr>
        <p:blipFill>
          <a:blip r:embed="rId3"/>
          <a:stretch>
            <a:fillRect/>
          </a:stretch>
        </p:blipFill>
        <p:spPr>
          <a:xfrm>
            <a:off x="0" y="3493941"/>
            <a:ext cx="9144000" cy="2311323"/>
          </a:xfrm>
          <a:prstGeom prst="rect">
            <a:avLst/>
          </a:prstGeom>
        </p:spPr>
      </p:pic>
      <p:pic>
        <p:nvPicPr>
          <p:cNvPr id="6" name="Picture 5">
            <a:extLst>
              <a:ext uri="{FF2B5EF4-FFF2-40B4-BE49-F238E27FC236}">
                <a16:creationId xmlns:a16="http://schemas.microsoft.com/office/drawing/2014/main" id="{2CFF0334-A291-C943-B06C-11E8E31BF6EB}"/>
              </a:ext>
            </a:extLst>
          </p:cNvPr>
          <p:cNvPicPr>
            <a:picLocks noChangeAspect="1"/>
          </p:cNvPicPr>
          <p:nvPr/>
        </p:nvPicPr>
        <p:blipFill>
          <a:blip r:embed="rId4"/>
          <a:stretch>
            <a:fillRect/>
          </a:stretch>
        </p:blipFill>
        <p:spPr>
          <a:xfrm>
            <a:off x="220572" y="2413589"/>
            <a:ext cx="2006600" cy="1054100"/>
          </a:xfrm>
          <a:prstGeom prst="rect">
            <a:avLst/>
          </a:prstGeom>
        </p:spPr>
      </p:pic>
      <p:sp>
        <p:nvSpPr>
          <p:cNvPr id="7" name="TextBox 6">
            <a:extLst>
              <a:ext uri="{FF2B5EF4-FFF2-40B4-BE49-F238E27FC236}">
                <a16:creationId xmlns:a16="http://schemas.microsoft.com/office/drawing/2014/main" id="{B5FAA595-D157-7848-B3BE-4AE98FFE1F09}"/>
              </a:ext>
            </a:extLst>
          </p:cNvPr>
          <p:cNvSpPr txBox="1"/>
          <p:nvPr/>
        </p:nvSpPr>
        <p:spPr>
          <a:xfrm>
            <a:off x="4716016" y="2761087"/>
            <a:ext cx="332379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5"/>
              </a:rPr>
              <a:t>http://mrfast.sourceforge.net/</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TextBox 7">
            <a:extLst>
              <a:ext uri="{FF2B5EF4-FFF2-40B4-BE49-F238E27FC236}">
                <a16:creationId xmlns:a16="http://schemas.microsoft.com/office/drawing/2014/main" id="{B6F2078C-FC19-AF41-9835-8FB9CC884161}"/>
              </a:ext>
            </a:extLst>
          </p:cNvPr>
          <p:cNvSpPr txBox="1"/>
          <p:nvPr/>
        </p:nvSpPr>
        <p:spPr>
          <a:xfrm>
            <a:off x="611560" y="6239173"/>
            <a:ext cx="7611379"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Alkan+, </a:t>
            </a: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"Personalized copy number and segmental duplication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maps using next-generation sequencing”</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a:ln>
                  <a:noFill/>
                </a:ln>
                <a:solidFill>
                  <a:srgbClr val="000000"/>
                </a:solidFill>
                <a:effectLst/>
                <a:uLnTx/>
                <a:uFillTx/>
                <a:latin typeface="Tahoma"/>
                <a:ea typeface="+mn-ea"/>
                <a:cs typeface="+mn-cs"/>
              </a:rPr>
              <a:t>Nature Genetics 2009.</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599898837"/>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 name="Chart 63"/>
          <p:cNvGraphicFramePr>
            <a:graphicFrameLocks/>
          </p:cNvGraphicFramePr>
          <p:nvPr>
            <p:extLst/>
          </p:nvPr>
        </p:nvGraphicFramePr>
        <p:xfrm>
          <a:off x="846314" y="897229"/>
          <a:ext cx="7127725" cy="5580256"/>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a:xfrm>
            <a:off x="228600" y="152400"/>
            <a:ext cx="8915400" cy="1066800"/>
          </a:xfrm>
        </p:spPr>
        <p:txBody>
          <a:bodyPr/>
          <a:lstStyle/>
          <a:p>
            <a:r>
              <a:rPr lang="en-US" dirty="0"/>
              <a:t>Read Mapping Execution Time Breakdown </a:t>
            </a:r>
          </a:p>
        </p:txBody>
      </p:sp>
    </p:spTree>
    <p:extLst>
      <p:ext uri="{BB962C8B-B14F-4D97-AF65-F5344CB8AC3E}">
        <p14:creationId xmlns:p14="http://schemas.microsoft.com/office/powerpoint/2010/main" val="7158492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randombar(horizontal)">
                                      <p:cBhvr>
                                        <p:cTn id="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4" grpId="0">
        <p:bldAsOne/>
      </p:bldGraphic>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7387FD-A33A-524D-9D5A-BF9942C81CBF}"/>
              </a:ext>
            </a:extLst>
          </p:cNvPr>
          <p:cNvSpPr>
            <a:spLocks noGrp="1"/>
          </p:cNvSpPr>
          <p:nvPr>
            <p:ph type="title"/>
          </p:nvPr>
        </p:nvSpPr>
        <p:spPr/>
        <p:txBody>
          <a:bodyPr/>
          <a:lstStyle/>
          <a:p>
            <a:r>
              <a:rPr lang="en-US" dirty="0"/>
              <a:t>Idea</a:t>
            </a:r>
          </a:p>
        </p:txBody>
      </p:sp>
      <p:sp>
        <p:nvSpPr>
          <p:cNvPr id="3" name="Content Placeholder 2">
            <a:extLst>
              <a:ext uri="{FF2B5EF4-FFF2-40B4-BE49-F238E27FC236}">
                <a16:creationId xmlns:a16="http://schemas.microsoft.com/office/drawing/2014/main" id="{CFE11A9F-EFCB-5F41-A86B-63C31BD361BC}"/>
              </a:ext>
            </a:extLst>
          </p:cNvPr>
          <p:cNvSpPr>
            <a:spLocks noGrp="1"/>
          </p:cNvSpPr>
          <p:nvPr>
            <p:ph idx="1"/>
          </p:nvPr>
        </p:nvSpPr>
        <p:spPr>
          <a:xfrm>
            <a:off x="228600" y="1916832"/>
            <a:ext cx="8610600" cy="5193723"/>
          </a:xfrm>
        </p:spPr>
        <p:txBody>
          <a:bodyPr/>
          <a:lstStyle/>
          <a:p>
            <a:pPr marL="0" indent="0" algn="ctr">
              <a:buNone/>
            </a:pPr>
            <a:r>
              <a:rPr lang="en-US" sz="4000" b="1" dirty="0">
                <a:solidFill>
                  <a:srgbClr val="0000FF"/>
                </a:solidFill>
              </a:rPr>
              <a:t>Filter fast </a:t>
            </a:r>
            <a:r>
              <a:rPr lang="en-US" sz="4000" dirty="0">
                <a:solidFill>
                  <a:srgbClr val="0000FF"/>
                </a:solidFill>
              </a:rPr>
              <a:t>before you align</a:t>
            </a:r>
          </a:p>
          <a:p>
            <a:pPr marL="0" indent="0" algn="ctr">
              <a:buNone/>
            </a:pPr>
            <a:endParaRPr lang="en-US" dirty="0">
              <a:solidFill>
                <a:srgbClr val="0000FF"/>
              </a:solidFill>
            </a:endParaRPr>
          </a:p>
          <a:p>
            <a:pPr marL="0" indent="0" algn="ctr">
              <a:buNone/>
            </a:pPr>
            <a:endParaRPr lang="en-US" dirty="0">
              <a:solidFill>
                <a:srgbClr val="0000FF"/>
              </a:solidFill>
            </a:endParaRPr>
          </a:p>
          <a:p>
            <a:pPr marL="0" indent="0" algn="ctr">
              <a:buNone/>
            </a:pPr>
            <a:r>
              <a:rPr lang="en-US" sz="4000" dirty="0">
                <a:solidFill>
                  <a:srgbClr val="FF0000"/>
                </a:solidFill>
              </a:rPr>
              <a:t>Minimize costly </a:t>
            </a:r>
          </a:p>
          <a:p>
            <a:pPr marL="0" indent="0" algn="ctr">
              <a:buNone/>
            </a:pPr>
            <a:r>
              <a:rPr lang="en-US" sz="4000" dirty="0">
                <a:solidFill>
                  <a:srgbClr val="FF0000"/>
                </a:solidFill>
              </a:rPr>
              <a:t>“approximate string comparisons”</a:t>
            </a:r>
          </a:p>
        </p:txBody>
      </p:sp>
      <p:sp>
        <p:nvSpPr>
          <p:cNvPr id="4" name="Slide Number Placeholder 3">
            <a:extLst>
              <a:ext uri="{FF2B5EF4-FFF2-40B4-BE49-F238E27FC236}">
                <a16:creationId xmlns:a16="http://schemas.microsoft.com/office/drawing/2014/main" id="{F91FB115-7ECC-6A41-BF95-5BD8C929FAF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9464663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B3D96E-CA21-B247-ABBA-4E57AE4DEF41}"/>
              </a:ext>
            </a:extLst>
          </p:cNvPr>
          <p:cNvSpPr>
            <a:spLocks noGrp="1"/>
          </p:cNvSpPr>
          <p:nvPr>
            <p:ph type="title"/>
          </p:nvPr>
        </p:nvSpPr>
        <p:spPr/>
        <p:txBody>
          <a:bodyPr/>
          <a:lstStyle/>
          <a:p>
            <a:r>
              <a:rPr lang="en-US" dirty="0"/>
              <a:t>Our First Filter: Pure Software Approach</a:t>
            </a:r>
          </a:p>
        </p:txBody>
      </p:sp>
      <p:sp>
        <p:nvSpPr>
          <p:cNvPr id="3" name="Content Placeholder 2">
            <a:extLst>
              <a:ext uri="{FF2B5EF4-FFF2-40B4-BE49-F238E27FC236}">
                <a16:creationId xmlns:a16="http://schemas.microsoft.com/office/drawing/2014/main" id="{44879405-C231-C349-B472-0EDABFFC613A}"/>
              </a:ext>
            </a:extLst>
          </p:cNvPr>
          <p:cNvSpPr>
            <a:spLocks noGrp="1"/>
          </p:cNvSpPr>
          <p:nvPr>
            <p:ph idx="1"/>
          </p:nvPr>
        </p:nvSpPr>
        <p:spPr/>
        <p:txBody>
          <a:bodyPr/>
          <a:lstStyle/>
          <a:p>
            <a:r>
              <a:rPr lang="en-US" dirty="0"/>
              <a:t>Download the source code and try for yourself</a:t>
            </a:r>
          </a:p>
          <a:p>
            <a:pPr lvl="1"/>
            <a:r>
              <a:rPr lang="en-US" dirty="0">
                <a:hlinkClick r:id="rId2"/>
              </a:rPr>
              <a:t>Download link to FastHASH</a:t>
            </a:r>
            <a:endParaRPr lang="en-US" dirty="0"/>
          </a:p>
          <a:p>
            <a:pPr lvl="1"/>
            <a:endParaRPr lang="en-US" dirty="0"/>
          </a:p>
          <a:p>
            <a:pPr lvl="1"/>
            <a:endParaRPr lang="en-US" dirty="0"/>
          </a:p>
        </p:txBody>
      </p:sp>
      <p:sp>
        <p:nvSpPr>
          <p:cNvPr id="4" name="Slide Number Placeholder 3">
            <a:extLst>
              <a:ext uri="{FF2B5EF4-FFF2-40B4-BE49-F238E27FC236}">
                <a16:creationId xmlns:a16="http://schemas.microsoft.com/office/drawing/2014/main" id="{5C08FFFF-1FE8-6D4B-A824-03B363B973A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02554146-E233-5C46-8E38-9D3E670DB060}"/>
              </a:ext>
            </a:extLst>
          </p:cNvPr>
          <p:cNvPicPr>
            <a:picLocks noChangeAspect="1"/>
          </p:cNvPicPr>
          <p:nvPr/>
        </p:nvPicPr>
        <p:blipFill>
          <a:blip r:embed="rId3"/>
          <a:stretch>
            <a:fillRect/>
          </a:stretch>
        </p:blipFill>
        <p:spPr>
          <a:xfrm>
            <a:off x="0" y="2780928"/>
            <a:ext cx="9144000" cy="3237722"/>
          </a:xfrm>
          <a:prstGeom prst="rect">
            <a:avLst/>
          </a:prstGeom>
        </p:spPr>
      </p:pic>
    </p:spTree>
    <p:extLst>
      <p:ext uri="{BB962C8B-B14F-4D97-AF65-F5344CB8AC3E}">
        <p14:creationId xmlns:p14="http://schemas.microsoft.com/office/powerpoint/2010/main" val="168753531"/>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17F82E-640E-AA4A-BA41-BA930D185510}"/>
              </a:ext>
            </a:extLst>
          </p:cNvPr>
          <p:cNvSpPr>
            <a:spLocks noGrp="1"/>
          </p:cNvSpPr>
          <p:nvPr>
            <p:ph type="title"/>
          </p:nvPr>
        </p:nvSpPr>
        <p:spPr>
          <a:xfrm>
            <a:off x="228600" y="152400"/>
            <a:ext cx="8807848" cy="756320"/>
          </a:xfrm>
        </p:spPr>
        <p:txBody>
          <a:bodyPr/>
          <a:lstStyle/>
          <a:p>
            <a:r>
              <a:rPr lang="en-US" sz="3600" dirty="0"/>
              <a:t>Shifted Hamming Distance: SIMD Acceleration</a:t>
            </a:r>
          </a:p>
        </p:txBody>
      </p:sp>
      <p:sp>
        <p:nvSpPr>
          <p:cNvPr id="4" name="Slide Number Placeholder 3">
            <a:extLst>
              <a:ext uri="{FF2B5EF4-FFF2-40B4-BE49-F238E27FC236}">
                <a16:creationId xmlns:a16="http://schemas.microsoft.com/office/drawing/2014/main" id="{5F2405B1-0D67-9F47-A335-E3FA3DAA514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C6DBDE8-4D7A-1E4F-9F47-EBE9371E327D}"/>
              </a:ext>
            </a:extLst>
          </p:cNvPr>
          <p:cNvPicPr>
            <a:picLocks noChangeAspect="1"/>
          </p:cNvPicPr>
          <p:nvPr/>
        </p:nvPicPr>
        <p:blipFill>
          <a:blip r:embed="rId2"/>
          <a:stretch>
            <a:fillRect/>
          </a:stretch>
        </p:blipFill>
        <p:spPr>
          <a:xfrm>
            <a:off x="0" y="1188893"/>
            <a:ext cx="9144000" cy="4112315"/>
          </a:xfrm>
          <a:prstGeom prst="rect">
            <a:avLst/>
          </a:prstGeom>
        </p:spPr>
      </p:pic>
      <p:sp>
        <p:nvSpPr>
          <p:cNvPr id="6" name="TextBox 5">
            <a:extLst>
              <a:ext uri="{FF2B5EF4-FFF2-40B4-BE49-F238E27FC236}">
                <a16:creationId xmlns:a16="http://schemas.microsoft.com/office/drawing/2014/main" id="{8FD16523-9524-E743-BD65-DB036E5D839C}"/>
              </a:ext>
            </a:extLst>
          </p:cNvPr>
          <p:cNvSpPr txBox="1"/>
          <p:nvPr/>
        </p:nvSpPr>
        <p:spPr>
          <a:xfrm>
            <a:off x="0" y="5589240"/>
            <a:ext cx="9036448"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Xin+, </a:t>
            </a: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"Shifted Hamming Distance: A Fast and Accurate SIMD-friendly Filter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to Accelerate Alignment Verification in Read Mapping”</a:t>
            </a:r>
            <a:r>
              <a:rPr kumimoji="0" lang="en-US" sz="1800" b="1" i="0" u="none" strike="noStrike" kern="1200" cap="none" spc="0" normalizeH="0" baseline="0" noProof="0" dirty="0">
                <a:ln>
                  <a:noFill/>
                </a:ln>
                <a:solidFill>
                  <a:srgbClr val="000000"/>
                </a:solidFill>
                <a:effectLst/>
                <a:uLnTx/>
                <a:uFillTx/>
                <a:latin typeface="Tahoma"/>
                <a:ea typeface="+mn-ea"/>
                <a:cs typeface="+mn-cs"/>
              </a:rPr>
              <a:t>, Bioinformatics 2015.</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3" name="TextBox 2">
            <a:extLst>
              <a:ext uri="{FF2B5EF4-FFF2-40B4-BE49-F238E27FC236}">
                <a16:creationId xmlns:a16="http://schemas.microsoft.com/office/drawing/2014/main" id="{36445F11-D01A-8446-B677-10B1176ECB94}"/>
              </a:ext>
            </a:extLst>
          </p:cNvPr>
          <p:cNvSpPr txBox="1"/>
          <p:nvPr/>
        </p:nvSpPr>
        <p:spPr>
          <a:xfrm>
            <a:off x="97149" y="936148"/>
            <a:ext cx="63470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3"/>
              </a:rPr>
              <a:t>https://github.com/CMU-SAFARI/Shifted-Hamming-Distance</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227415595"/>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4" name="Object 3"/>
          <p:cNvGraphicFramePr>
            <a:graphicFrameLocks noChangeAspect="1"/>
          </p:cNvGraphicFramePr>
          <p:nvPr>
            <p:extLst/>
          </p:nvPr>
        </p:nvGraphicFramePr>
        <p:xfrm>
          <a:off x="273396" y="2692989"/>
          <a:ext cx="8556908" cy="3646726"/>
        </p:xfrm>
        <a:graphic>
          <a:graphicData uri="http://schemas.openxmlformats.org/presentationml/2006/ole">
            <mc:AlternateContent xmlns:mc="http://schemas.openxmlformats.org/markup-compatibility/2006">
              <mc:Choice xmlns:v="urn:schemas-microsoft-com:vml" Requires="v">
                <p:oleObj spid="_x0000_s19509" name="Visio" r:id="rId4" imgW="9268335" imgH="3950208" progId="Visio.Drawing.11">
                  <p:embed/>
                </p:oleObj>
              </mc:Choice>
              <mc:Fallback>
                <p:oleObj name="Visio" r:id="rId4" imgW="9268335" imgH="3950208" progId="Visio.Drawing.11">
                  <p:embed/>
                  <p:pic>
                    <p:nvPicPr>
                      <p:cNvPr id="4" name="Object 3"/>
                      <p:cNvPicPr/>
                      <p:nvPr/>
                    </p:nvPicPr>
                    <p:blipFill>
                      <a:blip r:embed="rId5"/>
                      <a:stretch>
                        <a:fillRect/>
                      </a:stretch>
                    </p:blipFill>
                    <p:spPr>
                      <a:xfrm>
                        <a:off x="273396" y="2692989"/>
                        <a:ext cx="8556908" cy="3646726"/>
                      </a:xfrm>
                      <a:prstGeom prst="rect">
                        <a:avLst/>
                      </a:prstGeom>
                    </p:spPr>
                  </p:pic>
                </p:oleObj>
              </mc:Fallback>
            </mc:AlternateContent>
          </a:graphicData>
        </a:graphic>
      </p:graphicFrame>
      <p:sp>
        <p:nvSpPr>
          <p:cNvPr id="5" name="Title 1"/>
          <p:cNvSpPr txBox="1">
            <a:spLocks/>
          </p:cNvSpPr>
          <p:nvPr/>
        </p:nvSpPr>
        <p:spPr>
          <a:xfrm>
            <a:off x="228600" y="152400"/>
            <a:ext cx="8610600" cy="1066800"/>
          </a:xfrm>
          <a:prstGeom prst="rect">
            <a:avLst/>
          </a:prstGeom>
        </p:spPr>
        <p:txBody>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600" kern="0" dirty="0" err="1">
                <a:solidFill>
                  <a:srgbClr val="006633"/>
                </a:solidFill>
              </a:rPr>
              <a:t>GateKeeper</a:t>
            </a:r>
            <a:r>
              <a:rPr lang="en-US" sz="3600" kern="0" dirty="0">
                <a:solidFill>
                  <a:srgbClr val="006633"/>
                </a:solidFill>
              </a:rPr>
              <a:t>: FPGA-Based Alignment Filtering</a:t>
            </a:r>
            <a:endParaRPr kumimoji="0" lang="en-US" sz="3600" b="0" i="0" u="none" strike="noStrike" kern="0" cap="none" spc="0" normalizeH="0" baseline="0" noProof="0" dirty="0">
              <a:ln>
                <a:noFill/>
              </a:ln>
              <a:solidFill>
                <a:srgbClr val="1F497D"/>
              </a:solidFill>
              <a:effectLst/>
              <a:uLnTx/>
              <a:uFillTx/>
              <a:latin typeface="Garamond"/>
              <a:ea typeface="+mj-ea"/>
              <a:cs typeface="+mj-cs"/>
            </a:endParaRPr>
          </a:p>
        </p:txBody>
      </p:sp>
      <p:pic>
        <p:nvPicPr>
          <p:cNvPr id="9" name="Picture 8" descr="http://www.fpgadeveloper.com/wp-content/uploads/2016/03/fpga-drive-bring-up-2.jp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b="9275"/>
          <a:stretch/>
        </p:blipFill>
        <p:spPr bwMode="auto">
          <a:xfrm>
            <a:off x="3536006" y="1275733"/>
            <a:ext cx="1878272" cy="1243731"/>
          </a:xfrm>
          <a:prstGeom prst="rect">
            <a:avLst/>
          </a:prstGeom>
          <a:noFill/>
          <a:extLst>
            <a:ext uri="{909E8E84-426E-40DD-AFC4-6F175D3DCCD1}">
              <a14:hiddenFill xmlns:a14="http://schemas.microsoft.com/office/drawing/2010/main">
                <a:solidFill>
                  <a:srgbClr val="FFFFFF"/>
                </a:solidFill>
              </a14:hiddenFill>
            </a:ext>
          </a:extLst>
        </p:spPr>
      </p:pic>
      <p:sp>
        <p:nvSpPr>
          <p:cNvPr id="10" name="Cube 9"/>
          <p:cNvSpPr>
            <a:spLocks/>
          </p:cNvSpPr>
          <p:nvPr/>
        </p:nvSpPr>
        <p:spPr>
          <a:xfrm>
            <a:off x="1364419" y="1508488"/>
            <a:ext cx="1645920" cy="1005840"/>
          </a:xfrm>
          <a:prstGeom prst="cube">
            <a:avLst/>
          </a:prstGeom>
          <a:ln/>
        </p:spPr>
        <p:style>
          <a:lnRef idx="3">
            <a:schemeClr val="lt1"/>
          </a:lnRef>
          <a:fillRef idx="1">
            <a:schemeClr val="accent1"/>
          </a:fillRef>
          <a:effectRef idx="1">
            <a:schemeClr val="accent1"/>
          </a:effectRef>
          <a:fontRef idx="minor">
            <a:schemeClr val="lt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europa"/>
                <a:ea typeface="+mn-ea"/>
                <a:cs typeface="+mn-cs"/>
              </a:rPr>
              <a:t>Alignment Filter</a:t>
            </a:r>
          </a:p>
        </p:txBody>
      </p:sp>
      <p:sp>
        <p:nvSpPr>
          <p:cNvPr id="11" name="Cross 10"/>
          <p:cNvSpPr/>
          <p:nvPr/>
        </p:nvSpPr>
        <p:spPr>
          <a:xfrm>
            <a:off x="3106352" y="1787354"/>
            <a:ext cx="406406" cy="406406"/>
          </a:xfrm>
          <a:prstGeom prst="plus">
            <a:avLst>
              <a:gd name="adj" fmla="val 37284"/>
            </a:avLst>
          </a:prstGeom>
          <a:solidFill>
            <a:srgbClr val="FF0000"/>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grpSp>
        <p:nvGrpSpPr>
          <p:cNvPr id="12" name="Group 11"/>
          <p:cNvGrpSpPr/>
          <p:nvPr/>
        </p:nvGrpSpPr>
        <p:grpSpPr>
          <a:xfrm>
            <a:off x="5953706" y="862882"/>
            <a:ext cx="2109214" cy="1899606"/>
            <a:chOff x="6300192" y="517140"/>
            <a:chExt cx="2736304" cy="2464377"/>
          </a:xfrm>
        </p:grpSpPr>
        <p:grpSp>
          <p:nvGrpSpPr>
            <p:cNvPr id="13" name="Group 12"/>
            <p:cNvGrpSpPr/>
            <p:nvPr/>
          </p:nvGrpSpPr>
          <p:grpSpPr>
            <a:xfrm>
              <a:off x="7111817" y="517140"/>
              <a:ext cx="1080120" cy="1876623"/>
              <a:chOff x="-108520" y="4149080"/>
              <a:chExt cx="1080120" cy="1876623"/>
            </a:xfrm>
          </p:grpSpPr>
          <p:sp>
            <p:nvSpPr>
              <p:cNvPr id="15" name="TextBox 14"/>
              <p:cNvSpPr txBox="1"/>
              <p:nvPr/>
            </p:nvSpPr>
            <p:spPr>
              <a:xfrm>
                <a:off x="467544" y="4437113"/>
                <a:ext cx="504056" cy="51906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2A55D6"/>
                    </a:solidFill>
                    <a:effectLst/>
                    <a:uLnTx/>
                    <a:uFillTx/>
                    <a:latin typeface="Tahoma"/>
                    <a:ea typeface="+mn-ea"/>
                    <a:cs typeface="+mn-cs"/>
                  </a:rPr>
                  <a:t>st</a:t>
                </a:r>
                <a:endParaRPr kumimoji="0" lang="en-US" sz="2000" b="0" i="0" u="none" strike="noStrike" kern="1200" cap="none" spc="0" normalizeH="0" baseline="0" noProof="0" dirty="0">
                  <a:ln>
                    <a:noFill/>
                  </a:ln>
                  <a:solidFill>
                    <a:srgbClr val="2A55D6"/>
                  </a:solidFill>
                  <a:effectLst/>
                  <a:uLnTx/>
                  <a:uFillTx/>
                  <a:latin typeface="Tahoma"/>
                  <a:ea typeface="+mn-ea"/>
                  <a:cs typeface="+mn-cs"/>
                </a:endParaRPr>
              </a:p>
            </p:txBody>
          </p:sp>
          <p:sp>
            <p:nvSpPr>
              <p:cNvPr id="16" name="Rectangle 15"/>
              <p:cNvSpPr/>
              <p:nvPr/>
            </p:nvSpPr>
            <p:spPr>
              <a:xfrm>
                <a:off x="-108520" y="4149080"/>
                <a:ext cx="1038132" cy="1876623"/>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dirty="0">
                    <a:ln>
                      <a:noFill/>
                    </a:ln>
                    <a:solidFill>
                      <a:srgbClr val="2A55D6"/>
                    </a:solidFill>
                    <a:effectLst/>
                    <a:uLnTx/>
                    <a:uFillTx/>
                    <a:latin typeface="Tahoma"/>
                    <a:ea typeface="+mn-ea"/>
                    <a:cs typeface="+mn-cs"/>
                  </a:rPr>
                  <a:t>1</a:t>
                </a:r>
              </a:p>
            </p:txBody>
          </p:sp>
        </p:grpSp>
        <p:sp>
          <p:nvSpPr>
            <p:cNvPr id="14" name="Rectangle 13"/>
            <p:cNvSpPr/>
            <p:nvPr/>
          </p:nvSpPr>
          <p:spPr>
            <a:xfrm>
              <a:off x="6300192" y="2063170"/>
              <a:ext cx="2736304" cy="91834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2A55D6"/>
                  </a:solidFill>
                  <a:effectLst/>
                  <a:uLnTx/>
                  <a:uFillTx/>
                  <a:latin typeface="Tahoma"/>
                  <a:ea typeface="+mn-ea"/>
                  <a:cs typeface="+mn-cs"/>
                </a:rPr>
                <a:t>FPGA-based Alignment Filter.</a:t>
              </a:r>
            </a:p>
          </p:txBody>
        </p:sp>
      </p:grpSp>
      <p:sp>
        <p:nvSpPr>
          <p:cNvPr id="17" name="Equal 16"/>
          <p:cNvSpPr/>
          <p:nvPr/>
        </p:nvSpPr>
        <p:spPr>
          <a:xfrm>
            <a:off x="5475548" y="1775284"/>
            <a:ext cx="587150" cy="422906"/>
          </a:xfrm>
          <a:prstGeom prst="mathEqual">
            <a:avLst/>
          </a:prstGeom>
          <a:solidFill>
            <a:srgbClr val="FE0606"/>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Tree>
    <p:extLst>
      <p:ext uri="{BB962C8B-B14F-4D97-AF65-F5344CB8AC3E}">
        <p14:creationId xmlns:p14="http://schemas.microsoft.com/office/powerpoint/2010/main" val="2763311159"/>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2E8C23-FA4B-DC43-9A4E-AB414CD1EE1B}"/>
              </a:ext>
            </a:extLst>
          </p:cNvPr>
          <p:cNvSpPr>
            <a:spLocks noGrp="1"/>
          </p:cNvSpPr>
          <p:nvPr>
            <p:ph type="title"/>
          </p:nvPr>
        </p:nvSpPr>
        <p:spPr/>
        <p:txBody>
          <a:bodyPr/>
          <a:lstStyle/>
          <a:p>
            <a:pPr lvl="0">
              <a:defRPr/>
            </a:pPr>
            <a:r>
              <a:rPr lang="en-US" sz="3600" dirty="0" err="1">
                <a:solidFill>
                  <a:srgbClr val="006633"/>
                </a:solidFill>
              </a:rPr>
              <a:t>GateKeeper</a:t>
            </a:r>
            <a:r>
              <a:rPr lang="en-US" sz="3600" dirty="0">
                <a:solidFill>
                  <a:srgbClr val="006633"/>
                </a:solidFill>
              </a:rPr>
              <a:t>: FPGA-Based Alignment Filtering</a:t>
            </a:r>
          </a:p>
        </p:txBody>
      </p:sp>
      <p:sp>
        <p:nvSpPr>
          <p:cNvPr id="3" name="Content Placeholder 2">
            <a:extLst>
              <a:ext uri="{FF2B5EF4-FFF2-40B4-BE49-F238E27FC236}">
                <a16:creationId xmlns:a16="http://schemas.microsoft.com/office/drawing/2014/main" id="{7D7272F7-812F-9A42-AE52-085A1B7B969B}"/>
              </a:ext>
            </a:extLst>
          </p:cNvPr>
          <p:cNvSpPr>
            <a:spLocks noGrp="1"/>
          </p:cNvSpPr>
          <p:nvPr>
            <p:ph idx="1"/>
          </p:nvPr>
        </p:nvSpPr>
        <p:spPr>
          <a:xfrm>
            <a:off x="228600" y="980728"/>
            <a:ext cx="8610600" cy="4876800"/>
          </a:xfrm>
        </p:spPr>
        <p:txBody>
          <a:bodyPr/>
          <a:lstStyle/>
          <a:p>
            <a:r>
              <a:rPr lang="en-US" sz="2200" dirty="0"/>
              <a:t>Mohammed </a:t>
            </a:r>
            <a:r>
              <a:rPr lang="en-US" sz="2200" dirty="0" err="1"/>
              <a:t>Alser</a:t>
            </a:r>
            <a:r>
              <a:rPr lang="en-US" sz="2200" dirty="0"/>
              <a:t>, Hasan Hassan, </a:t>
            </a:r>
            <a:r>
              <a:rPr lang="en-US" sz="2200" dirty="0" err="1"/>
              <a:t>Hongyi</a:t>
            </a:r>
            <a:r>
              <a:rPr lang="en-US" sz="2200" dirty="0"/>
              <a:t> Xin, </a:t>
            </a:r>
            <a:r>
              <a:rPr lang="en-US" sz="2200" dirty="0" err="1"/>
              <a:t>Oguz</a:t>
            </a:r>
            <a:r>
              <a:rPr lang="en-US" sz="2200" dirty="0"/>
              <a:t> </a:t>
            </a:r>
            <a:r>
              <a:rPr lang="en-US" sz="2200" dirty="0" err="1"/>
              <a:t>Ergin</a:t>
            </a:r>
            <a:r>
              <a:rPr lang="en-US" sz="2200" dirty="0"/>
              <a:t>, Onur Mutlu, and Can Alkan</a:t>
            </a:r>
            <a:br>
              <a:rPr lang="en-US" sz="2200" dirty="0"/>
            </a:br>
            <a:r>
              <a:rPr lang="en-US" sz="2200" b="1" dirty="0">
                <a:hlinkClick r:id="rId2"/>
              </a:rPr>
              <a:t>"GateKeeper: A New Hardware Architecture for Accelerating Pre-Alignment in DNA Short Read Mapping"</a:t>
            </a:r>
            <a:br>
              <a:rPr lang="en-US" sz="2200" dirty="0"/>
            </a:br>
            <a:r>
              <a:rPr lang="en-US" sz="2200" b="1" i="1" dirty="0">
                <a:hlinkClick r:id="rId3"/>
              </a:rPr>
              <a:t>Bioinformatics</a:t>
            </a:r>
            <a:r>
              <a:rPr lang="en-US" sz="2200" dirty="0"/>
              <a:t>, [published online, May 31], 2017. </a:t>
            </a:r>
            <a:br>
              <a:rPr lang="en-US" sz="2200" dirty="0"/>
            </a:br>
            <a:r>
              <a:rPr lang="en-US" sz="2200" dirty="0"/>
              <a:t>[</a:t>
            </a:r>
            <a:r>
              <a:rPr lang="en-US" sz="2200" dirty="0">
                <a:hlinkClick r:id="rId4"/>
              </a:rPr>
              <a:t>Source Code</a:t>
            </a:r>
            <a:r>
              <a:rPr lang="en-US" sz="2200" dirty="0"/>
              <a:t>] </a:t>
            </a:r>
            <a:br>
              <a:rPr lang="en-US" sz="2200" dirty="0"/>
            </a:br>
            <a:r>
              <a:rPr lang="en-US" sz="2200" dirty="0"/>
              <a:t>[</a:t>
            </a:r>
            <a:r>
              <a:rPr lang="en-US" sz="2200" dirty="0">
                <a:hlinkClick r:id="rId5"/>
              </a:rPr>
              <a:t>Online link at Bioinformatics Journal</a:t>
            </a:r>
            <a:r>
              <a:rPr lang="en-US" sz="2200" dirty="0"/>
              <a:t>]</a:t>
            </a:r>
          </a:p>
          <a:p>
            <a:endParaRPr lang="en-US" sz="2200" dirty="0"/>
          </a:p>
        </p:txBody>
      </p:sp>
      <p:sp>
        <p:nvSpPr>
          <p:cNvPr id="4" name="Slide Number Placeholder 3">
            <a:extLst>
              <a:ext uri="{FF2B5EF4-FFF2-40B4-BE49-F238E27FC236}">
                <a16:creationId xmlns:a16="http://schemas.microsoft.com/office/drawing/2014/main" id="{D883C8AB-36A8-254D-9CE5-089EFEBE3CA7}"/>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590AFA7F-FE4D-6F48-BB4A-2296F0C0FBB8}"/>
              </a:ext>
            </a:extLst>
          </p:cNvPr>
          <p:cNvPicPr>
            <a:picLocks noChangeAspect="1"/>
          </p:cNvPicPr>
          <p:nvPr/>
        </p:nvPicPr>
        <p:blipFill>
          <a:blip r:embed="rId6"/>
          <a:stretch>
            <a:fillRect/>
          </a:stretch>
        </p:blipFill>
        <p:spPr>
          <a:xfrm>
            <a:off x="0" y="3930359"/>
            <a:ext cx="9144000" cy="2450969"/>
          </a:xfrm>
          <a:prstGeom prst="rect">
            <a:avLst/>
          </a:prstGeom>
        </p:spPr>
      </p:pic>
    </p:spTree>
    <p:extLst>
      <p:ext uri="{BB962C8B-B14F-4D97-AF65-F5344CB8AC3E}">
        <p14:creationId xmlns:p14="http://schemas.microsoft.com/office/powerpoint/2010/main" val="3517395710"/>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D42BC4-7558-384F-A170-28CD5BC5B8CE}"/>
              </a:ext>
            </a:extLst>
          </p:cNvPr>
          <p:cNvSpPr>
            <a:spLocks noGrp="1"/>
          </p:cNvSpPr>
          <p:nvPr>
            <p:ph type="title"/>
          </p:nvPr>
        </p:nvSpPr>
        <p:spPr/>
        <p:txBody>
          <a:bodyPr/>
          <a:lstStyle/>
          <a:p>
            <a:r>
              <a:rPr lang="en-US" dirty="0"/>
              <a:t>DNA Read Mapping &amp; Filtering</a:t>
            </a:r>
          </a:p>
        </p:txBody>
      </p:sp>
      <p:sp>
        <p:nvSpPr>
          <p:cNvPr id="3" name="Content Placeholder 2">
            <a:extLst>
              <a:ext uri="{FF2B5EF4-FFF2-40B4-BE49-F238E27FC236}">
                <a16:creationId xmlns:a16="http://schemas.microsoft.com/office/drawing/2014/main" id="{8854F678-86EC-5D41-9BE6-38569A724327}"/>
              </a:ext>
            </a:extLst>
          </p:cNvPr>
          <p:cNvSpPr>
            <a:spLocks noGrp="1"/>
          </p:cNvSpPr>
          <p:nvPr>
            <p:ph idx="1"/>
          </p:nvPr>
        </p:nvSpPr>
        <p:spPr/>
        <p:txBody>
          <a:bodyPr/>
          <a:lstStyle/>
          <a:p>
            <a:r>
              <a:rPr lang="en-US" dirty="0">
                <a:solidFill>
                  <a:srgbClr val="FF0000"/>
                </a:solidFill>
              </a:rPr>
              <a:t>Problem: </a:t>
            </a:r>
            <a:r>
              <a:rPr lang="en-US" b="1" dirty="0">
                <a:solidFill>
                  <a:srgbClr val="FF0000"/>
                </a:solidFill>
              </a:rPr>
              <a:t>Heavily</a:t>
            </a:r>
            <a:r>
              <a:rPr lang="en-US" dirty="0">
                <a:solidFill>
                  <a:srgbClr val="FF0000"/>
                </a:solidFill>
              </a:rPr>
              <a:t> </a:t>
            </a:r>
            <a:r>
              <a:rPr lang="en-US" b="1" dirty="0">
                <a:solidFill>
                  <a:srgbClr val="FF0000"/>
                </a:solidFill>
              </a:rPr>
              <a:t>bottlenecked</a:t>
            </a:r>
            <a:r>
              <a:rPr lang="en-US" dirty="0">
                <a:solidFill>
                  <a:srgbClr val="FF0000"/>
                </a:solidFill>
              </a:rPr>
              <a:t> </a:t>
            </a:r>
            <a:r>
              <a:rPr lang="en-US" b="1" dirty="0">
                <a:solidFill>
                  <a:srgbClr val="FF0000"/>
                </a:solidFill>
              </a:rPr>
              <a:t>by</a:t>
            </a:r>
            <a:r>
              <a:rPr lang="en-US" dirty="0">
                <a:solidFill>
                  <a:srgbClr val="FF0000"/>
                </a:solidFill>
              </a:rPr>
              <a:t> </a:t>
            </a:r>
            <a:r>
              <a:rPr lang="en-US" b="1" dirty="0">
                <a:solidFill>
                  <a:srgbClr val="FF0000"/>
                </a:solidFill>
              </a:rPr>
              <a:t>Data Movement</a:t>
            </a:r>
          </a:p>
          <a:p>
            <a:endParaRPr lang="en-US" dirty="0"/>
          </a:p>
          <a:p>
            <a:r>
              <a:rPr lang="en-US" dirty="0" err="1"/>
              <a:t>GateKeeper</a:t>
            </a:r>
            <a:r>
              <a:rPr lang="en-US" dirty="0"/>
              <a:t> FPGA performance limited by DRAM bandwidth [</a:t>
            </a:r>
            <a:r>
              <a:rPr lang="en-US" dirty="0" err="1"/>
              <a:t>Alser</a:t>
            </a:r>
            <a:r>
              <a:rPr lang="en-US" dirty="0"/>
              <a:t>+, Bioinformatics 2017]</a:t>
            </a:r>
          </a:p>
          <a:p>
            <a:endParaRPr lang="en-US" dirty="0"/>
          </a:p>
          <a:p>
            <a:r>
              <a:rPr lang="en-US" dirty="0"/>
              <a:t>Ditto for SHD on SIMD [Xin+, Bioinformatics 2015]</a:t>
            </a:r>
          </a:p>
          <a:p>
            <a:endParaRPr lang="en-US" dirty="0"/>
          </a:p>
          <a:p>
            <a:r>
              <a:rPr lang="en-US" dirty="0">
                <a:solidFill>
                  <a:srgbClr val="0000FF"/>
                </a:solidFill>
              </a:rPr>
              <a:t>Solution: Processing-in-memory can alleviate the bottleneck</a:t>
            </a:r>
          </a:p>
          <a:p>
            <a:endParaRPr lang="en-US" dirty="0"/>
          </a:p>
          <a:p>
            <a:r>
              <a:rPr lang="en-US" dirty="0">
                <a:solidFill>
                  <a:srgbClr val="1A5712"/>
                </a:solidFill>
              </a:rPr>
              <a:t>However, we need to design mapping &amp; filtering algorithms to fit processing-in-memory</a:t>
            </a:r>
          </a:p>
        </p:txBody>
      </p:sp>
      <p:sp>
        <p:nvSpPr>
          <p:cNvPr id="4" name="Slide Number Placeholder 3">
            <a:extLst>
              <a:ext uri="{FF2B5EF4-FFF2-40B4-BE49-F238E27FC236}">
                <a16:creationId xmlns:a16="http://schemas.microsoft.com/office/drawing/2014/main" id="{DE75728F-ADBF-6A4A-879A-1C188D8441A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11436383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In-Memory DNA Sequence Analysis</a:t>
            </a:r>
          </a:p>
        </p:txBody>
      </p:sp>
      <p:sp>
        <p:nvSpPr>
          <p:cNvPr id="3" name="Content Placeholder 2"/>
          <p:cNvSpPr>
            <a:spLocks noGrp="1"/>
          </p:cNvSpPr>
          <p:nvPr>
            <p:ph idx="1"/>
          </p:nvPr>
        </p:nvSpPr>
        <p:spPr>
          <a:xfrm>
            <a:off x="228600" y="1052736"/>
            <a:ext cx="8735888" cy="4876800"/>
          </a:xfrm>
        </p:spPr>
        <p:txBody>
          <a:bodyPr/>
          <a:lstStyle/>
          <a:p>
            <a:r>
              <a:rPr lang="en-US" sz="1800" dirty="0" err="1"/>
              <a:t>Jeremie</a:t>
            </a:r>
            <a:r>
              <a:rPr lang="en-US" sz="1800" dirty="0"/>
              <a:t> S. Kim, </a:t>
            </a:r>
            <a:r>
              <a:rPr lang="en-US" sz="1800" dirty="0" err="1"/>
              <a:t>Damla</a:t>
            </a:r>
            <a:r>
              <a:rPr lang="en-US" sz="1800" dirty="0"/>
              <a:t> </a:t>
            </a:r>
            <a:r>
              <a:rPr lang="en-US" sz="1800" dirty="0" err="1"/>
              <a:t>Senol</a:t>
            </a:r>
            <a:r>
              <a:rPr lang="en-US" sz="1800" dirty="0"/>
              <a:t> Cali, </a:t>
            </a:r>
            <a:r>
              <a:rPr lang="en-US" sz="1800" dirty="0" err="1"/>
              <a:t>Hongyi</a:t>
            </a:r>
            <a:r>
              <a:rPr lang="en-US" sz="1800" dirty="0"/>
              <a:t> Xin, </a:t>
            </a:r>
            <a:r>
              <a:rPr lang="en-US" sz="1800" dirty="0" err="1"/>
              <a:t>Donghyuk</a:t>
            </a:r>
            <a:r>
              <a:rPr lang="en-US" sz="1800" dirty="0"/>
              <a:t> Lee, Saugata Ghose, Mohammed </a:t>
            </a:r>
            <a:r>
              <a:rPr lang="en-US" sz="1800" dirty="0" err="1"/>
              <a:t>Alser</a:t>
            </a:r>
            <a:r>
              <a:rPr lang="en-US" sz="1800" dirty="0"/>
              <a:t>, Hasan Hassan, </a:t>
            </a:r>
            <a:r>
              <a:rPr lang="en-US" sz="1800" dirty="0" err="1"/>
              <a:t>Oguz</a:t>
            </a:r>
            <a:r>
              <a:rPr lang="en-US" sz="1800" dirty="0"/>
              <a:t> </a:t>
            </a:r>
            <a:r>
              <a:rPr lang="en-US" sz="1800" dirty="0" err="1"/>
              <a:t>Ergin</a:t>
            </a:r>
            <a:r>
              <a:rPr lang="en-US" sz="1800" dirty="0"/>
              <a:t>, Can Alkan, and Onur Mutlu,</a:t>
            </a:r>
            <a:br>
              <a:rPr lang="en-US" sz="1800" dirty="0"/>
            </a:br>
            <a:r>
              <a:rPr lang="en-US" sz="1800" b="1" dirty="0"/>
              <a:t>"GRIM-Filter: Fast Seed Location Filtering in DNA Read Mapping Using Processing-in-Memory Technologies"</a:t>
            </a:r>
            <a:br>
              <a:rPr lang="en-US" sz="1800" dirty="0"/>
            </a:br>
            <a:r>
              <a:rPr lang="en-US" sz="1800" b="1" i="1" dirty="0">
                <a:hlinkClick r:id="rId2"/>
              </a:rPr>
              <a:t>BMC Genomics</a:t>
            </a:r>
            <a:r>
              <a:rPr lang="en-US" sz="1800" dirty="0"/>
              <a:t>, 2018. </a:t>
            </a:r>
            <a:br>
              <a:rPr lang="en-US" sz="1800" dirty="0"/>
            </a:br>
            <a:r>
              <a:rPr lang="en-US" sz="1800" i="1" dirty="0"/>
              <a:t>Proceedings of the </a:t>
            </a:r>
            <a:r>
              <a:rPr lang="en-US" sz="1800" i="1" dirty="0">
                <a:hlinkClick r:id="rId3"/>
              </a:rPr>
              <a:t>16th Asia Pacific Bioinformatics Conference</a:t>
            </a:r>
            <a:r>
              <a:rPr lang="en-US" sz="1800" i="1" dirty="0"/>
              <a:t> (</a:t>
            </a:r>
            <a:r>
              <a:rPr lang="en-US" sz="1800" b="1" i="1" dirty="0"/>
              <a:t>APBC</a:t>
            </a:r>
            <a:r>
              <a:rPr lang="en-US" sz="1800" i="1" dirty="0"/>
              <a:t>)</a:t>
            </a:r>
            <a:r>
              <a:rPr lang="en-US" sz="1800" dirty="0"/>
              <a:t>, Yokohama, Japan, January 2018. </a:t>
            </a:r>
            <a:br>
              <a:rPr lang="en-US" sz="1800" dirty="0"/>
            </a:br>
            <a:r>
              <a:rPr lang="en-US" sz="1800" dirty="0">
                <a:hlinkClick r:id="rId4"/>
              </a:rPr>
              <a:t>arxiv.org Version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0D6DD92-3E99-804F-B2F4-271398E18684}"/>
              </a:ext>
            </a:extLst>
          </p:cNvPr>
          <p:cNvPicPr>
            <a:picLocks noChangeAspect="1"/>
          </p:cNvPicPr>
          <p:nvPr/>
        </p:nvPicPr>
        <p:blipFill>
          <a:blip r:embed="rId5"/>
          <a:stretch>
            <a:fillRect/>
          </a:stretch>
        </p:blipFill>
        <p:spPr>
          <a:xfrm>
            <a:off x="611560" y="3489290"/>
            <a:ext cx="7956376" cy="2892354"/>
          </a:xfrm>
          <a:prstGeom prst="rect">
            <a:avLst/>
          </a:prstGeom>
        </p:spPr>
      </p:pic>
    </p:spTree>
    <p:extLst>
      <p:ext uri="{BB962C8B-B14F-4D97-AF65-F5344CB8AC3E}">
        <p14:creationId xmlns:p14="http://schemas.microsoft.com/office/powerpoint/2010/main" val="5352764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261217" y="5580528"/>
            <a:ext cx="8725466" cy="83099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600" b="0" i="0" u="none" strike="noStrike" kern="1200" cap="none" spc="0" normalizeH="0" baseline="0" noProof="0" dirty="0">
                <a:ln>
                  <a:noFill/>
                </a:ln>
                <a:solidFill>
                  <a:srgbClr val="000000"/>
                </a:solidFill>
                <a:effectLst/>
                <a:uLnTx/>
                <a:uFillTx/>
                <a:latin typeface="Tahoma"/>
                <a:ea typeface="+mn-ea"/>
                <a:cs typeface="+mn-cs"/>
              </a:rPr>
              <a:t> et al.,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GateKeeper</a:t>
            </a:r>
            <a:r>
              <a:rPr kumimoji="0" lang="en-US" sz="1600" b="0" i="0" u="none" strike="noStrike" kern="1200" cap="none" spc="0" normalizeH="0" baseline="0" noProof="0" dirty="0">
                <a:ln>
                  <a:noFill/>
                </a:ln>
                <a:solidFill>
                  <a:srgbClr val="0000FF"/>
                </a:solidFill>
                <a:effectLst/>
                <a:uLnTx/>
                <a:uFillTx/>
                <a:latin typeface="Tahoma"/>
                <a:ea typeface="+mn-ea"/>
                <a:cs typeface="+mn-cs"/>
              </a:rPr>
              <a:t>: A New Hardware Architecture for Accelerating Pre-Alignment in DNA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rPr>
              <a:t>Short Read Mapping</a:t>
            </a:r>
            <a:r>
              <a:rPr kumimoji="0" lang="en-US" sz="1600" b="0" i="0" u="none" strike="noStrike" kern="1200" cap="none" spc="0" normalizeH="0" baseline="0" noProof="0" dirty="0">
                <a:ln>
                  <a:noFill/>
                </a:ln>
                <a:solidFill>
                  <a:srgbClr val="000000"/>
                </a:solidFill>
                <a:effectLst/>
                <a:uLnTx/>
                <a:uFillTx/>
                <a:latin typeface="Tahoma"/>
                <a:ea typeface="+mn-ea"/>
                <a:cs typeface="+mn-cs"/>
              </a:rPr>
              <a:t>,” Bioinformatics 2017.</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Kim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Genome Read In-Memory (GRIM) Filter</a:t>
            </a:r>
            <a:r>
              <a:rPr kumimoji="0" lang="en-US" sz="1600" b="0" i="0" u="none" strike="noStrike" kern="1200" cap="none" spc="0" normalizeH="0" baseline="0" noProof="0" dirty="0">
                <a:ln>
                  <a:noFill/>
                </a:ln>
                <a:solidFill>
                  <a:srgbClr val="000000"/>
                </a:solidFill>
                <a:effectLst/>
                <a:uLnTx/>
                <a:uFillTx/>
                <a:latin typeface="Tahoma"/>
                <a:ea typeface="+mn-ea"/>
                <a:cs typeface="+mn-cs"/>
              </a:rPr>
              <a:t>,” BMC Genomics 2018.</a:t>
            </a:r>
          </a:p>
        </p:txBody>
      </p:sp>
      <p:sp>
        <p:nvSpPr>
          <p:cNvPr id="2" name="Title 1"/>
          <p:cNvSpPr>
            <a:spLocks noGrp="1"/>
          </p:cNvSpPr>
          <p:nvPr>
            <p:ph type="title"/>
          </p:nvPr>
        </p:nvSpPr>
        <p:spPr/>
        <p:txBody>
          <a:bodyPr/>
          <a:lstStyle/>
          <a:p>
            <a:r>
              <a:rPr lang="en-US" dirty="0"/>
              <a:t>Quick Note: Key Principles and Results</a:t>
            </a:r>
          </a:p>
        </p:txBody>
      </p:sp>
      <p:sp>
        <p:nvSpPr>
          <p:cNvPr id="3" name="Content Placeholder 2"/>
          <p:cNvSpPr>
            <a:spLocks noGrp="1"/>
          </p:cNvSpPr>
          <p:nvPr>
            <p:ph idx="1"/>
          </p:nvPr>
        </p:nvSpPr>
        <p:spPr>
          <a:xfrm>
            <a:off x="228599" y="1052736"/>
            <a:ext cx="8915401" cy="4994498"/>
          </a:xfrm>
        </p:spPr>
        <p:txBody>
          <a:bodyPr/>
          <a:lstStyle/>
          <a:p>
            <a:r>
              <a:rPr lang="en-US" dirty="0"/>
              <a:t>Two key principles:</a:t>
            </a:r>
          </a:p>
          <a:p>
            <a:pPr lvl="1"/>
            <a:r>
              <a:rPr lang="en-US" dirty="0">
                <a:solidFill>
                  <a:srgbClr val="FF0000"/>
                </a:solidFill>
              </a:rPr>
              <a:t>Exploit the structure of the genome</a:t>
            </a:r>
            <a:r>
              <a:rPr lang="en-US" dirty="0"/>
              <a:t> to minimize computation</a:t>
            </a:r>
          </a:p>
          <a:p>
            <a:pPr lvl="1"/>
            <a:r>
              <a:rPr lang="en-US" dirty="0">
                <a:solidFill>
                  <a:srgbClr val="FF0000"/>
                </a:solidFill>
              </a:rPr>
              <a:t>Morph and exploit the structure of the underlying hardware </a:t>
            </a:r>
            <a:r>
              <a:rPr lang="en-US" dirty="0"/>
              <a:t>to maximize performance and efficiency</a:t>
            </a:r>
          </a:p>
          <a:p>
            <a:pPr marL="0" indent="0">
              <a:buNone/>
            </a:pPr>
            <a:endParaRPr lang="en-US" dirty="0"/>
          </a:p>
          <a:p>
            <a:r>
              <a:rPr lang="en-US" b="1" dirty="0">
                <a:solidFill>
                  <a:srgbClr val="7030A0"/>
                </a:solidFill>
              </a:rPr>
              <a:t>Algorithm-architecture co-design </a:t>
            </a:r>
            <a:r>
              <a:rPr lang="en-US" dirty="0">
                <a:solidFill>
                  <a:srgbClr val="7030A0"/>
                </a:solidFill>
              </a:rPr>
              <a:t>for DNA read mapping</a:t>
            </a:r>
          </a:p>
          <a:p>
            <a:pPr lvl="1"/>
            <a:r>
              <a:rPr lang="en-US" b="1" dirty="0">
                <a:solidFill>
                  <a:srgbClr val="0000FF"/>
                </a:solidFill>
              </a:rPr>
              <a:t>Speeds up </a:t>
            </a:r>
            <a:r>
              <a:rPr lang="en-US" dirty="0">
                <a:solidFill>
                  <a:srgbClr val="0000FF"/>
                </a:solidFill>
              </a:rPr>
              <a:t>read mapping by </a:t>
            </a:r>
            <a:r>
              <a:rPr lang="en-US" b="1" dirty="0">
                <a:solidFill>
                  <a:srgbClr val="0000FF"/>
                </a:solidFill>
              </a:rPr>
              <a:t>~200X (sometimes more)</a:t>
            </a:r>
          </a:p>
          <a:p>
            <a:pPr lvl="1"/>
            <a:r>
              <a:rPr lang="en-US" b="1" dirty="0">
                <a:solidFill>
                  <a:srgbClr val="0000FF"/>
                </a:solidFill>
              </a:rPr>
              <a:t>Improves</a:t>
            </a:r>
            <a:r>
              <a:rPr lang="en-US" dirty="0">
                <a:solidFill>
                  <a:srgbClr val="0000FF"/>
                </a:solidFill>
              </a:rPr>
              <a:t> </a:t>
            </a:r>
            <a:r>
              <a:rPr lang="en-US" b="1" dirty="0">
                <a:solidFill>
                  <a:srgbClr val="0000FF"/>
                </a:solidFill>
              </a:rPr>
              <a:t>accuracy</a:t>
            </a:r>
            <a:r>
              <a:rPr lang="en-US" dirty="0">
                <a:solidFill>
                  <a:srgbClr val="0000FF"/>
                </a:solidFill>
              </a:rPr>
              <a:t> of read mapping </a:t>
            </a:r>
            <a:r>
              <a:rPr lang="en-US" dirty="0"/>
              <a:t>in the presence of errors</a:t>
            </a:r>
          </a:p>
        </p:txBody>
      </p:sp>
      <p:sp>
        <p:nvSpPr>
          <p:cNvPr id="4" name="Slide Number Placeholder 3"/>
          <p:cNvSpPr>
            <a:spLocks noGrp="1"/>
          </p:cNvSpPr>
          <p:nvPr>
            <p:ph type="sldNum" sz="quarter" idx="11"/>
          </p:nvPr>
        </p:nvSpPr>
        <p:spPr>
          <a:xfrm>
            <a:off x="6777038" y="6381328"/>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600" b="0" i="0" u="none" strike="noStrike" kern="1200" cap="none" spc="0" normalizeH="0" baseline="0" noProof="0" dirty="0">
              <a:ln>
                <a:noFill/>
              </a:ln>
              <a:solidFill>
                <a:srgbClr val="000000"/>
              </a:solidFill>
              <a:effectLst/>
              <a:uLnTx/>
              <a:uFillTx/>
              <a:latin typeface="Garamond" charset="0"/>
              <a:ea typeface="+mn-ea"/>
            </a:endParaRPr>
          </a:p>
        </p:txBody>
      </p:sp>
      <p:sp>
        <p:nvSpPr>
          <p:cNvPr id="5" name="TextBox 4"/>
          <p:cNvSpPr txBox="1"/>
          <p:nvPr/>
        </p:nvSpPr>
        <p:spPr>
          <a:xfrm>
            <a:off x="251520" y="4797152"/>
            <a:ext cx="711274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Xin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Accelerating Read Mapping with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FastHASH</a:t>
            </a:r>
            <a:r>
              <a:rPr kumimoji="0" lang="en-US" sz="1600" b="0" i="0" u="none" strike="noStrike" kern="1200" cap="none" spc="0" normalizeH="0" baseline="0" noProof="0" dirty="0">
                <a:ln>
                  <a:noFill/>
                </a:ln>
                <a:solidFill>
                  <a:srgbClr val="000000"/>
                </a:solidFill>
                <a:effectLst/>
                <a:uLnTx/>
                <a:uFillTx/>
                <a:latin typeface="Tahoma"/>
                <a:ea typeface="+mn-ea"/>
                <a:cs typeface="+mn-cs"/>
              </a:rPr>
              <a:t>,” BMC Genomics 2013.</a:t>
            </a:r>
          </a:p>
        </p:txBody>
      </p:sp>
      <p:sp>
        <p:nvSpPr>
          <p:cNvPr id="7" name="TextBox 6"/>
          <p:cNvSpPr txBox="1"/>
          <p:nvPr/>
        </p:nvSpPr>
        <p:spPr>
          <a:xfrm>
            <a:off x="251520" y="5085184"/>
            <a:ext cx="8575685"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Xin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Shifted Hamming Distance: A Fast and Accurate SIMD-friendly Filter to Accelerate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rPr>
              <a:t>Alignment Verification in Read Mapping</a:t>
            </a:r>
            <a:r>
              <a:rPr kumimoji="0" lang="en-US" sz="1600" b="0" i="0" u="none" strike="noStrike" kern="1200" cap="none" spc="0" normalizeH="0" baseline="0" noProof="0" dirty="0">
                <a:ln>
                  <a:noFill/>
                </a:ln>
                <a:solidFill>
                  <a:srgbClr val="000000"/>
                </a:solidFill>
                <a:effectLst/>
                <a:uLnTx/>
                <a:uFillTx/>
                <a:latin typeface="Tahoma"/>
                <a:ea typeface="+mn-ea"/>
                <a:cs typeface="+mn-cs"/>
              </a:rPr>
              <a:t>,” Bioinformatics 2015.</a:t>
            </a:r>
          </a:p>
        </p:txBody>
      </p:sp>
    </p:spTree>
    <p:extLst>
      <p:ext uri="{BB962C8B-B14F-4D97-AF65-F5344CB8AC3E}">
        <p14:creationId xmlns:p14="http://schemas.microsoft.com/office/powerpoint/2010/main" val="11634512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7543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Preliminary arxiv.org version</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print"/>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Tree>
    <p:extLst>
      <p:ext uri="{BB962C8B-B14F-4D97-AF65-F5344CB8AC3E}">
        <p14:creationId xmlns:p14="http://schemas.microsoft.com/office/powerpoint/2010/main" val="1688764165"/>
      </p:ext>
    </p:extLst>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51912" cy="1066800"/>
          </a:xfrm>
        </p:spPr>
        <p:txBody>
          <a:bodyPr/>
          <a:lstStyle/>
          <a:p>
            <a:r>
              <a:rPr lang="en-US" dirty="0"/>
              <a:t>Nanopore Genome Assembly Pipeline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E5936927-1B6F-4A4C-B5AD-52390DB79E20}"/>
              </a:ext>
            </a:extLst>
          </p:cNvPr>
          <p:cNvPicPr>
            <a:picLocks noChangeAspect="1"/>
          </p:cNvPicPr>
          <p:nvPr/>
        </p:nvPicPr>
        <p:blipFill>
          <a:blip r:embed="rId2"/>
          <a:stretch>
            <a:fillRect/>
          </a:stretch>
        </p:blipFill>
        <p:spPr>
          <a:xfrm>
            <a:off x="683568" y="976890"/>
            <a:ext cx="7851772" cy="5476445"/>
          </a:xfrm>
          <a:prstGeom prst="rect">
            <a:avLst/>
          </a:prstGeom>
        </p:spPr>
      </p:pic>
      <p:sp>
        <p:nvSpPr>
          <p:cNvPr id="3" name="TextBox 2">
            <a:extLst>
              <a:ext uri="{FF2B5EF4-FFF2-40B4-BE49-F238E27FC236}">
                <a16:creationId xmlns:a16="http://schemas.microsoft.com/office/drawing/2014/main" id="{9DEDF4F9-AC11-CE40-96CF-BFA639F16628}"/>
              </a:ext>
            </a:extLst>
          </p:cNvPr>
          <p:cNvSpPr txBox="1"/>
          <p:nvPr/>
        </p:nvSpPr>
        <p:spPr>
          <a:xfrm>
            <a:off x="1863509" y="6156593"/>
            <a:ext cx="731700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6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mn-ea"/>
                <a:cs typeface="+mn-cs"/>
              </a:rPr>
              <a:t>Assembly,</a:t>
            </a:r>
            <a:r>
              <a:rPr kumimoji="0" lang="en-US" sz="1600" b="0" i="0" u="none" strike="noStrike" kern="1200" cap="none" spc="0" normalizeH="0" baseline="0" noProof="0" dirty="0">
                <a:ln>
                  <a:noFill/>
                </a:ln>
                <a:solidFill>
                  <a:srgbClr val="000000"/>
                </a:solidFill>
                <a:effectLst/>
                <a:uLnTx/>
                <a:uFillTx/>
                <a:latin typeface="Tahoma"/>
                <a:ea typeface="+mn-ea"/>
                <a:cs typeface="+mn-cs"/>
              </a:rPr>
              <a:t>” Briefings in Bioinformatics, 2018.</a:t>
            </a:r>
          </a:p>
        </p:txBody>
      </p:sp>
    </p:spTree>
    <p:extLst>
      <p:ext uri="{BB962C8B-B14F-4D97-AF65-F5344CB8AC3E}">
        <p14:creationId xmlns:p14="http://schemas.microsoft.com/office/powerpoint/2010/main" val="2759478143"/>
      </p:ext>
    </p:extLst>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D5E408-C764-D045-BD7E-9E9080A7EAEA}"/>
              </a:ext>
            </a:extLst>
          </p:cNvPr>
          <p:cNvSpPr>
            <a:spLocks noGrp="1"/>
          </p:cNvSpPr>
          <p:nvPr>
            <p:ph type="title"/>
          </p:nvPr>
        </p:nvSpPr>
        <p:spPr/>
        <p:txBody>
          <a:bodyPr/>
          <a:lstStyle/>
          <a:p>
            <a:r>
              <a:rPr lang="en-US" dirty="0"/>
              <a:t>More on Genome Analysis: Another Talk</a:t>
            </a:r>
          </a:p>
        </p:txBody>
      </p:sp>
      <p:sp>
        <p:nvSpPr>
          <p:cNvPr id="4" name="Slide Number Placeholder 3">
            <a:extLst>
              <a:ext uri="{FF2B5EF4-FFF2-40B4-BE49-F238E27FC236}">
                <a16:creationId xmlns:a16="http://schemas.microsoft.com/office/drawing/2014/main" id="{819C577A-9665-DA47-916C-F8E9CED1AFF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a:extLst>
              <a:ext uri="{FF2B5EF4-FFF2-40B4-BE49-F238E27FC236}">
                <a16:creationId xmlns:a16="http://schemas.microsoft.com/office/drawing/2014/main" id="{EFB584AB-3B41-F64D-BEF2-930B63D95465}"/>
              </a:ext>
            </a:extLst>
          </p:cNvPr>
          <p:cNvPicPr>
            <a:picLocks noChangeAspect="1"/>
          </p:cNvPicPr>
          <p:nvPr/>
        </p:nvPicPr>
        <p:blipFill>
          <a:blip r:embed="rId2"/>
          <a:stretch>
            <a:fillRect/>
          </a:stretch>
        </p:blipFill>
        <p:spPr>
          <a:xfrm>
            <a:off x="899592" y="1036211"/>
            <a:ext cx="6998618" cy="5201101"/>
          </a:xfrm>
          <a:prstGeom prst="rect">
            <a:avLst/>
          </a:prstGeom>
        </p:spPr>
      </p:pic>
    </p:spTree>
    <p:extLst>
      <p:ext uri="{BB962C8B-B14F-4D97-AF65-F5344CB8AC3E}">
        <p14:creationId xmlns:p14="http://schemas.microsoft.com/office/powerpoint/2010/main" val="2153634696"/>
      </p:ext>
    </p:extLst>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2768AE-5D18-9E4D-B0AE-1600CC02AD30}"/>
              </a:ext>
            </a:extLst>
          </p:cNvPr>
          <p:cNvSpPr>
            <a:spLocks noGrp="1"/>
          </p:cNvSpPr>
          <p:nvPr>
            <p:ph type="title"/>
          </p:nvPr>
        </p:nvSpPr>
        <p:spPr/>
        <p:txBody>
          <a:bodyPr/>
          <a:lstStyle/>
          <a:p>
            <a:r>
              <a:rPr lang="en-US" dirty="0"/>
              <a:t>Recall Our Dream</a:t>
            </a:r>
          </a:p>
        </p:txBody>
      </p:sp>
      <p:sp>
        <p:nvSpPr>
          <p:cNvPr id="3" name="Content Placeholder 2">
            <a:extLst>
              <a:ext uri="{FF2B5EF4-FFF2-40B4-BE49-F238E27FC236}">
                <a16:creationId xmlns:a16="http://schemas.microsoft.com/office/drawing/2014/main" id="{498EA495-2CCE-D648-8AF6-F3266A555827}"/>
              </a:ext>
            </a:extLst>
          </p:cNvPr>
          <p:cNvSpPr>
            <a:spLocks noGrp="1"/>
          </p:cNvSpPr>
          <p:nvPr>
            <p:ph idx="1"/>
          </p:nvPr>
        </p:nvSpPr>
        <p:spPr/>
        <p:txBody>
          <a:bodyPr/>
          <a:lstStyle/>
          <a:p>
            <a:r>
              <a:rPr lang="en-US" dirty="0">
                <a:solidFill>
                  <a:srgbClr val="0000FF"/>
                </a:solidFill>
              </a:rPr>
              <a:t>An embedded device that can perform comprehensive genome analysis in real time (within a minute)</a:t>
            </a:r>
          </a:p>
          <a:p>
            <a:endParaRPr lang="en-US" dirty="0"/>
          </a:p>
          <a:p>
            <a:r>
              <a:rPr lang="en-US" dirty="0"/>
              <a:t>Still a long ways to go</a:t>
            </a:r>
          </a:p>
          <a:p>
            <a:pPr lvl="1"/>
            <a:r>
              <a:rPr lang="en-US" dirty="0"/>
              <a:t>Energy efficiency</a:t>
            </a:r>
          </a:p>
          <a:p>
            <a:pPr lvl="1"/>
            <a:r>
              <a:rPr lang="en-US" dirty="0"/>
              <a:t>Performance (latency)</a:t>
            </a:r>
          </a:p>
          <a:p>
            <a:pPr lvl="1"/>
            <a:r>
              <a:rPr lang="en-US" dirty="0"/>
              <a:t>Security</a:t>
            </a:r>
          </a:p>
          <a:p>
            <a:pPr lvl="1"/>
            <a:r>
              <a:rPr lang="en-US" b="1" dirty="0">
                <a:solidFill>
                  <a:srgbClr val="FF0000"/>
                </a:solidFill>
              </a:rPr>
              <a:t>Huge memory bottleneck</a:t>
            </a:r>
          </a:p>
          <a:p>
            <a:endParaRPr lang="en-US" dirty="0"/>
          </a:p>
          <a:p>
            <a:endParaRPr lang="en-US" dirty="0"/>
          </a:p>
        </p:txBody>
      </p:sp>
      <p:sp>
        <p:nvSpPr>
          <p:cNvPr id="4" name="Slide Number Placeholder 3">
            <a:extLst>
              <a:ext uri="{FF2B5EF4-FFF2-40B4-BE49-F238E27FC236}">
                <a16:creationId xmlns:a16="http://schemas.microsoft.com/office/drawing/2014/main" id="{C6BF723B-2431-BD4C-A973-FB0472D63A7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0115579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39552" y="1219200"/>
            <a:ext cx="6865906" cy="372196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5983251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Memory &amp; Storage</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787447639"/>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Memory System</a:t>
            </a: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cost</a:t>
            </a:r>
            <a:r>
              <a:rPr lang="en-US" dirty="0">
                <a:latin typeface="Tahoma" charset="0"/>
                <a:ea typeface="ＭＳ Ｐゴシック" charset="0"/>
                <a:cs typeface="ＭＳ Ｐゴシック" charset="0"/>
              </a:rPr>
              <a:t>, and </a:t>
            </a:r>
            <a:r>
              <a:rPr lang="en-US" i="1" dirty="0">
                <a:latin typeface="Tahoma" charset="0"/>
                <a:ea typeface="ＭＳ Ｐゴシック" charset="0"/>
                <a:cs typeface="ＭＳ Ｐゴシック" charset="0"/>
              </a:rPr>
              <a:t>management algorithms</a:t>
            </a:r>
            <a:r>
              <a:rPr lang="en-US" dirty="0">
                <a:latin typeface="Tahoma" charset="0"/>
                <a:ea typeface="ＭＳ Ｐゴシック" charset="0"/>
                <a:cs typeface="ＭＳ Ｐゴシック" charset="0"/>
              </a:rPr>
              <a:t>) 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31</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1" name="Text Box 13" descr="90%"/>
          <p:cNvSpPr txBox="1">
            <a:spLocks noChangeArrowheads="1"/>
          </p:cNvSpPr>
          <p:nvPr/>
        </p:nvSpPr>
        <p:spPr bwMode="auto">
          <a:xfrm>
            <a:off x="1245861" y="2928793"/>
            <a:ext cx="1309915" cy="618631"/>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Processors</a:t>
            </a:r>
          </a:p>
          <a:p>
            <a:pPr algn="ctr">
              <a:defRPr/>
            </a:pPr>
            <a:r>
              <a:rPr lang="en-US" kern="0" dirty="0">
                <a:solidFill>
                  <a:sysClr val="windowText" lastClr="000000"/>
                </a:solidFill>
                <a:latin typeface="Arial" pitchFamily="-107" charset="0"/>
                <a:ea typeface="Arial" pitchFamily="-107" charset="0"/>
                <a:cs typeface="Arial" pitchFamily="-107" charset="0"/>
              </a:rPr>
              <a:t>and caches</a:t>
            </a: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Memory</a:t>
            </a: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a:solidFill>
                  <a:srgbClr val="000000"/>
                </a:solidFill>
              </a:rPr>
              <a:t>Storage (SSD/HDD)</a:t>
            </a:r>
          </a:p>
        </p:txBody>
      </p:sp>
      <p:pic>
        <p:nvPicPr>
          <p:cNvPr id="19"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1633988"/>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Tree>
    <p:extLst>
      <p:ext uri="{BB962C8B-B14F-4D97-AF65-F5344CB8AC3E}">
        <p14:creationId xmlns:p14="http://schemas.microsoft.com/office/powerpoint/2010/main" val="258821911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8"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Memory System</a:t>
            </a: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cost</a:t>
            </a:r>
            <a:r>
              <a:rPr lang="en-US" dirty="0">
                <a:latin typeface="Tahoma" charset="0"/>
                <a:ea typeface="ＭＳ Ｐゴシック" charset="0"/>
                <a:cs typeface="ＭＳ Ｐゴシック" charset="0"/>
              </a:rPr>
              <a:t>, and </a:t>
            </a:r>
            <a:r>
              <a:rPr lang="en-US" i="1" dirty="0">
                <a:latin typeface="Tahoma" charset="0"/>
                <a:ea typeface="ＭＳ Ｐゴシック" charset="0"/>
                <a:cs typeface="ＭＳ Ｐゴシック" charset="0"/>
              </a:rPr>
              <a:t>management algorithms</a:t>
            </a:r>
            <a:r>
              <a:rPr lang="en-US" dirty="0">
                <a:latin typeface="Tahoma" charset="0"/>
                <a:ea typeface="ＭＳ Ｐゴシック" charset="0"/>
                <a:cs typeface="ＭＳ Ｐゴシック" charset="0"/>
              </a:rPr>
              <a:t>) 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32</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Memory</a:t>
            </a: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pic>
        <p:nvPicPr>
          <p:cNvPr id="2" name="Picture 1"/>
          <p:cNvPicPr>
            <a:picLocks noChangeAspect="1"/>
          </p:cNvPicPr>
          <p:nvPr/>
        </p:nvPicPr>
        <p:blipFill>
          <a:blip r:embed="rId4"/>
          <a:stretch>
            <a:fillRect/>
          </a:stretch>
        </p:blipFill>
        <p:spPr>
          <a:xfrm>
            <a:off x="887019" y="1663083"/>
            <a:ext cx="1656184" cy="1284462"/>
          </a:xfrm>
          <a:prstGeom prst="rect">
            <a:avLst/>
          </a:prstGeom>
        </p:spPr>
      </p:pic>
      <p:sp>
        <p:nvSpPr>
          <p:cNvPr id="22" name="Text Box 13" descr="90%"/>
          <p:cNvSpPr txBox="1">
            <a:spLocks noChangeArrowheads="1"/>
          </p:cNvSpPr>
          <p:nvPr/>
        </p:nvSpPr>
        <p:spPr bwMode="auto">
          <a:xfrm>
            <a:off x="1331640" y="3081193"/>
            <a:ext cx="873160"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FPGAs</a:t>
            </a:r>
          </a:p>
        </p:txBody>
      </p:sp>
    </p:spTree>
    <p:extLst>
      <p:ext uri="{BB962C8B-B14F-4D97-AF65-F5344CB8AC3E}">
        <p14:creationId xmlns:p14="http://schemas.microsoft.com/office/powerpoint/2010/main" val="2487281956"/>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Memory System</a:t>
            </a: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cost</a:t>
            </a:r>
            <a:r>
              <a:rPr lang="en-US" dirty="0">
                <a:latin typeface="Tahoma" charset="0"/>
                <a:ea typeface="ＭＳ Ｐゴシック" charset="0"/>
                <a:cs typeface="ＭＳ Ｐゴシック" charset="0"/>
              </a:rPr>
              <a:t>, and </a:t>
            </a:r>
            <a:r>
              <a:rPr lang="en-US" i="1" dirty="0">
                <a:latin typeface="Tahoma" charset="0"/>
                <a:ea typeface="ＭＳ Ｐゴシック" charset="0"/>
                <a:cs typeface="ＭＳ Ｐゴシック" charset="0"/>
              </a:rPr>
              <a:t>management algorithms</a:t>
            </a:r>
            <a:r>
              <a:rPr lang="en-US" dirty="0">
                <a:latin typeface="Tahoma" charset="0"/>
                <a:ea typeface="ＭＳ Ｐゴシック" charset="0"/>
                <a:cs typeface="ＭＳ Ｐゴシック" charset="0"/>
              </a:rPr>
              <a:t>) 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33</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Memory</a:t>
            </a: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
        <p:nvSpPr>
          <p:cNvPr id="22" name="Text Box 13" descr="90%"/>
          <p:cNvSpPr txBox="1">
            <a:spLocks noChangeArrowheads="1"/>
          </p:cNvSpPr>
          <p:nvPr/>
        </p:nvSpPr>
        <p:spPr bwMode="auto">
          <a:xfrm>
            <a:off x="1306826" y="3081193"/>
            <a:ext cx="744894"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GPUs</a:t>
            </a:r>
          </a:p>
        </p:txBody>
      </p:sp>
      <p:pic>
        <p:nvPicPr>
          <p:cNvPr id="4" name="Picture 3"/>
          <p:cNvPicPr>
            <a:picLocks noChangeAspect="1"/>
          </p:cNvPicPr>
          <p:nvPr/>
        </p:nvPicPr>
        <p:blipFill>
          <a:blip r:embed="rId4"/>
          <a:stretch>
            <a:fillRect/>
          </a:stretch>
        </p:blipFill>
        <p:spPr>
          <a:xfrm>
            <a:off x="827584" y="1412776"/>
            <a:ext cx="1673534" cy="1655404"/>
          </a:xfrm>
          <a:prstGeom prst="rect">
            <a:avLst/>
          </a:prstGeom>
        </p:spPr>
      </p:pic>
    </p:spTree>
    <p:extLst>
      <p:ext uri="{BB962C8B-B14F-4D97-AF65-F5344CB8AC3E}">
        <p14:creationId xmlns:p14="http://schemas.microsoft.com/office/powerpoint/2010/main" val="514233801"/>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a:xfrm>
            <a:off x="228600" y="152400"/>
            <a:ext cx="8915400" cy="1066800"/>
          </a:xfrm>
        </p:spPr>
        <p:txBody>
          <a:bodyPr/>
          <a:lstStyle/>
          <a:p>
            <a:r>
              <a:rPr lang="en-US" sz="3800" dirty="0"/>
              <a:t>Memory System: A </a:t>
            </a:r>
            <a:r>
              <a:rPr lang="en-US" sz="3800" b="1" i="1" dirty="0"/>
              <a:t>Shared Resource </a:t>
            </a:r>
            <a:r>
              <a:rPr lang="en-US" sz="3800" dirty="0"/>
              <a:t>View</a:t>
            </a:r>
          </a:p>
        </p:txBody>
      </p:sp>
      <p:sp>
        <p:nvSpPr>
          <p:cNvPr id="20483" name="Content Placeholder 2"/>
          <p:cNvSpPr>
            <a:spLocks noGrp="1"/>
          </p:cNvSpPr>
          <p:nvPr>
            <p:ph idx="1"/>
          </p:nvPr>
        </p:nvSpPr>
        <p:spPr>
          <a:xfrm>
            <a:off x="228600" y="908720"/>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A574598C-5A2F-5E46-8E0D-A0FDA29590CD}" type="slidenum">
              <a:rPr lang="en-US" smtClean="0"/>
              <a:pPr>
                <a:defRPr/>
              </a:pPr>
              <a:t>34</a:t>
            </a:fld>
            <a:endParaRPr lang="en-US"/>
          </a:p>
        </p:txBody>
      </p:sp>
      <p:sp>
        <p:nvSpPr>
          <p:cNvPr id="20486" name="TextBox 5"/>
          <p:cNvSpPr txBox="1">
            <a:spLocks noChangeArrowheads="1"/>
          </p:cNvSpPr>
          <p:nvPr/>
        </p:nvSpPr>
        <p:spPr bwMode="auto">
          <a:xfrm>
            <a:off x="964377" y="1019268"/>
            <a:ext cx="2286000" cy="533400"/>
          </a:xfrm>
          <a:prstGeom prst="rect">
            <a:avLst/>
          </a:prstGeom>
          <a:solidFill>
            <a:schemeClr val="bg1"/>
          </a:solidFill>
          <a:ln w="9525">
            <a:noFill/>
            <a:miter lim="800000"/>
            <a:headEnd/>
            <a:tailEnd/>
          </a:ln>
        </p:spPr>
        <p:txBody>
          <a:bodyPr>
            <a:prstTxWarp prst="textNoShape">
              <a:avLst/>
            </a:prstTxWarp>
            <a:spAutoFit/>
          </a:bodyPr>
          <a:lstStyle/>
          <a:p>
            <a:endParaRPr lang="en-US">
              <a:solidFill>
                <a:srgbClr val="000000"/>
              </a:solidFill>
              <a:latin typeface="Tahoma"/>
            </a:endParaRPr>
          </a:p>
        </p:txBody>
      </p:sp>
      <p:pic>
        <p:nvPicPr>
          <p:cNvPr id="7" name="Picture 6" descr="many-core3.eps"/>
          <p:cNvPicPr>
            <a:picLocks noChangeAspect="1"/>
          </p:cNvPicPr>
          <p:nvPr/>
        </p:nvPicPr>
        <p:blipFill>
          <a:blip r:embed="rId2"/>
          <a:srcRect/>
          <a:stretch>
            <a:fillRect/>
          </a:stretch>
        </p:blipFill>
        <p:spPr bwMode="auto">
          <a:xfrm>
            <a:off x="437624" y="977993"/>
            <a:ext cx="6146800" cy="4953000"/>
          </a:xfrm>
          <a:prstGeom prst="rect">
            <a:avLst/>
          </a:prstGeom>
          <a:noFill/>
          <a:ln w="9525">
            <a:noFill/>
            <a:miter lim="800000"/>
            <a:headEnd/>
            <a:tailEnd/>
          </a:ln>
        </p:spPr>
      </p:pic>
      <p:pic>
        <p:nvPicPr>
          <p:cNvPr id="8"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7195612" y="2336922"/>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Line 21"/>
          <p:cNvSpPr>
            <a:spLocks noChangeShapeType="1"/>
          </p:cNvSpPr>
          <p:nvPr/>
        </p:nvSpPr>
        <p:spPr bwMode="auto">
          <a:xfrm>
            <a:off x="6584424" y="3381497"/>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0" name="Text Box 24" descr="90%"/>
          <p:cNvSpPr txBox="1">
            <a:spLocks noChangeArrowheads="1"/>
          </p:cNvSpPr>
          <p:nvPr/>
        </p:nvSpPr>
        <p:spPr bwMode="auto">
          <a:xfrm>
            <a:off x="7628440" y="4100634"/>
            <a:ext cx="937743" cy="341632"/>
          </a:xfrm>
          <a:prstGeom prst="rect">
            <a:avLst/>
          </a:prstGeom>
          <a:noFill/>
          <a:ln w="12700">
            <a:noFill/>
            <a:miter lim="800000"/>
            <a:headEnd/>
            <a:tailEnd/>
          </a:ln>
          <a:effec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sz="1800" dirty="0">
                <a:solidFill>
                  <a:srgbClr val="000000"/>
                </a:solidFill>
              </a:rPr>
              <a:t>Storage</a:t>
            </a:r>
          </a:p>
        </p:txBody>
      </p:sp>
      <p:sp>
        <p:nvSpPr>
          <p:cNvPr id="11" name="TextBox 10"/>
          <p:cNvSpPr txBox="1"/>
          <p:nvPr/>
        </p:nvSpPr>
        <p:spPr>
          <a:xfrm>
            <a:off x="611560" y="6021288"/>
            <a:ext cx="7811954" cy="400110"/>
          </a:xfrm>
          <a:prstGeom prst="rect">
            <a:avLst/>
          </a:prstGeom>
          <a:noFill/>
        </p:spPr>
        <p:txBody>
          <a:bodyPr wrap="none" rtlCol="0">
            <a:spAutoFit/>
          </a:bodyPr>
          <a:lstStyle/>
          <a:p>
            <a:r>
              <a:rPr lang="en-US" sz="2000" b="1" dirty="0">
                <a:solidFill>
                  <a:srgbClr val="FF0000"/>
                </a:solidFill>
              </a:rPr>
              <a:t>Most of the system is dedicated to storing and moving data </a:t>
            </a:r>
          </a:p>
        </p:txBody>
      </p:sp>
    </p:spTree>
    <p:extLst>
      <p:ext uri="{BB962C8B-B14F-4D97-AF65-F5344CB8AC3E}">
        <p14:creationId xmlns:p14="http://schemas.microsoft.com/office/powerpoint/2010/main" val="42370198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atin typeface="Garamond" charset="0"/>
                <a:ea typeface="ＭＳ Ｐゴシック" charset="0"/>
                <a:cs typeface="ＭＳ Ｐゴシック" charset="0"/>
              </a:rPr>
              <a:t>State of the Main Memory System</a:t>
            </a:r>
          </a:p>
        </p:txBody>
      </p:sp>
      <p:sp>
        <p:nvSpPr>
          <p:cNvPr id="3" name="Content Placeholder 2"/>
          <p:cNvSpPr>
            <a:spLocks noGrp="1"/>
          </p:cNvSpPr>
          <p:nvPr>
            <p:ph idx="1"/>
          </p:nvPr>
        </p:nvSpPr>
        <p:spPr>
          <a:xfrm>
            <a:off x="228600" y="980728"/>
            <a:ext cx="8610600" cy="5194300"/>
          </a:xfrm>
        </p:spPr>
        <p:txBody>
          <a:bodyPr/>
          <a:lstStyle/>
          <a:p>
            <a:r>
              <a:rPr lang="en-US" dirty="0">
                <a:latin typeface="Tahoma" charset="0"/>
                <a:ea typeface="ＭＳ Ｐゴシック" charset="0"/>
                <a:cs typeface="ＭＳ Ｐゴシック" charset="0"/>
              </a:rPr>
              <a:t>Recent technology, architecture, and application trends</a:t>
            </a:r>
          </a:p>
          <a:p>
            <a:pPr lvl="1"/>
            <a:r>
              <a:rPr lang="en-US" dirty="0">
                <a:solidFill>
                  <a:srgbClr val="0000FF"/>
                </a:solidFill>
                <a:latin typeface="Tahoma" charset="0"/>
                <a:ea typeface="ＭＳ Ｐゴシック" charset="0"/>
              </a:rPr>
              <a:t>lead to new requirements</a:t>
            </a:r>
            <a:endParaRPr lang="en-US" dirty="0">
              <a:latin typeface="Tahoma" charset="0"/>
              <a:ea typeface="ＭＳ Ｐゴシック" charset="0"/>
            </a:endParaRPr>
          </a:p>
          <a:p>
            <a:pPr lvl="1"/>
            <a:r>
              <a:rPr lang="en-US" dirty="0">
                <a:solidFill>
                  <a:srgbClr val="0000FF"/>
                </a:solidFill>
                <a:latin typeface="Tahoma" charset="0"/>
                <a:ea typeface="ＭＳ Ｐゴシック" charset="0"/>
              </a:rPr>
              <a:t>exacerbate old requirements</a:t>
            </a:r>
            <a:endParaRPr lang="en-US" dirty="0">
              <a:latin typeface="Tahoma" charset="0"/>
              <a:ea typeface="ＭＳ Ｐゴシック" charset="0"/>
            </a:endParaRPr>
          </a:p>
          <a:p>
            <a:pPr lvl="1"/>
            <a:endParaRPr lang="en-US" dirty="0">
              <a:latin typeface="Tahoma" charset="0"/>
              <a:ea typeface="ＭＳ Ｐゴシック" charset="0"/>
            </a:endParaRPr>
          </a:p>
          <a:p>
            <a:r>
              <a:rPr lang="en-US" dirty="0">
                <a:solidFill>
                  <a:srgbClr val="FF0000"/>
                </a:solidFill>
                <a:latin typeface="Tahoma" charset="0"/>
                <a:ea typeface="ＭＳ Ｐゴシック" charset="0"/>
                <a:cs typeface="ＭＳ Ｐゴシック" charset="0"/>
              </a:rPr>
              <a:t>DRAM and memory controllers</a:t>
            </a:r>
            <a:r>
              <a:rPr lang="en-US" dirty="0">
                <a:latin typeface="Tahoma" charset="0"/>
                <a:ea typeface="ＭＳ Ｐゴシック" charset="0"/>
                <a:cs typeface="ＭＳ Ｐゴシック" charset="0"/>
              </a:rPr>
              <a:t>, as we know them today, are (will be) </a:t>
            </a:r>
            <a:r>
              <a:rPr lang="en-US" dirty="0">
                <a:solidFill>
                  <a:srgbClr val="FF0000"/>
                </a:solidFill>
                <a:latin typeface="Tahoma" charset="0"/>
                <a:ea typeface="ＭＳ Ｐゴシック" charset="0"/>
                <a:cs typeface="ＭＳ Ｐゴシック" charset="0"/>
              </a:rPr>
              <a:t>unlikely to satisfy all requirements</a:t>
            </a: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Some </a:t>
            </a:r>
            <a:r>
              <a:rPr lang="en-US" dirty="0">
                <a:solidFill>
                  <a:srgbClr val="FF0000"/>
                </a:solidFill>
                <a:latin typeface="Tahoma" charset="0"/>
                <a:ea typeface="ＭＳ Ｐゴシック" charset="0"/>
                <a:cs typeface="ＭＳ Ｐゴシック" charset="0"/>
              </a:rPr>
              <a:t>emerging non-volatile memory technologies </a:t>
            </a:r>
            <a:r>
              <a:rPr lang="en-US" dirty="0">
                <a:latin typeface="Tahoma" charset="0"/>
                <a:ea typeface="ＭＳ Ｐゴシック" charset="0"/>
                <a:cs typeface="ＭＳ Ｐゴシック" charset="0"/>
              </a:rPr>
              <a:t>(e.g., PCM) </a:t>
            </a:r>
            <a:r>
              <a:rPr lang="en-US" dirty="0">
                <a:solidFill>
                  <a:srgbClr val="FF0000"/>
                </a:solidFill>
                <a:latin typeface="Tahoma" charset="0"/>
                <a:ea typeface="ＭＳ Ｐゴシック" charset="0"/>
              </a:rPr>
              <a:t>enable new opportunities</a:t>
            </a:r>
            <a:r>
              <a:rPr lang="en-US" dirty="0">
                <a:latin typeface="Tahoma" charset="0"/>
                <a:ea typeface="ＭＳ Ｐゴシック" charset="0"/>
              </a:rPr>
              <a:t>: </a:t>
            </a:r>
            <a:r>
              <a:rPr lang="en-US" dirty="0" err="1">
                <a:latin typeface="Tahoma" charset="0"/>
                <a:ea typeface="ＭＳ Ｐゴシック" charset="0"/>
              </a:rPr>
              <a:t>memory+storage</a:t>
            </a:r>
            <a:r>
              <a:rPr lang="en-US" dirty="0">
                <a:latin typeface="Tahoma" charset="0"/>
                <a:ea typeface="ＭＳ Ｐゴシック" charset="0"/>
              </a:rPr>
              <a:t> merging</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We need to rethink the main memory system</a:t>
            </a:r>
          </a:p>
          <a:p>
            <a:pPr lvl="1"/>
            <a:r>
              <a:rPr lang="en-US" dirty="0">
                <a:solidFill>
                  <a:srgbClr val="0000FF"/>
                </a:solidFill>
                <a:latin typeface="Tahoma" charset="0"/>
                <a:ea typeface="ＭＳ Ｐゴシック" charset="0"/>
                <a:cs typeface="ＭＳ Ｐゴシック" charset="0"/>
              </a:rPr>
              <a:t>to fix DRAM issues and enable emerging technologies </a:t>
            </a:r>
          </a:p>
          <a:p>
            <a:pPr lvl="1"/>
            <a:r>
              <a:rPr lang="en-US" dirty="0">
                <a:solidFill>
                  <a:srgbClr val="0000FF"/>
                </a:solidFill>
                <a:latin typeface="Tahoma" charset="0"/>
                <a:ea typeface="ＭＳ Ｐゴシック" charset="0"/>
                <a:cs typeface="ＭＳ Ｐゴシック" charset="0"/>
              </a:rPr>
              <a:t>to satisfy all requirements</a:t>
            </a:r>
          </a:p>
          <a:p>
            <a:pPr lvl="1"/>
            <a:endParaRPr lang="en-US" dirty="0">
              <a:solidFill>
                <a:srgbClr val="0000FF"/>
              </a:solidFill>
              <a:latin typeface="Tahoma" charset="0"/>
              <a:ea typeface="ＭＳ Ｐゴシック" charset="0"/>
              <a:cs typeface="ＭＳ Ｐゴシック" charset="0"/>
            </a:endParaRPr>
          </a:p>
          <a:p>
            <a:pPr marL="344487" lvl="1" indent="0">
              <a:buNone/>
            </a:pPr>
            <a:endParaRPr lang="en-US" dirty="0">
              <a:solidFill>
                <a:srgbClr val="0000FF"/>
              </a:solidFill>
              <a:latin typeface="Tahoma" charset="0"/>
              <a:ea typeface="ＭＳ Ｐゴシック" charset="0"/>
              <a:cs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p:txBody>
      </p:sp>
      <p:sp>
        <p:nvSpPr>
          <p:cNvPr id="2048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7878BD7-8E09-7949-990F-1FFCA512AD3A}" type="slidenum">
              <a:rPr lang="en-US" sz="1600">
                <a:solidFill>
                  <a:srgbClr val="000000"/>
                </a:solidFill>
                <a:latin typeface="Garamond" charset="0"/>
              </a:rPr>
              <a:pPr eaLnBrk="1" hangingPunct="1"/>
              <a:t>35</a:t>
            </a:fld>
            <a:endParaRPr lang="en-US" sz="1600">
              <a:solidFill>
                <a:srgbClr val="000000"/>
              </a:solidFill>
              <a:latin typeface="Garamond" charset="0"/>
            </a:endParaRPr>
          </a:p>
        </p:txBody>
      </p:sp>
    </p:spTree>
    <p:extLst>
      <p:ext uri="{BB962C8B-B14F-4D97-AF65-F5344CB8AC3E}">
        <p14:creationId xmlns:p14="http://schemas.microsoft.com/office/powerpoint/2010/main" val="307365545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FF"/>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Key Challenges and Solution Directions</a:t>
            </a:r>
          </a:p>
          <a:p>
            <a:pPr lvl="1" eaLnBrk="1" hangingPunct="1"/>
            <a:r>
              <a:rPr lang="en-US" dirty="0">
                <a:latin typeface="Tahoma" charset="0"/>
                <a:ea typeface="ＭＳ Ｐゴシック" charset="0"/>
                <a:cs typeface="ＭＳ Ｐゴシック" charset="0"/>
              </a:rPr>
              <a:t>Robustness: Reliability and Security</a:t>
            </a:r>
          </a:p>
          <a:p>
            <a:pPr lvl="1" eaLnBrk="1" hangingPunct="1"/>
            <a:r>
              <a:rPr lang="en-US" dirty="0">
                <a:latin typeface="Tahoma" charset="0"/>
                <a:ea typeface="ＭＳ Ｐゴシック" charset="0"/>
                <a:cs typeface="ＭＳ Ｐゴシック" charset="0"/>
              </a:rPr>
              <a:t>Energy and Performance: In-Memory Computation</a:t>
            </a:r>
          </a:p>
          <a:p>
            <a:pPr lvl="1" eaLnBrk="1" hangingPunct="1"/>
            <a:r>
              <a:rPr lang="en-US" dirty="0">
                <a:latin typeface="Tahoma" charset="0"/>
                <a:ea typeface="ＭＳ Ｐゴシック" charset="0"/>
                <a:cs typeface="ＭＳ Ｐゴシック" charset="0"/>
              </a:rPr>
              <a:t>Low Latency/Energy and Latency/Energy/Reliability Tradeoffs</a:t>
            </a:r>
          </a:p>
          <a:p>
            <a:pPr lvl="1" eaLnBrk="1" hangingPunct="1"/>
            <a:r>
              <a:rPr lang="en-US" dirty="0">
                <a:latin typeface="Tahoma" charset="0"/>
                <a:ea typeface="ＭＳ Ｐゴシック" charset="0"/>
                <a:cs typeface="ＭＳ Ｐゴシック" charset="0"/>
              </a:rPr>
              <a:t>Scalability and More: Enabling Emerging Technologies</a:t>
            </a:r>
          </a:p>
          <a:p>
            <a:pPr eaLnBrk="1" hangingPunct="1"/>
            <a:r>
              <a:rPr lang="en-US" dirty="0">
                <a:latin typeface="Tahoma" charset="0"/>
                <a:ea typeface="ＭＳ Ｐゴシック" charset="0"/>
                <a:cs typeface="ＭＳ Ｐゴシック" charset="0"/>
              </a:rPr>
              <a:t>Solution Principles</a:t>
            </a:r>
          </a:p>
          <a:p>
            <a:pPr eaLnBrk="1" hangingPunct="1"/>
            <a:r>
              <a:rPr lang="en-US" dirty="0">
                <a:latin typeface="Tahoma" charset="0"/>
                <a:ea typeface="ＭＳ Ｐゴシック" charset="0"/>
                <a:cs typeface="ＭＳ Ｐゴシック" charset="0"/>
              </a:rPr>
              <a:t>Concluding Remarks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278234790"/>
      </p:ext>
    </p:extLst>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capacity, bandwidth, QoS increasing </a:t>
            </a:r>
          </a:p>
          <a:p>
            <a:pPr lvl="1"/>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355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6CDE87C-4DFB-8147-A2EF-37268286C75D}" type="slidenum">
              <a:rPr lang="en-US" sz="1600">
                <a:solidFill>
                  <a:srgbClr val="000000"/>
                </a:solidFill>
                <a:latin typeface="Garamond" charset="0"/>
              </a:rPr>
              <a:pPr eaLnBrk="1" hangingPunct="1"/>
              <a:t>37</a:t>
            </a:fld>
            <a:endParaRPr lang="en-US" sz="1600" dirty="0">
              <a:solidFill>
                <a:srgbClr val="000000"/>
              </a:solidFill>
              <a:latin typeface="Garamond" charset="0"/>
            </a:endParaRPr>
          </a:p>
        </p:txBody>
      </p:sp>
    </p:spTree>
    <p:extLst>
      <p:ext uri="{BB962C8B-B14F-4D97-AF65-F5344CB8AC3E}">
        <p14:creationId xmlns:p14="http://schemas.microsoft.com/office/powerpoint/2010/main" val="3830705636"/>
      </p:ext>
    </p:extLst>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capacity, bandwidth, QoS increasing </a:t>
            </a:r>
          </a:p>
          <a:p>
            <a:pPr lvl="1"/>
            <a:r>
              <a:rPr lang="en-US" dirty="0">
                <a:solidFill>
                  <a:srgbClr val="FF0000"/>
                </a:solidFill>
                <a:latin typeface="Tahoma" charset="0"/>
                <a:ea typeface="ＭＳ Ｐゴシック" charset="0"/>
              </a:rPr>
              <a:t>Multi-core</a:t>
            </a:r>
            <a:r>
              <a:rPr lang="en-US" dirty="0">
                <a:latin typeface="Tahoma" charset="0"/>
                <a:ea typeface="ＭＳ Ｐゴシック" charset="0"/>
              </a:rPr>
              <a:t>: increasing number of cores/agents</a:t>
            </a:r>
          </a:p>
          <a:p>
            <a:pPr lvl="1"/>
            <a:r>
              <a:rPr lang="en-US" dirty="0">
                <a:solidFill>
                  <a:srgbClr val="FF0000"/>
                </a:solidFill>
                <a:latin typeface="Tahoma" charset="0"/>
                <a:ea typeface="ＭＳ Ｐゴシック" charset="0"/>
              </a:rPr>
              <a:t>Data-intensive applications</a:t>
            </a:r>
            <a:r>
              <a:rPr lang="en-US" dirty="0">
                <a:latin typeface="Tahoma" charset="0"/>
                <a:ea typeface="ＭＳ Ｐゴシック" charset="0"/>
              </a:rPr>
              <a:t>: increasing demand/hunger for data</a:t>
            </a:r>
          </a:p>
          <a:p>
            <a:pPr lvl="1"/>
            <a:r>
              <a:rPr lang="en-US" dirty="0">
                <a:solidFill>
                  <a:srgbClr val="FF0000"/>
                </a:solidFill>
                <a:latin typeface="Tahoma" charset="0"/>
                <a:ea typeface="ＭＳ Ｐゴシック" charset="0"/>
              </a:rPr>
              <a:t>Consolidation</a:t>
            </a:r>
            <a:r>
              <a:rPr lang="en-US" dirty="0">
                <a:latin typeface="Tahoma" charset="0"/>
                <a:ea typeface="ＭＳ Ｐゴシック" charset="0"/>
              </a:rPr>
              <a:t>: cloud computing, GPUs, mobile, heterogeneity</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662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E096BAB-925E-464D-8476-CD2FB2182577}" type="slidenum">
              <a:rPr lang="en-US" sz="1600">
                <a:solidFill>
                  <a:srgbClr val="000000"/>
                </a:solidFill>
                <a:latin typeface="Garamond" charset="0"/>
              </a:rPr>
              <a:pPr eaLnBrk="1" hangingPunct="1"/>
              <a:t>38</a:t>
            </a:fld>
            <a:endParaRPr lang="en-US" sz="1600" dirty="0">
              <a:solidFill>
                <a:srgbClr val="000000"/>
              </a:solidFill>
              <a:latin typeface="Garamond" charset="0"/>
            </a:endParaRPr>
          </a:p>
        </p:txBody>
      </p:sp>
    </p:spTree>
    <p:extLst>
      <p:ext uri="{BB962C8B-B14F-4D97-AF65-F5344CB8AC3E}">
        <p14:creationId xmlns:p14="http://schemas.microsoft.com/office/powerpoint/2010/main" val="2526822449"/>
      </p:ext>
    </p:extLst>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p:cNvSpPr>
            <a:spLocks noGrp="1"/>
          </p:cNvSpPr>
          <p:nvPr>
            <p:ph type="title"/>
          </p:nvPr>
        </p:nvSpPr>
        <p:spPr/>
        <p:txBody>
          <a:bodyPr/>
          <a:lstStyle/>
          <a:p>
            <a:r>
              <a:rPr lang="en-US" dirty="0">
                <a:latin typeface="Garamond" charset="0"/>
                <a:ea typeface="ＭＳ Ｐゴシック" charset="0"/>
                <a:cs typeface="ＭＳ Ｐゴシック" charset="0"/>
              </a:rPr>
              <a:t>Example: The Memory Capacity Gap</a:t>
            </a:r>
          </a:p>
        </p:txBody>
      </p:sp>
      <p:sp>
        <p:nvSpPr>
          <p:cNvPr id="25603" name="Content Placeholder 2"/>
          <p:cNvSpPr>
            <a:spLocks noGrp="1"/>
          </p:cNvSpPr>
          <p:nvPr>
            <p:ph idx="1"/>
          </p:nvPr>
        </p:nvSpPr>
        <p:spPr>
          <a:xfrm>
            <a:off x="228600" y="996950"/>
            <a:ext cx="89154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endParaRPr lang="en-US" sz="1600" dirty="0">
              <a:solidFill>
                <a:srgbClr val="0000FF"/>
              </a:solidFill>
              <a:latin typeface="Tahoma" charset="0"/>
              <a:ea typeface="ＭＳ Ｐゴシック" charset="0"/>
              <a:cs typeface="ＭＳ Ｐゴシック" charset="0"/>
            </a:endParaRPr>
          </a:p>
          <a:p>
            <a:r>
              <a:rPr lang="en-US" sz="2100" i="1" dirty="0">
                <a:solidFill>
                  <a:srgbClr val="0000FF"/>
                </a:solidFill>
                <a:latin typeface="Tahoma" charset="0"/>
                <a:ea typeface="ＭＳ Ｐゴシック" charset="0"/>
                <a:cs typeface="ＭＳ Ｐゴシック" charset="0"/>
              </a:rPr>
              <a:t>Memory capacity per core </a:t>
            </a:r>
            <a:r>
              <a:rPr lang="en-US" sz="2100" dirty="0">
                <a:solidFill>
                  <a:srgbClr val="0000FF"/>
                </a:solidFill>
                <a:latin typeface="Tahoma" charset="0"/>
                <a:ea typeface="ＭＳ Ｐゴシック" charset="0"/>
                <a:cs typeface="ＭＳ Ｐゴシック" charset="0"/>
              </a:rPr>
              <a:t>expected to drop by 30% every two years</a:t>
            </a:r>
          </a:p>
          <a:p>
            <a:r>
              <a:rPr lang="en-US" sz="2100" dirty="0">
                <a:solidFill>
                  <a:srgbClr val="0000FF"/>
                </a:solidFill>
                <a:latin typeface="Tahoma" charset="0"/>
                <a:ea typeface="ＭＳ Ｐゴシック" charset="0"/>
                <a:cs typeface="ＭＳ Ｐゴシック" charset="0"/>
              </a:rPr>
              <a:t>Trends worse for </a:t>
            </a:r>
            <a:r>
              <a:rPr lang="en-US" sz="2100" i="1" dirty="0">
                <a:solidFill>
                  <a:srgbClr val="0000FF"/>
                </a:solidFill>
                <a:latin typeface="Tahoma" charset="0"/>
                <a:ea typeface="ＭＳ Ｐゴシック" charset="0"/>
                <a:cs typeface="ＭＳ Ｐゴシック" charset="0"/>
              </a:rPr>
              <a:t>memory bandwidth per core</a:t>
            </a:r>
            <a:r>
              <a:rPr lang="en-US" sz="2100" dirty="0">
                <a:solidFill>
                  <a:srgbClr val="0000FF"/>
                </a:solidFill>
                <a:latin typeface="Tahoma" charset="0"/>
                <a:ea typeface="ＭＳ Ｐゴシック" charset="0"/>
                <a:cs typeface="ＭＳ Ｐゴシック" charset="0"/>
              </a:rPr>
              <a:t>!</a:t>
            </a:r>
          </a:p>
        </p:txBody>
      </p:sp>
      <p:sp>
        <p:nvSpPr>
          <p:cNvPr id="2560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1E14D88-6476-D942-BCE2-3889B3643052}" type="slidenum">
              <a:rPr lang="en-US" sz="1600">
                <a:solidFill>
                  <a:srgbClr val="000000"/>
                </a:solidFill>
                <a:latin typeface="Garamond" charset="0"/>
              </a:rPr>
              <a:pPr eaLnBrk="1" hangingPunct="1"/>
              <a:t>39</a:t>
            </a:fld>
            <a:endParaRPr lang="en-US" sz="1600">
              <a:solidFill>
                <a:srgbClr val="000000"/>
              </a:solidFill>
              <a:latin typeface="Garamond" charset="0"/>
            </a:endParaRPr>
          </a:p>
        </p:txBody>
      </p:sp>
      <p:pic>
        <p:nvPicPr>
          <p:cNvPr id="25605" name="Picture 8" descr="9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250" y="1700808"/>
            <a:ext cx="5857875" cy="353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pic>
      <p:sp>
        <p:nvSpPr>
          <p:cNvPr id="25606" name="Text Box 9" descr="90%"/>
          <p:cNvSpPr txBox="1">
            <a:spLocks noChangeArrowheads="1"/>
          </p:cNvSpPr>
          <p:nvPr/>
        </p:nvSpPr>
        <p:spPr bwMode="auto">
          <a:xfrm>
            <a:off x="1692275" y="980728"/>
            <a:ext cx="6064250" cy="741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fontAlgn="base" hangingPunct="1">
              <a:spcBef>
                <a:spcPct val="0"/>
              </a:spcBef>
              <a:spcAft>
                <a:spcPct val="0"/>
              </a:spcAft>
            </a:pPr>
            <a:r>
              <a:rPr lang="en-US" sz="2200" dirty="0">
                <a:solidFill>
                  <a:srgbClr val="000000"/>
                </a:solidFill>
              </a:rPr>
              <a:t>Core count doubling ~ every 2 years </a:t>
            </a:r>
          </a:p>
          <a:p>
            <a:pPr eaLnBrk="1" fontAlgn="base" hangingPunct="1">
              <a:spcBef>
                <a:spcPct val="0"/>
              </a:spcBef>
              <a:spcAft>
                <a:spcPct val="0"/>
              </a:spcAft>
            </a:pPr>
            <a:r>
              <a:rPr lang="en-US" sz="2200" dirty="0">
                <a:solidFill>
                  <a:srgbClr val="000000"/>
                </a:solidFill>
              </a:rPr>
              <a:t>DRAM DIMM capacity doubling ~ every 3 years</a:t>
            </a:r>
          </a:p>
        </p:txBody>
      </p:sp>
      <p:sp>
        <p:nvSpPr>
          <p:cNvPr id="2" name="TextBox 1"/>
          <p:cNvSpPr txBox="1"/>
          <p:nvPr/>
        </p:nvSpPr>
        <p:spPr>
          <a:xfrm>
            <a:off x="5218569" y="1916832"/>
            <a:ext cx="2089735" cy="338554"/>
          </a:xfrm>
          <a:prstGeom prst="rect">
            <a:avLst/>
          </a:prstGeom>
          <a:noFill/>
        </p:spPr>
        <p:txBody>
          <a:bodyPr wrap="none" rtlCol="0">
            <a:spAutoFit/>
          </a:bodyPr>
          <a:lstStyle/>
          <a:p>
            <a:r>
              <a:rPr lang="en-US" sz="1600" dirty="0">
                <a:solidFill>
                  <a:srgbClr val="000000"/>
                </a:solidFill>
                <a:latin typeface="Tahoma"/>
              </a:rPr>
              <a:t>Lim et al., ISCA 2009</a:t>
            </a:r>
          </a:p>
        </p:txBody>
      </p:sp>
    </p:spTree>
    <p:extLst>
      <p:ext uri="{BB962C8B-B14F-4D97-AF65-F5344CB8AC3E}">
        <p14:creationId xmlns:p14="http://schemas.microsoft.com/office/powerpoint/2010/main" val="2775275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60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a:xfrm>
            <a:off x="228600" y="152400"/>
            <a:ext cx="8840694" cy="1066800"/>
          </a:xfrm>
        </p:spPr>
        <p:txBody>
          <a:bodyPr>
            <a:noAutofit/>
          </a:bodyPr>
          <a:lstStyle/>
          <a:p>
            <a:r>
              <a:rPr lang="en-US" sz="3800" dirty="0"/>
              <a:t>DRAM Capacity, Bandwidth, Latency Trends</a:t>
            </a:r>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a:solidFill>
                  <a:srgbClr val="FF4136"/>
                </a:solidFill>
              </a:rPr>
              <a:t>1.3x</a:t>
            </a:r>
            <a:endParaRPr lang="en-US" sz="3200" dirty="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a:solidFill>
                  <a:srgbClr val="FFFFFF"/>
                </a:solidFill>
              </a:rPr>
              <a:t>Memory latency remains almost constant</a:t>
            </a:r>
          </a:p>
        </p:txBody>
      </p:sp>
    </p:spTree>
    <p:extLst>
      <p:ext uri="{BB962C8B-B14F-4D97-AF65-F5344CB8AC3E}">
        <p14:creationId xmlns:p14="http://schemas.microsoft.com/office/powerpoint/2010/main" val="19405673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 Analytics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Datacenter Workloads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Kanev</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Google</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Databases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[Mao+, EuroSys’12; </a:t>
            </a:r>
            <a:b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Graph/Tree Processing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[Xu+, IISWC’12; </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Umuroglu</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3626419417"/>
      </p:ext>
    </p:extLst>
  </p:cSld>
  <p:clrMapOvr>
    <a:masterClrMapping/>
  </p:clrMapOvr>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 Analytics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Datacenter Workloads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Kanev</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Google</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Databases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[Mao+, EuroSys’12; </a:t>
            </a:r>
            <a:b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Graph/Tree Processing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[Xu+, IISWC’12; </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Umuroglu</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Memory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bottleneck</a:t>
            </a:r>
          </a:p>
        </p:txBody>
      </p:sp>
    </p:spTree>
    <p:extLst>
      <p:ext uri="{BB962C8B-B14F-4D97-AF65-F5344CB8AC3E}">
        <p14:creationId xmlns:p14="http://schemas.microsoft.com/office/powerpoint/2010/main" val="966077969"/>
      </p:ext>
    </p:extLst>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3700" dirty="0"/>
              <a:t>Popular Consumer Workloads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4294967295"/>
          </p:nvPr>
        </p:nvSpPr>
        <p:spPr>
          <a:xfrm>
            <a:off x="7315200" y="6492883"/>
            <a:ext cx="1828800"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1360497312"/>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3700" dirty="0"/>
              <a:t>Popular Consumer Workloads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4294967295"/>
          </p:nvPr>
        </p:nvSpPr>
        <p:spPr>
          <a:xfrm>
            <a:off x="7315200" y="6492883"/>
            <a:ext cx="1828800"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29" name="Rectangle 28">
            <a:extLst>
              <a:ext uri="{FF2B5EF4-FFF2-40B4-BE49-F238E27FC236}">
                <a16:creationId xmlns:a16="http://schemas.microsoft.com/office/drawing/2014/main" id="{BD954CBE-5126-454A-B5D9-BD504C0D1C6F}"/>
              </a:ext>
            </a:extLst>
          </p:cNvPr>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Memory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bottleneck</a:t>
            </a:r>
          </a:p>
        </p:txBody>
      </p:sp>
    </p:spTree>
    <p:extLst>
      <p:ext uri="{BB962C8B-B14F-4D97-AF65-F5344CB8AC3E}">
        <p14:creationId xmlns:p14="http://schemas.microsoft.com/office/powerpoint/2010/main" val="233207623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(III)</a:t>
            </a:r>
          </a:p>
        </p:txBody>
      </p:sp>
      <p:sp>
        <p:nvSpPr>
          <p:cNvPr id="27651"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capacity, bandwidth, QoS increasing </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pPr lvl="1"/>
            <a:r>
              <a:rPr lang="en-US" dirty="0">
                <a:solidFill>
                  <a:srgbClr val="FF0000"/>
                </a:solidFill>
                <a:latin typeface="Tahoma" charset="0"/>
                <a:ea typeface="ＭＳ Ｐゴシック" charset="0"/>
              </a:rPr>
              <a:t>~40-50% energy spent in off-chip memory hierarchy </a:t>
            </a:r>
            <a:r>
              <a:rPr lang="en-US" sz="1800" dirty="0">
                <a:solidFill>
                  <a:srgbClr val="008000"/>
                </a:solidFill>
                <a:latin typeface="Tahoma" charset="0"/>
                <a:ea typeface="ＭＳ Ｐゴシック" charset="0"/>
              </a:rPr>
              <a:t>[Lefurgy, IEEE Computer’03] </a:t>
            </a:r>
            <a:r>
              <a:rPr lang="en-US" dirty="0">
                <a:solidFill>
                  <a:srgbClr val="FF0000"/>
                </a:solidFill>
                <a:latin typeface="Tahoma" charset="0"/>
                <a:ea typeface="ＭＳ Ｐゴシック" charset="0"/>
              </a:rPr>
              <a:t>&gt;40% power in DRAM </a:t>
            </a:r>
            <a:r>
              <a:rPr lang="en-US" sz="1800" dirty="0">
                <a:solidFill>
                  <a:srgbClr val="008000"/>
                </a:solidFill>
                <a:latin typeface="Tahoma" charset="0"/>
                <a:ea typeface="ＭＳ Ｐゴシック" charset="0"/>
              </a:rPr>
              <a:t>[Ware, HPCA’10][Paul,ISCA’15]</a:t>
            </a:r>
          </a:p>
          <a:p>
            <a:pPr lvl="1"/>
            <a:r>
              <a:rPr lang="en-US" dirty="0">
                <a:solidFill>
                  <a:srgbClr val="FF0000"/>
                </a:solidFill>
                <a:latin typeface="Tahoma" charset="0"/>
                <a:ea typeface="ＭＳ Ｐゴシック" charset="0"/>
              </a:rPr>
              <a:t>DRAM consumes power even when not used (periodic refresh)</a:t>
            </a: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765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152ED14-562A-7B41-81C5-4AADBA53F903}" type="slidenum">
              <a:rPr lang="en-US" sz="1600">
                <a:solidFill>
                  <a:srgbClr val="000000"/>
                </a:solidFill>
                <a:latin typeface="Garamond" charset="0"/>
              </a:rPr>
              <a:pPr eaLnBrk="1" hangingPunct="1"/>
              <a:t>45</a:t>
            </a:fld>
            <a:endParaRPr lang="en-US" sz="1600" dirty="0">
              <a:solidFill>
                <a:srgbClr val="000000"/>
              </a:solidFill>
              <a:latin typeface="Garamond" charset="0"/>
            </a:endParaRPr>
          </a:p>
        </p:txBody>
      </p:sp>
    </p:spTree>
    <p:extLst>
      <p:ext uri="{BB962C8B-B14F-4D97-AF65-F5344CB8AC3E}">
        <p14:creationId xmlns:p14="http://schemas.microsoft.com/office/powerpoint/2010/main" val="584653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Waste in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hlinkClick r:id="rId2"/>
              </a:rPr>
              <a:t>"Google Workloads for Consumer Devices: Mitigating Data Movement Bottlenecks"</a:t>
            </a:r>
            <a:r>
              <a:rPr lang="en-US" sz="1500" dirty="0"/>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Tree>
    <p:extLst>
      <p:ext uri="{BB962C8B-B14F-4D97-AF65-F5344CB8AC3E}">
        <p14:creationId xmlns:p14="http://schemas.microsoft.com/office/powerpoint/2010/main" val="31925765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(IV)</a:t>
            </a:r>
          </a:p>
        </p:txBody>
      </p:sp>
      <p:sp>
        <p:nvSpPr>
          <p:cNvPr id="28675"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capacity, bandwidth, QoS increasing </a:t>
            </a:r>
          </a:p>
          <a:p>
            <a:endParaRPr lang="en-US" dirty="0">
              <a:solidFill>
                <a:srgbClr val="7F7F7F"/>
              </a:solidFill>
              <a:latin typeface="Tahoma" charset="0"/>
              <a:ea typeface="ＭＳ Ｐゴシック" charset="0"/>
              <a:cs typeface="ＭＳ Ｐゴシック" charset="0"/>
            </a:endParaRPr>
          </a:p>
          <a:p>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ITRS projects </a:t>
            </a:r>
            <a:r>
              <a:rPr lang="en-US" dirty="0">
                <a:solidFill>
                  <a:srgbClr val="FF0000"/>
                </a:solidFill>
                <a:latin typeface="Tahoma" charset="0"/>
                <a:ea typeface="ＭＳ Ｐゴシック" charset="0"/>
              </a:rPr>
              <a:t>DRAM will not scale easily below X nm </a:t>
            </a:r>
          </a:p>
          <a:p>
            <a:pPr lvl="1"/>
            <a:r>
              <a:rPr lang="en-US" dirty="0">
                <a:latin typeface="Tahoma" charset="0"/>
                <a:ea typeface="ＭＳ Ｐゴシック" charset="0"/>
              </a:rPr>
              <a:t>Scaling has provided many benefits: </a:t>
            </a:r>
          </a:p>
          <a:p>
            <a:pPr lvl="2"/>
            <a:r>
              <a:rPr lang="en-US" dirty="0">
                <a:solidFill>
                  <a:srgbClr val="FF0000"/>
                </a:solidFill>
                <a:latin typeface="Tahoma" charset="0"/>
                <a:ea typeface="ＭＳ Ｐゴシック" charset="0"/>
              </a:rPr>
              <a:t>higher capacity (density), lower cost, lower energy</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867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ABE99A2B-29DD-5A4F-B100-24CE86C78EE3}" type="slidenum">
              <a:rPr lang="en-US" sz="1600">
                <a:solidFill>
                  <a:srgbClr val="000000"/>
                </a:solidFill>
                <a:latin typeface="Garamond" charset="0"/>
              </a:rPr>
              <a:pPr eaLnBrk="1" hangingPunct="1"/>
              <a:t>47</a:t>
            </a:fld>
            <a:endParaRPr lang="en-US" sz="1600" dirty="0">
              <a:solidFill>
                <a:srgbClr val="000000"/>
              </a:solidFill>
              <a:latin typeface="Garamond" charset="0"/>
            </a:endParaRPr>
          </a:p>
        </p:txBody>
      </p:sp>
    </p:spTree>
    <p:extLst>
      <p:ext uri="{BB962C8B-B14F-4D97-AF65-F5344CB8AC3E}">
        <p14:creationId xmlns:p14="http://schemas.microsoft.com/office/powerpoint/2010/main" val="1768628122"/>
      </p:ext>
    </p:extLst>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(V)</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a:t>DRAM scaling has already become increasingly difficult</a:t>
            </a:r>
          </a:p>
          <a:p>
            <a:pPr lvl="1">
              <a:spcBef>
                <a:spcPts val="600"/>
              </a:spcBef>
            </a:pPr>
            <a:r>
              <a:rPr lang="en-US" dirty="0"/>
              <a:t>Increasing cell leakage current, reduced cell reliability, increasing manufacturing difficulties </a:t>
            </a:r>
            <a:r>
              <a:rPr lang="en-US" sz="1800" dirty="0">
                <a:solidFill>
                  <a:schemeClr val="bg1">
                    <a:lumMod val="50000"/>
                  </a:schemeClr>
                </a:solidFill>
              </a:rPr>
              <a:t>[Kim+ ISCA 2014],</a:t>
            </a:r>
            <a:br>
              <a:rPr lang="en-US" sz="1800" dirty="0">
                <a:solidFill>
                  <a:schemeClr val="bg1">
                    <a:lumMod val="50000"/>
                  </a:schemeClr>
                </a:solidFill>
              </a:rPr>
            </a:br>
            <a:r>
              <a:rPr lang="en-US" sz="1800" dirty="0">
                <a:solidFill>
                  <a:schemeClr val="bg1">
                    <a:lumMod val="50000"/>
                  </a:schemeClr>
                </a:solidFill>
              </a:rPr>
              <a:t>[Liu+ ISCA 2013], [Mutlu IMW 2013], [Mutlu DATE 2017]</a:t>
            </a:r>
          </a:p>
          <a:p>
            <a:pPr lvl="1">
              <a:spcBef>
                <a:spcPts val="600"/>
              </a:spcBef>
            </a:pPr>
            <a:r>
              <a:rPr lang="en-US" b="1" dirty="0">
                <a:solidFill>
                  <a:srgbClr val="C00000"/>
                </a:solidFill>
              </a:rPr>
              <a:t>Difficult to significantly improve capacity, energy</a:t>
            </a:r>
            <a:endParaRPr lang="en-US" dirty="0">
              <a:solidFill>
                <a:srgbClr val="C00000"/>
              </a:solidFill>
            </a:endParaRPr>
          </a:p>
          <a:p>
            <a:pPr>
              <a:spcBef>
                <a:spcPts val="1800"/>
              </a:spcBef>
            </a:pPr>
            <a:r>
              <a:rPr lang="en-US" b="1" dirty="0">
                <a:solidFill>
                  <a:srgbClr val="0066CC"/>
                </a:solidFill>
              </a:rPr>
              <a:t>Emerging memory technologies</a:t>
            </a:r>
            <a:r>
              <a:rPr lang="en-US" dirty="0"/>
              <a:t> are promising</a:t>
            </a:r>
          </a:p>
          <a:p>
            <a:endParaRPr lang="en-US" dirty="0"/>
          </a:p>
        </p:txBody>
      </p:sp>
      <p:graphicFrame>
        <p:nvGraphicFramePr>
          <p:cNvPr id="5" name="Table 4"/>
          <p:cNvGraphicFramePr>
            <a:graphicFrameLocks noGrp="1"/>
          </p:cNvGraphicFramePr>
          <p:nvPr>
            <p:extLst/>
          </p:nvPr>
        </p:nvGraphicFramePr>
        <p:xfrm>
          <a:off x="228600" y="3520440"/>
          <a:ext cx="8763000" cy="2804160"/>
        </p:xfrm>
        <a:graphic>
          <a:graphicData uri="http://schemas.openxmlformats.org/drawingml/2006/table">
            <a:tbl>
              <a:tblPr firstRow="1" bandRow="1">
                <a:tableStyleId>{5940675A-B579-460E-94D1-54222C63F5DA}</a:tableStyleId>
              </a:tblPr>
              <a:tblGrid>
                <a:gridCol w="3810000">
                  <a:extLst>
                    <a:ext uri="{9D8B030D-6E8A-4147-A177-3AD203B41FA5}">
                      <a16:colId xmlns:a16="http://schemas.microsoft.com/office/drawing/2014/main" val="20000"/>
                    </a:ext>
                  </a:extLst>
                </a:gridCol>
                <a:gridCol w="22098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48687">
                <a:tc>
                  <a:txBody>
                    <a:bodyPr/>
                    <a:lstStyle/>
                    <a:p>
                      <a:r>
                        <a:rPr lang="en-US" sz="2000" b="1" dirty="0"/>
                        <a:t>3D-Stacked DRAM</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0"/>
                  </a:ext>
                </a:extLst>
              </a:tr>
              <a:tr h="320039">
                <a:tc>
                  <a:txBody>
                    <a:bodyPr/>
                    <a:lstStyle/>
                    <a:p>
                      <a:r>
                        <a:rPr lang="en-US" sz="2000" b="1" dirty="0"/>
                        <a:t>Reduced-Latency DRAM</a:t>
                      </a:r>
                      <a:br>
                        <a:rPr lang="en-US" sz="2000" b="1" dirty="0"/>
                      </a:br>
                      <a:r>
                        <a:rPr lang="en-US" sz="2000" b="0" dirty="0"/>
                        <a:t>(e.g., RLDRAM, TL-DRAM</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latency</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1"/>
                  </a:ext>
                </a:extLst>
              </a:tr>
              <a:tr h="348687">
                <a:tc>
                  <a:txBody>
                    <a:bodyPr/>
                    <a:lstStyle/>
                    <a:p>
                      <a:r>
                        <a:rPr lang="en-US" sz="2000" b="1" dirty="0"/>
                        <a:t>Low-Power DRAM</a:t>
                      </a:r>
                      <a:br>
                        <a:rPr lang="en-US" sz="2000" b="1" dirty="0"/>
                      </a:br>
                      <a:r>
                        <a:rPr lang="en-US" sz="2000" b="0" dirty="0"/>
                        <a:t>(e.g.,</a:t>
                      </a:r>
                      <a:r>
                        <a:rPr lang="en-US" sz="2000" b="0" baseline="0" dirty="0"/>
                        <a:t> LPDDR3, LPDDR4)</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power</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latency</a:t>
                      </a:r>
                    </a:p>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2"/>
                  </a:ext>
                </a:extLst>
              </a:tr>
              <a:tr h="971593">
                <a:tc>
                  <a:txBody>
                    <a:bodyPr/>
                    <a:lstStyle/>
                    <a:p>
                      <a:r>
                        <a:rPr lang="en-US" sz="2000" b="1" dirty="0"/>
                        <a:t>Non-Volatile Memory</a:t>
                      </a:r>
                      <a:r>
                        <a:rPr lang="en-US" sz="2000" b="1" baseline="0" dirty="0"/>
                        <a:t> (NVM) </a:t>
                      </a:r>
                      <a:r>
                        <a:rPr lang="en-US" sz="2000" b="0" baseline="0" dirty="0"/>
                        <a:t>(e.g., PCM, STTRAM, ReRAM, 3D </a:t>
                      </a:r>
                      <a:r>
                        <a:rPr lang="en-US" sz="2000" b="0" baseline="0" dirty="0" err="1"/>
                        <a:t>Xpoint</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a:solidFill>
                            <a:schemeClr val="accent6"/>
                          </a:solidFill>
                        </a:rPr>
                        <a:t>larger capacity</a:t>
                      </a: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a:solidFill>
                            <a:srgbClr val="C00000"/>
                          </a:solidFill>
                        </a:rPr>
                        <a:t>higher latency</a:t>
                      </a:r>
                      <a:br>
                        <a:rPr lang="en-US" sz="2000" dirty="0">
                          <a:solidFill>
                            <a:srgbClr val="C00000"/>
                          </a:solidFill>
                        </a:rPr>
                      </a:br>
                      <a:r>
                        <a:rPr lang="en-US" sz="2000" dirty="0">
                          <a:solidFill>
                            <a:srgbClr val="C00000"/>
                          </a:solidFill>
                        </a:rPr>
                        <a:t>higher dynamic</a:t>
                      </a:r>
                      <a:r>
                        <a:rPr lang="en-US" sz="2000" baseline="0" dirty="0">
                          <a:solidFill>
                            <a:srgbClr val="C00000"/>
                          </a:solidFill>
                        </a:rPr>
                        <a:t> </a:t>
                      </a:r>
                      <a:r>
                        <a:rPr lang="en-US" sz="2000" dirty="0">
                          <a:solidFill>
                            <a:srgbClr val="C00000"/>
                          </a:solidFill>
                        </a:rPr>
                        <a:t>power lower endurance</a:t>
                      </a: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6" name="TextBox 5"/>
          <p:cNvSpPr txBox="1"/>
          <p:nvPr/>
        </p:nvSpPr>
        <p:spPr>
          <a:xfrm>
            <a:off x="304800" y="3556517"/>
            <a:ext cx="2514600" cy="320040"/>
          </a:xfrm>
          <a:prstGeom prst="rect">
            <a:avLst/>
          </a:prstGeom>
          <a:solidFill>
            <a:schemeClr val="bg1"/>
          </a:solidFill>
        </p:spPr>
        <p:txBody>
          <a:bodyPr wrap="square" rtlCol="0">
            <a:spAutoFit/>
          </a:bodyPr>
          <a:lstStyle/>
          <a:p>
            <a:endParaRPr lang="en-US"/>
          </a:p>
        </p:txBody>
      </p:sp>
      <p:sp>
        <p:nvSpPr>
          <p:cNvPr id="19" name="TextBox 18"/>
          <p:cNvSpPr txBox="1"/>
          <p:nvPr/>
        </p:nvSpPr>
        <p:spPr>
          <a:xfrm>
            <a:off x="4114800" y="3556517"/>
            <a:ext cx="2100804" cy="320040"/>
          </a:xfrm>
          <a:prstGeom prst="rect">
            <a:avLst/>
          </a:prstGeom>
          <a:solidFill>
            <a:schemeClr val="bg1"/>
          </a:solidFill>
        </p:spPr>
        <p:txBody>
          <a:bodyPr wrap="square" rtlCol="0">
            <a:spAutoFit/>
          </a:bodyPr>
          <a:lstStyle/>
          <a:p>
            <a:endParaRPr lang="en-US"/>
          </a:p>
        </p:txBody>
      </p:sp>
      <p:sp>
        <p:nvSpPr>
          <p:cNvPr id="20" name="TextBox 19"/>
          <p:cNvSpPr txBox="1"/>
          <p:nvPr/>
        </p:nvSpPr>
        <p:spPr>
          <a:xfrm>
            <a:off x="6324600" y="3556517"/>
            <a:ext cx="2514600" cy="320040"/>
          </a:xfrm>
          <a:prstGeom prst="rect">
            <a:avLst/>
          </a:prstGeom>
          <a:solidFill>
            <a:schemeClr val="bg1"/>
          </a:solidFill>
        </p:spPr>
        <p:txBody>
          <a:bodyPr wrap="square" rtlCol="0">
            <a:spAutoFit/>
          </a:bodyPr>
          <a:lstStyle/>
          <a:p>
            <a:endParaRPr lang="en-US" dirty="0"/>
          </a:p>
        </p:txBody>
      </p:sp>
      <p:sp>
        <p:nvSpPr>
          <p:cNvPr id="21" name="TextBox 20"/>
          <p:cNvSpPr txBox="1"/>
          <p:nvPr/>
        </p:nvSpPr>
        <p:spPr>
          <a:xfrm>
            <a:off x="270986" y="3942755"/>
            <a:ext cx="3310414" cy="640080"/>
          </a:xfrm>
          <a:prstGeom prst="rect">
            <a:avLst/>
          </a:prstGeom>
          <a:solidFill>
            <a:schemeClr val="bg1"/>
          </a:solidFill>
        </p:spPr>
        <p:txBody>
          <a:bodyPr wrap="square" rtlCol="0">
            <a:spAutoFit/>
          </a:bodyPr>
          <a:lstStyle/>
          <a:p>
            <a:endParaRPr lang="en-US"/>
          </a:p>
        </p:txBody>
      </p:sp>
      <p:sp>
        <p:nvSpPr>
          <p:cNvPr id="22" name="TextBox 21"/>
          <p:cNvSpPr txBox="1">
            <a:spLocks/>
          </p:cNvSpPr>
          <p:nvPr/>
        </p:nvSpPr>
        <p:spPr>
          <a:xfrm>
            <a:off x="4114800" y="4066512"/>
            <a:ext cx="2024604" cy="365760"/>
          </a:xfrm>
          <a:prstGeom prst="rect">
            <a:avLst/>
          </a:prstGeom>
          <a:solidFill>
            <a:schemeClr val="bg1"/>
          </a:solidFill>
        </p:spPr>
        <p:txBody>
          <a:bodyPr wrap="square" rtlCol="0">
            <a:spAutoFit/>
          </a:bodyPr>
          <a:lstStyle/>
          <a:p>
            <a:endParaRPr lang="en-US"/>
          </a:p>
        </p:txBody>
      </p:sp>
      <p:sp>
        <p:nvSpPr>
          <p:cNvPr id="23" name="TextBox 22"/>
          <p:cNvSpPr txBox="1"/>
          <p:nvPr/>
        </p:nvSpPr>
        <p:spPr>
          <a:xfrm>
            <a:off x="6343891" y="3948541"/>
            <a:ext cx="2571508" cy="598619"/>
          </a:xfrm>
          <a:prstGeom prst="rect">
            <a:avLst/>
          </a:prstGeom>
          <a:solidFill>
            <a:schemeClr val="bg1"/>
          </a:solidFill>
        </p:spPr>
        <p:txBody>
          <a:bodyPr wrap="square" rtlCol="0">
            <a:spAutoFit/>
          </a:bodyPr>
          <a:lstStyle/>
          <a:p>
            <a:endParaRPr lang="en-US"/>
          </a:p>
        </p:txBody>
      </p:sp>
      <p:sp>
        <p:nvSpPr>
          <p:cNvPr id="24" name="TextBox 23"/>
          <p:cNvSpPr txBox="1"/>
          <p:nvPr/>
        </p:nvSpPr>
        <p:spPr>
          <a:xfrm>
            <a:off x="304800" y="4690137"/>
            <a:ext cx="3124200" cy="605992"/>
          </a:xfrm>
          <a:prstGeom prst="rect">
            <a:avLst/>
          </a:prstGeom>
          <a:solidFill>
            <a:schemeClr val="bg1"/>
          </a:solidFill>
        </p:spPr>
        <p:txBody>
          <a:bodyPr wrap="square" rtlCol="0">
            <a:spAutoFit/>
          </a:bodyPr>
          <a:lstStyle/>
          <a:p>
            <a:endParaRPr lang="en-US"/>
          </a:p>
        </p:txBody>
      </p:sp>
      <p:sp>
        <p:nvSpPr>
          <p:cNvPr id="25" name="TextBox 24"/>
          <p:cNvSpPr txBox="1"/>
          <p:nvPr/>
        </p:nvSpPr>
        <p:spPr>
          <a:xfrm>
            <a:off x="4127665" y="4864201"/>
            <a:ext cx="2100804" cy="320040"/>
          </a:xfrm>
          <a:prstGeom prst="rect">
            <a:avLst/>
          </a:prstGeom>
          <a:solidFill>
            <a:schemeClr val="bg1"/>
          </a:solidFill>
        </p:spPr>
        <p:txBody>
          <a:bodyPr wrap="square" rtlCol="0">
            <a:spAutoFit/>
          </a:bodyPr>
          <a:lstStyle/>
          <a:p>
            <a:endParaRPr lang="en-US"/>
          </a:p>
        </p:txBody>
      </p:sp>
      <p:sp>
        <p:nvSpPr>
          <p:cNvPr id="26" name="TextBox 25"/>
          <p:cNvSpPr txBox="1">
            <a:spLocks/>
          </p:cNvSpPr>
          <p:nvPr/>
        </p:nvSpPr>
        <p:spPr>
          <a:xfrm>
            <a:off x="6324599" y="4656928"/>
            <a:ext cx="2590799" cy="640080"/>
          </a:xfrm>
          <a:prstGeom prst="rect">
            <a:avLst/>
          </a:prstGeom>
          <a:solidFill>
            <a:schemeClr val="bg1"/>
          </a:solidFill>
        </p:spPr>
        <p:txBody>
          <a:bodyPr wrap="square" rtlCol="0">
            <a:spAutoFit/>
          </a:bodyPr>
          <a:lstStyle/>
          <a:p>
            <a:endParaRPr lang="en-US"/>
          </a:p>
        </p:txBody>
      </p:sp>
      <p:sp>
        <p:nvSpPr>
          <p:cNvPr id="27" name="TextBox 26"/>
          <p:cNvSpPr txBox="1"/>
          <p:nvPr/>
        </p:nvSpPr>
        <p:spPr>
          <a:xfrm>
            <a:off x="255345" y="5344835"/>
            <a:ext cx="3665329" cy="950976"/>
          </a:xfrm>
          <a:prstGeom prst="rect">
            <a:avLst/>
          </a:prstGeom>
          <a:solidFill>
            <a:schemeClr val="bg1"/>
          </a:solidFill>
        </p:spPr>
        <p:txBody>
          <a:bodyPr wrap="square" rtlCol="0">
            <a:spAutoFit/>
          </a:bodyPr>
          <a:lstStyle/>
          <a:p>
            <a:endParaRPr lang="en-US"/>
          </a:p>
        </p:txBody>
      </p:sp>
      <p:sp>
        <p:nvSpPr>
          <p:cNvPr id="28" name="TextBox 27"/>
          <p:cNvSpPr txBox="1"/>
          <p:nvPr/>
        </p:nvSpPr>
        <p:spPr>
          <a:xfrm>
            <a:off x="4114800" y="5687538"/>
            <a:ext cx="2100804" cy="320040"/>
          </a:xfrm>
          <a:prstGeom prst="rect">
            <a:avLst/>
          </a:prstGeom>
          <a:solidFill>
            <a:schemeClr val="bg1"/>
          </a:solidFill>
        </p:spPr>
        <p:txBody>
          <a:bodyPr wrap="square" rtlCol="0">
            <a:spAutoFit/>
          </a:bodyPr>
          <a:lstStyle/>
          <a:p>
            <a:endParaRPr lang="en-US"/>
          </a:p>
        </p:txBody>
      </p:sp>
      <p:sp>
        <p:nvSpPr>
          <p:cNvPr id="29" name="TextBox 28"/>
          <p:cNvSpPr txBox="1"/>
          <p:nvPr/>
        </p:nvSpPr>
        <p:spPr>
          <a:xfrm>
            <a:off x="6300733" y="5410719"/>
            <a:ext cx="2598517" cy="873679"/>
          </a:xfrm>
          <a:prstGeom prst="rect">
            <a:avLst/>
          </a:prstGeom>
          <a:solidFill>
            <a:schemeClr val="bg1"/>
          </a:solidFill>
        </p:spPr>
        <p:txBody>
          <a:bodyPr wrap="square" rtlCol="0">
            <a:spAutoFit/>
          </a:bodyPr>
          <a:lstStyle/>
          <a:p>
            <a:endParaRPr lang="en-US"/>
          </a:p>
        </p:txBody>
      </p:sp>
      <p:sp>
        <p:nvSpPr>
          <p:cNvPr id="7" name="Slide Number Placeholder 6"/>
          <p:cNvSpPr>
            <a:spLocks noGrp="1"/>
          </p:cNvSpPr>
          <p:nvPr>
            <p:ph type="sldNum" sz="quarter" idx="11"/>
          </p:nvPr>
        </p:nvSpPr>
        <p:spPr/>
        <p:txBody>
          <a:bodyPr/>
          <a:lstStyle/>
          <a:p>
            <a:fld id="{323594FA-E141-4234-AE05-360401972BE7}" type="slidenum">
              <a:rPr lang="en-US" altLang="en-US" smtClean="0"/>
              <a:pPr/>
              <a:t>48</a:t>
            </a:fld>
            <a:endParaRPr lang="en-US" altLang="en-US"/>
          </a:p>
        </p:txBody>
      </p:sp>
    </p:spTree>
    <p:extLst>
      <p:ext uri="{BB962C8B-B14F-4D97-AF65-F5344CB8AC3E}">
        <p14:creationId xmlns:p14="http://schemas.microsoft.com/office/powerpoint/2010/main" val="8031860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xit"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0" nodeType="clickEffect">
                                  <p:stCondLst>
                                    <p:cond delay="0"/>
                                  </p:stCondLst>
                                  <p:childTnLst>
                                    <p:set>
                                      <p:cBhvr>
                                        <p:cTn id="28" dur="1" fill="hold">
                                          <p:stCondLst>
                                            <p:cond delay="0"/>
                                          </p:stCondLst>
                                        </p:cTn>
                                        <p:tgtEl>
                                          <p:spTgt spid="2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grpId="0" nodeType="clickEffect">
                                  <p:stCondLst>
                                    <p:cond delay="0"/>
                                  </p:stCondLst>
                                  <p:childTnLst>
                                    <p:set>
                                      <p:cBhvr>
                                        <p:cTn id="32" dur="1" fill="hold">
                                          <p:stCondLst>
                                            <p:cond delay="0"/>
                                          </p:stCondLst>
                                        </p:cTn>
                                        <p:tgtEl>
                                          <p:spTgt spid="22"/>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0" nodeType="clickEffect">
                                  <p:stCondLst>
                                    <p:cond delay="0"/>
                                  </p:stCondLst>
                                  <p:childTnLst>
                                    <p:set>
                                      <p:cBhvr>
                                        <p:cTn id="40" dur="1" fill="hold">
                                          <p:stCondLst>
                                            <p:cond delay="0"/>
                                          </p:stCondLst>
                                        </p:cTn>
                                        <p:tgtEl>
                                          <p:spTgt spid="25"/>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0" nodeType="clickEffect">
                                  <p:stCondLst>
                                    <p:cond delay="0"/>
                                  </p:stCondLst>
                                  <p:childTnLst>
                                    <p:set>
                                      <p:cBhvr>
                                        <p:cTn id="44" dur="1" fill="hold">
                                          <p:stCondLst>
                                            <p:cond delay="0"/>
                                          </p:stCondLst>
                                        </p:cTn>
                                        <p:tgtEl>
                                          <p:spTgt spid="27"/>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grpId="0" nodeType="clickEffect">
                                  <p:stCondLst>
                                    <p:cond delay="0"/>
                                  </p:stCondLst>
                                  <p:childTnLst>
                                    <p:set>
                                      <p:cBhvr>
                                        <p:cTn id="48" dur="1" fill="hold">
                                          <p:stCondLst>
                                            <p:cond delay="0"/>
                                          </p:stCondLst>
                                        </p:cTn>
                                        <p:tgtEl>
                                          <p:spTgt spid="28"/>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0" nodeType="clickEffect">
                                  <p:stCondLst>
                                    <p:cond delay="0"/>
                                  </p:stCondLst>
                                  <p:childTnLst>
                                    <p:set>
                                      <p:cBhvr>
                                        <p:cTn id="60" dur="1" fill="hold">
                                          <p:stCondLst>
                                            <p:cond delay="0"/>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(V)</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a:t>DRAM scaling has already become increasingly difficult</a:t>
            </a:r>
          </a:p>
          <a:p>
            <a:pPr lvl="1">
              <a:spcBef>
                <a:spcPts val="600"/>
              </a:spcBef>
            </a:pPr>
            <a:r>
              <a:rPr lang="en-US" dirty="0"/>
              <a:t>Increasing cell leakage current, reduced cell reliability, increasing manufacturing difficulties </a:t>
            </a:r>
            <a:r>
              <a:rPr lang="en-US" sz="1800" dirty="0">
                <a:solidFill>
                  <a:schemeClr val="bg1">
                    <a:lumMod val="50000"/>
                  </a:schemeClr>
                </a:solidFill>
              </a:rPr>
              <a:t>[Kim+ ISCA 2014],</a:t>
            </a:r>
            <a:br>
              <a:rPr lang="en-US" sz="1800" dirty="0">
                <a:solidFill>
                  <a:schemeClr val="bg1">
                    <a:lumMod val="50000"/>
                  </a:schemeClr>
                </a:solidFill>
              </a:rPr>
            </a:br>
            <a:r>
              <a:rPr lang="en-US" sz="1800" dirty="0">
                <a:solidFill>
                  <a:schemeClr val="bg1">
                    <a:lumMod val="50000"/>
                  </a:schemeClr>
                </a:solidFill>
              </a:rPr>
              <a:t>[Liu+ ISCA 2013], [Mutlu IMW 2013], [Mutlu DATE 2017]</a:t>
            </a:r>
          </a:p>
          <a:p>
            <a:pPr lvl="1">
              <a:spcBef>
                <a:spcPts val="600"/>
              </a:spcBef>
            </a:pPr>
            <a:r>
              <a:rPr lang="en-US" b="1" dirty="0">
                <a:solidFill>
                  <a:srgbClr val="C00000"/>
                </a:solidFill>
              </a:rPr>
              <a:t>Difficult to significantly improve capacity, energy</a:t>
            </a:r>
            <a:endParaRPr lang="en-US" dirty="0">
              <a:solidFill>
                <a:srgbClr val="C00000"/>
              </a:solidFill>
            </a:endParaRPr>
          </a:p>
          <a:p>
            <a:pPr>
              <a:spcBef>
                <a:spcPts val="1800"/>
              </a:spcBef>
            </a:pPr>
            <a:r>
              <a:rPr lang="en-US" b="1" dirty="0">
                <a:solidFill>
                  <a:srgbClr val="0066CC"/>
                </a:solidFill>
              </a:rPr>
              <a:t>Emerging memory technologies</a:t>
            </a:r>
            <a:r>
              <a:rPr lang="en-US" dirty="0"/>
              <a:t> are promising</a:t>
            </a:r>
          </a:p>
          <a:p>
            <a:endParaRPr lang="en-US" dirty="0"/>
          </a:p>
        </p:txBody>
      </p:sp>
      <p:graphicFrame>
        <p:nvGraphicFramePr>
          <p:cNvPr id="5" name="Table 4"/>
          <p:cNvGraphicFramePr>
            <a:graphicFrameLocks noGrp="1"/>
          </p:cNvGraphicFramePr>
          <p:nvPr>
            <p:extLst>
              <p:ext uri="{D42A27DB-BD31-4B8C-83A1-F6EECF244321}">
                <p14:modId xmlns:p14="http://schemas.microsoft.com/office/powerpoint/2010/main" val="1125708032"/>
              </p:ext>
            </p:extLst>
          </p:nvPr>
        </p:nvGraphicFramePr>
        <p:xfrm>
          <a:off x="156592" y="3520440"/>
          <a:ext cx="8879904" cy="2804160"/>
        </p:xfrm>
        <a:graphic>
          <a:graphicData uri="http://schemas.openxmlformats.org/drawingml/2006/table">
            <a:tbl>
              <a:tblPr firstRow="1" bandRow="1">
                <a:tableStyleId>{5940675A-B579-460E-94D1-54222C63F5DA}</a:tableStyleId>
              </a:tblPr>
              <a:tblGrid>
                <a:gridCol w="3911352">
                  <a:extLst>
                    <a:ext uri="{9D8B030D-6E8A-4147-A177-3AD203B41FA5}">
                      <a16:colId xmlns:a16="http://schemas.microsoft.com/office/drawing/2014/main" val="20000"/>
                    </a:ext>
                  </a:extLst>
                </a:gridCol>
                <a:gridCol w="2232248">
                  <a:extLst>
                    <a:ext uri="{9D8B030D-6E8A-4147-A177-3AD203B41FA5}">
                      <a16:colId xmlns:a16="http://schemas.microsoft.com/office/drawing/2014/main" val="20001"/>
                    </a:ext>
                  </a:extLst>
                </a:gridCol>
                <a:gridCol w="2736304">
                  <a:extLst>
                    <a:ext uri="{9D8B030D-6E8A-4147-A177-3AD203B41FA5}">
                      <a16:colId xmlns:a16="http://schemas.microsoft.com/office/drawing/2014/main" val="20002"/>
                    </a:ext>
                  </a:extLst>
                </a:gridCol>
              </a:tblGrid>
              <a:tr h="348687">
                <a:tc>
                  <a:txBody>
                    <a:bodyPr/>
                    <a:lstStyle/>
                    <a:p>
                      <a:r>
                        <a:rPr lang="en-US" sz="2000" b="1" dirty="0"/>
                        <a:t>3D-Stacked DRAM</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0"/>
                  </a:ext>
                </a:extLst>
              </a:tr>
              <a:tr h="320039">
                <a:tc>
                  <a:txBody>
                    <a:bodyPr/>
                    <a:lstStyle/>
                    <a:p>
                      <a:r>
                        <a:rPr lang="en-US" sz="2000" b="1" dirty="0"/>
                        <a:t>Reduced-Latency DRAM</a:t>
                      </a:r>
                      <a:br>
                        <a:rPr lang="en-US" sz="2000" b="1" dirty="0"/>
                      </a:br>
                      <a:r>
                        <a:rPr lang="en-US" sz="2000" b="0" dirty="0"/>
                        <a:t>(e.g., RL/TL-DRAM, FLY-RAM</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latency</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1"/>
                  </a:ext>
                </a:extLst>
              </a:tr>
              <a:tr h="348687">
                <a:tc>
                  <a:txBody>
                    <a:bodyPr/>
                    <a:lstStyle/>
                    <a:p>
                      <a:r>
                        <a:rPr lang="en-US" sz="2000" b="1" dirty="0"/>
                        <a:t>Low-Power DRAM</a:t>
                      </a:r>
                      <a:br>
                        <a:rPr lang="en-US" sz="2000" b="1" dirty="0"/>
                      </a:br>
                      <a:r>
                        <a:rPr lang="en-US" sz="2000" b="0" dirty="0"/>
                        <a:t>(e.g.,</a:t>
                      </a:r>
                      <a:r>
                        <a:rPr lang="en-US" sz="2000" b="0" baseline="0" dirty="0"/>
                        <a:t> LPDDR3, LPDDR4, Voltron)</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power</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latency</a:t>
                      </a:r>
                    </a:p>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2"/>
                  </a:ext>
                </a:extLst>
              </a:tr>
              <a:tr h="971593">
                <a:tc>
                  <a:txBody>
                    <a:bodyPr/>
                    <a:lstStyle/>
                    <a:p>
                      <a:r>
                        <a:rPr lang="en-US" sz="2000" b="1" dirty="0"/>
                        <a:t>Non-Volatile Memory</a:t>
                      </a:r>
                      <a:r>
                        <a:rPr lang="en-US" sz="2000" b="1" baseline="0" dirty="0"/>
                        <a:t> (NVM) </a:t>
                      </a:r>
                      <a:r>
                        <a:rPr lang="en-US" sz="2000" b="0" baseline="0" dirty="0"/>
                        <a:t>(e.g., PCM, STTRAM, ReRAM, 3D </a:t>
                      </a:r>
                      <a:r>
                        <a:rPr lang="en-US" sz="2000" b="0" baseline="0" dirty="0" err="1"/>
                        <a:t>Xpoint</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a:solidFill>
                            <a:schemeClr val="accent6"/>
                          </a:solidFill>
                        </a:rPr>
                        <a:t>larger capacity</a:t>
                      </a: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a:solidFill>
                            <a:srgbClr val="C00000"/>
                          </a:solidFill>
                        </a:rPr>
                        <a:t>higher latency</a:t>
                      </a:r>
                      <a:br>
                        <a:rPr lang="en-US" sz="2000" dirty="0">
                          <a:solidFill>
                            <a:srgbClr val="C00000"/>
                          </a:solidFill>
                        </a:rPr>
                      </a:br>
                      <a:r>
                        <a:rPr lang="en-US" sz="2000" dirty="0">
                          <a:solidFill>
                            <a:srgbClr val="C00000"/>
                          </a:solidFill>
                        </a:rPr>
                        <a:t>higher dynamic</a:t>
                      </a:r>
                      <a:r>
                        <a:rPr lang="en-US" sz="2000" baseline="0" dirty="0">
                          <a:solidFill>
                            <a:srgbClr val="C00000"/>
                          </a:solidFill>
                        </a:rPr>
                        <a:t> </a:t>
                      </a:r>
                      <a:r>
                        <a:rPr lang="en-US" sz="2000" dirty="0">
                          <a:solidFill>
                            <a:srgbClr val="C00000"/>
                          </a:solidFill>
                        </a:rPr>
                        <a:t>power lower endurance</a:t>
                      </a: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7" name="Slide Number Placeholder 6"/>
          <p:cNvSpPr>
            <a:spLocks noGrp="1"/>
          </p:cNvSpPr>
          <p:nvPr>
            <p:ph type="sldNum" sz="quarter" idx="11"/>
          </p:nvPr>
        </p:nvSpPr>
        <p:spPr/>
        <p:txBody>
          <a:bodyPr/>
          <a:lstStyle/>
          <a:p>
            <a:fld id="{323594FA-E141-4234-AE05-360401972BE7}" type="slidenum">
              <a:rPr lang="en-US" altLang="en-US" smtClean="0"/>
              <a:pPr/>
              <a:t>49</a:t>
            </a:fld>
            <a:endParaRPr lang="en-US" altLang="en-US"/>
          </a:p>
        </p:txBody>
      </p:sp>
    </p:spTree>
    <p:extLst>
      <p:ext uri="{BB962C8B-B14F-4D97-AF65-F5344CB8AC3E}">
        <p14:creationId xmlns:p14="http://schemas.microsoft.com/office/powerpoint/2010/main" val="1644718119"/>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Major Trend: Hybrid Main Memory</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a:solidFill>
                  <a:schemeClr val="tx1"/>
                </a:solidFill>
              </a:rPr>
              <a:t>CPU</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a:solidFill>
                  <a:srgbClr val="000000"/>
                </a:solidFill>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6633">
                    <a:lumMod val="75000"/>
                  </a:srgbClr>
                </a:solidFill>
              </a:rPr>
              <a:t>Fast, </a:t>
            </a:r>
            <a:r>
              <a:rPr lang="en-US" b="1" dirty="0">
                <a:solidFill>
                  <a:srgbClr val="006633">
                    <a:lumMod val="75000"/>
                  </a:srgbClr>
                </a:solidFill>
              </a:rPr>
              <a:t>durable</a:t>
            </a:r>
          </a:p>
          <a:p>
            <a:pPr algn="ctr"/>
            <a:r>
              <a:rPr lang="en-US" dirty="0">
                <a:solidFill>
                  <a:srgbClr val="8C0000"/>
                </a:solidFill>
              </a:rPr>
              <a:t>Small, </a:t>
            </a:r>
          </a:p>
          <a:p>
            <a:pPr algn="ctr"/>
            <a:r>
              <a:rPr lang="en-US" dirty="0">
                <a:solidFill>
                  <a:srgbClr val="8C0000"/>
                </a:solidFill>
              </a:rPr>
              <a:t>leaky, volatile, </a:t>
            </a:r>
          </a:p>
          <a:p>
            <a:pPr algn="ctr"/>
            <a:r>
              <a:rPr lang="en-US" dirty="0">
                <a:solidFill>
                  <a:srgbClr val="8C0000"/>
                </a:solidFill>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4D26"/>
                </a:solidFill>
              </a:rPr>
              <a:t>Large, non-volatile, low-cost</a:t>
            </a:r>
          </a:p>
          <a:p>
            <a:pPr algn="ctr"/>
            <a:r>
              <a:rPr lang="en-US" dirty="0">
                <a:solidFill>
                  <a:srgbClr val="8C0000"/>
                </a:solidFill>
              </a:rPr>
              <a:t>Slow, </a:t>
            </a:r>
            <a:r>
              <a:rPr lang="en-US" b="1" dirty="0">
                <a:solidFill>
                  <a:srgbClr val="8C0000"/>
                </a:solidFill>
              </a:rPr>
              <a:t>wears out, </a:t>
            </a:r>
            <a:r>
              <a:rPr lang="en-US" dirty="0">
                <a:solidFill>
                  <a:srgbClr val="8C0000"/>
                </a:solidFill>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a:solidFill>
                  <a:srgbClr val="303030"/>
                </a:solidFill>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a:solidFill>
                  <a:srgbClr val="303030"/>
                </a:solidFill>
              </a:rPr>
              <a:t>DRAM</a:t>
            </a: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a:solidFill>
                  <a:srgbClr val="303030"/>
                </a:solidFill>
              </a:rPr>
              <a:t>Phase Change Memory (or Tech. X)</a:t>
            </a: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a:solidFill>
                  <a:srgbClr val="000000"/>
                </a:solidFill>
              </a:rPr>
              <a:t>Hardware/software manage data allocation and movement </a:t>
            </a:r>
          </a:p>
          <a:p>
            <a:pPr algn="ctr"/>
            <a:r>
              <a:rPr lang="en-US" sz="2400" dirty="0">
                <a:solidFill>
                  <a:srgbClr val="008000"/>
                </a:solidFill>
              </a:rPr>
              <a:t>to achieve the best of multiple technologies</a:t>
            </a:r>
          </a:p>
        </p:txBody>
      </p:sp>
    </p:spTree>
    <p:extLst>
      <p:ext uri="{BB962C8B-B14F-4D97-AF65-F5344CB8AC3E}">
        <p14:creationId xmlns:p14="http://schemas.microsoft.com/office/powerpoint/2010/main" val="5160858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One Foreshadowing</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51</a:t>
            </a:fld>
            <a:endParaRPr lang="en-US"/>
          </a:p>
        </p:txBody>
      </p:sp>
    </p:spTree>
    <p:extLst>
      <p:ext uri="{BB962C8B-B14F-4D97-AF65-F5344CB8AC3E}">
        <p14:creationId xmlns:p14="http://schemas.microsoft.com/office/powerpoint/2010/main" val="91513015"/>
      </p:ext>
    </p:extLst>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18966302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Call for Intelligent Memory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3291780508"/>
      </p:ext>
    </p:extLst>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latin typeface="Tahoma" charset="0"/>
                <a:ea typeface="ＭＳ Ｐゴシック" charset="0"/>
                <a:cs typeface="ＭＳ Ｐゴシック" charset="0"/>
              </a:rPr>
              <a:t>Major Trends Affecting Main Memory</a:t>
            </a:r>
          </a:p>
          <a:p>
            <a:pPr eaLnBrk="1" hangingPunct="1"/>
            <a:r>
              <a:rPr lang="en-US" dirty="0">
                <a:solidFill>
                  <a:srgbClr val="0000FF"/>
                </a:solidFill>
                <a:latin typeface="Tahoma" charset="0"/>
                <a:ea typeface="ＭＳ Ｐゴシック" charset="0"/>
                <a:cs typeface="ＭＳ Ｐゴシック" charset="0"/>
              </a:rPr>
              <a:t>Key Challenges and Solution Directions</a:t>
            </a:r>
          </a:p>
          <a:p>
            <a:pPr lvl="1" eaLnBrk="1" hangingPunct="1"/>
            <a:r>
              <a:rPr lang="en-US" dirty="0">
                <a:solidFill>
                  <a:srgbClr val="0000FF"/>
                </a:solidFill>
                <a:latin typeface="Tahoma" charset="0"/>
                <a:ea typeface="ＭＳ Ｐゴシック" charset="0"/>
                <a:cs typeface="ＭＳ Ｐゴシック" charset="0"/>
              </a:rPr>
              <a:t>Robustness: Reliability and Security</a:t>
            </a:r>
          </a:p>
          <a:p>
            <a:pPr lvl="1" eaLnBrk="1" hangingPunct="1"/>
            <a:r>
              <a:rPr lang="en-US" dirty="0">
                <a:latin typeface="Tahoma" charset="0"/>
                <a:ea typeface="ＭＳ Ｐゴシック" charset="0"/>
                <a:cs typeface="ＭＳ Ｐゴシック" charset="0"/>
              </a:rPr>
              <a:t>Energy and Performance: In-Memory Computation</a:t>
            </a:r>
          </a:p>
          <a:p>
            <a:pPr lvl="1" eaLnBrk="1" hangingPunct="1"/>
            <a:r>
              <a:rPr lang="en-US" dirty="0">
                <a:latin typeface="Tahoma" charset="0"/>
                <a:ea typeface="ＭＳ Ｐゴシック" charset="0"/>
                <a:cs typeface="ＭＳ Ｐゴシック" charset="0"/>
              </a:rPr>
              <a:t>Low Latency/Energy and Latency/Energy/Reliability Tradeoffs</a:t>
            </a:r>
          </a:p>
          <a:p>
            <a:pPr lvl="1" eaLnBrk="1" hangingPunct="1"/>
            <a:r>
              <a:rPr lang="en-US" dirty="0">
                <a:latin typeface="Tahoma" charset="0"/>
                <a:ea typeface="ＭＳ Ｐゴシック" charset="0"/>
                <a:cs typeface="ＭＳ Ｐゴシック" charset="0"/>
              </a:rPr>
              <a:t>Scalability and More: Enabling Emerging Technologies</a:t>
            </a:r>
          </a:p>
          <a:p>
            <a:pPr eaLnBrk="1" hangingPunct="1"/>
            <a:r>
              <a:rPr lang="en-US" dirty="0">
                <a:latin typeface="Tahoma" charset="0"/>
                <a:ea typeface="ＭＳ Ｐゴシック" charset="0"/>
                <a:cs typeface="ＭＳ Ｐゴシック" charset="0"/>
              </a:rPr>
              <a:t>Solution Principles</a:t>
            </a:r>
          </a:p>
          <a:p>
            <a:pPr eaLnBrk="1" hangingPunct="1"/>
            <a:r>
              <a:rPr lang="en-US" dirty="0">
                <a:latin typeface="Tahoma" charset="0"/>
                <a:ea typeface="ＭＳ Ｐゴシック" charset="0"/>
                <a:cs typeface="ＭＳ Ｐゴシック" charset="0"/>
              </a:rPr>
              <a:t>Concluding Remarks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1731524078"/>
      </p:ext>
    </p:extLst>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Issues in Future Platforms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a:extLst>
              <a:ext uri="{FF2B5EF4-FFF2-40B4-BE49-F238E27FC236}">
                <a16:creationId xmlns:a16="http://schemas.microsoft.com/office/drawing/2014/main" id="{7F879DDE-D4E0-C843-BCDB-D66C8C3E797D}"/>
              </a:ext>
            </a:extLst>
          </p:cNvPr>
          <p:cNvSpPr/>
          <p:nvPr/>
        </p:nvSpPr>
        <p:spPr>
          <a:xfrm>
            <a:off x="568094" y="1052736"/>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6340186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Maslow’s (Human) Hierarchy of Needs</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r>
              <a:rPr lang="en-US" dirty="0"/>
              <a:t>We need to start with </a:t>
            </a:r>
            <a:r>
              <a:rPr lang="en-US" dirty="0">
                <a:solidFill>
                  <a:srgbClr val="FF0000"/>
                </a:solidFill>
              </a:rPr>
              <a:t>reliability and security</a:t>
            </a:r>
            <a:r>
              <a:rPr lang="is-IS" dirty="0"/>
              <a:t>…</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p:txBody>
      </p:sp>
      <p:sp>
        <p:nvSpPr>
          <p:cNvPr id="7" name="TextBox 6"/>
          <p:cNvSpPr txBox="1"/>
          <p:nvPr/>
        </p:nvSpPr>
        <p:spPr>
          <a:xfrm>
            <a:off x="1780551" y="6512454"/>
            <a:ext cx="316074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www.simplypsychology.org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maslow.html</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
        <p:nvSpPr>
          <p:cNvPr id="8" name="Rectangle 7"/>
          <p:cNvSpPr/>
          <p:nvPr/>
        </p:nvSpPr>
        <p:spPr>
          <a:xfrm>
            <a:off x="4499992" y="4293096"/>
            <a:ext cx="2448272" cy="115212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TextBox 8"/>
          <p:cNvSpPr txBox="1"/>
          <p:nvPr/>
        </p:nvSpPr>
        <p:spPr>
          <a:xfrm>
            <a:off x="227414" y="1052736"/>
            <a:ext cx="4477380"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Motivation and Personality</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Book, 1954-1970.</a:t>
            </a:r>
          </a:p>
        </p:txBody>
      </p:sp>
      <p:pic>
        <p:nvPicPr>
          <p:cNvPr id="11" name="Picture 10">
            <a:extLst>
              <a:ext uri="{FF2B5EF4-FFF2-40B4-BE49-F238E27FC236}">
                <a16:creationId xmlns:a16="http://schemas.microsoft.com/office/drawing/2014/main" id="{95738F85-A054-C64D-9904-5FCE9D834CF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3528" y="2864053"/>
            <a:ext cx="2046334" cy="2581171"/>
          </a:xfrm>
          <a:prstGeom prst="rect">
            <a:avLst/>
          </a:prstGeom>
        </p:spPr>
      </p:pic>
      <p:sp>
        <p:nvSpPr>
          <p:cNvPr id="12" name="TextBox 11">
            <a:extLst>
              <a:ext uri="{FF2B5EF4-FFF2-40B4-BE49-F238E27FC236}">
                <a16:creationId xmlns:a16="http://schemas.microsoft.com/office/drawing/2014/main" id="{EAB36B8A-2197-054D-9277-395B050510D8}"/>
              </a:ext>
            </a:extLst>
          </p:cNvPr>
          <p:cNvSpPr txBox="1"/>
          <p:nvPr/>
        </p:nvSpPr>
        <p:spPr>
          <a:xfrm>
            <a:off x="1798285" y="6669360"/>
            <a:ext cx="6518131"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a:t>
            </a:r>
            <a:r>
              <a:rPr kumimoji="0" lang="en-US" sz="800" b="0" i="0" u="none" strike="noStrike" kern="1200" cap="none" spc="0" normalizeH="0" baseline="0" noProof="0" dirty="0" err="1">
                <a:ln>
                  <a:noFill/>
                </a:ln>
                <a:solidFill>
                  <a:srgbClr val="000000"/>
                </a:solidFill>
                <a:effectLst/>
                <a:uLnTx/>
                <a:uFillTx/>
                <a:latin typeface="Tahoma"/>
                <a:ea typeface="+mn-ea"/>
                <a:cs typeface="+mn-cs"/>
              </a:rPr>
              <a:t>User:Factoryjoe</a:t>
            </a:r>
            <a:r>
              <a:rPr kumimoji="0" lang="en-US" sz="800" b="0" i="0" u="none" strike="noStrike" kern="1200" cap="none" spc="0" normalizeH="0" baseline="0" noProof="0" dirty="0">
                <a:ln>
                  <a:noFill/>
                </a:ln>
                <a:solidFill>
                  <a:srgbClr val="000000"/>
                </a:solidFill>
                <a:effectLst/>
                <a:uLnTx/>
                <a:uFillTx/>
                <a:latin typeface="Tahoma"/>
                <a:ea typeface="+mn-ea"/>
                <a:cs typeface="+mn-cs"/>
              </a:rPr>
              <a:t> - </a:t>
            </a:r>
            <a:r>
              <a:rPr kumimoji="0" lang="en-US" sz="800" b="0" i="0" u="none" strike="noStrike" kern="1200" cap="none" spc="0" normalizeH="0" baseline="0" noProof="0" dirty="0" err="1">
                <a:ln>
                  <a:noFill/>
                </a:ln>
                <a:solidFill>
                  <a:srgbClr val="000000"/>
                </a:solidFill>
                <a:effectLst/>
                <a:uLnTx/>
                <a:uFillTx/>
                <a:latin typeface="Tahoma"/>
                <a:ea typeface="+mn-ea"/>
                <a:cs typeface="+mn-cs"/>
              </a:rPr>
              <a:t>Mazlow's</a:t>
            </a:r>
            <a:r>
              <a:rPr kumimoji="0" lang="en-US" sz="800" b="0" i="0" u="none" strike="noStrike" kern="1200" cap="none" spc="0" normalizeH="0" baseline="0" noProof="0" dirty="0">
                <a:ln>
                  <a:noFill/>
                </a:ln>
                <a:solidFill>
                  <a:srgbClr val="000000"/>
                </a:solidFill>
                <a:effectLst/>
                <a:uLnTx/>
                <a:uFillTx/>
                <a:latin typeface="Tahoma"/>
                <a:ea typeface="+mn-ea"/>
                <a:cs typeface="+mn-cs"/>
              </a:rPr>
              <a:t> Hierarchy of </a:t>
            </a:r>
            <a:r>
              <a:rPr kumimoji="0" lang="en-US" sz="800" b="0" i="0" u="none" strike="noStrike" kern="1200" cap="none" spc="0" normalizeH="0" baseline="0" noProof="0" dirty="0" err="1">
                <a:ln>
                  <a:noFill/>
                </a:ln>
                <a:solidFill>
                  <a:srgbClr val="000000"/>
                </a:solidFill>
                <a:effectLst/>
                <a:uLnTx/>
                <a:uFillTx/>
                <a:latin typeface="Tahoma"/>
                <a:ea typeface="+mn-ea"/>
                <a:cs typeface="+mn-cs"/>
              </a:rPr>
              <a:t>Needs.svg</a:t>
            </a:r>
            <a:r>
              <a:rPr kumimoji="0" lang="en-US" sz="800" b="0" i="0" u="none" strike="noStrike" kern="1200" cap="none" spc="0" normalizeH="0" baseline="0" noProof="0" dirty="0">
                <a:ln>
                  <a:noFill/>
                </a:ln>
                <a:solidFill>
                  <a:srgbClr val="000000"/>
                </a:solidFill>
                <a:effectLst/>
                <a:uLnTx/>
                <a:uFillTx/>
                <a:latin typeface="Tahoma"/>
                <a:ea typeface="+mn-ea"/>
                <a:cs typeface="+mn-cs"/>
              </a:rPr>
              <a:t>, CC BY-SA 3.0,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commons.wikimedia.org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a:t>
            </a:r>
            <a:r>
              <a:rPr kumimoji="0" lang="en-US" sz="800" b="0" i="0" u="none" strike="noStrike" kern="1200" cap="none" spc="0" normalizeH="0" baseline="0" noProof="0" dirty="0" err="1">
                <a:ln>
                  <a:noFill/>
                </a:ln>
                <a:solidFill>
                  <a:srgbClr val="000000"/>
                </a:solidFill>
                <a:effectLst/>
                <a:uLnTx/>
                <a:uFillTx/>
                <a:latin typeface="Tahoma"/>
                <a:ea typeface="+mn-ea"/>
                <a:cs typeface="+mn-cs"/>
              </a:rPr>
              <a:t>index.php?curid</a:t>
            </a:r>
            <a:r>
              <a:rPr kumimoji="0" lang="en-US" sz="800" b="0" i="0" u="none" strike="noStrike" kern="1200" cap="none" spc="0" normalizeH="0" baseline="0" noProof="0" dirty="0">
                <a:ln>
                  <a:noFill/>
                </a:ln>
                <a:solidFill>
                  <a:srgbClr val="000000"/>
                </a:solidFill>
                <a:effectLst/>
                <a:uLnTx/>
                <a:uFillTx/>
                <a:latin typeface="Tahoma"/>
                <a:ea typeface="+mn-ea"/>
                <a:cs typeface="+mn-cs"/>
              </a:rPr>
              <a:t>=7964065</a:t>
            </a:r>
          </a:p>
        </p:txBody>
      </p:sp>
    </p:spTree>
    <p:extLst>
      <p:ext uri="{BB962C8B-B14F-4D97-AF65-F5344CB8AC3E}">
        <p14:creationId xmlns:p14="http://schemas.microsoft.com/office/powerpoint/2010/main" val="23800259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0" end="10"/>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Reliable/Secure/Safe is This Bridge?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tacom1.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7680" y="1484785"/>
            <a:ext cx="7884320" cy="4464496"/>
          </a:xfrm>
          <a:prstGeom prst="rect">
            <a:avLst/>
          </a:prstGeom>
        </p:spPr>
      </p:pic>
      <p:sp>
        <p:nvSpPr>
          <p:cNvPr id="6" name="Rectangle 5"/>
          <p:cNvSpPr/>
          <p:nvPr/>
        </p:nvSpPr>
        <p:spPr>
          <a:xfrm>
            <a:off x="230425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www.technologystudent.com</a:t>
            </a:r>
            <a:r>
              <a:rPr kumimoji="0" lang="en-US" sz="1000" b="0" i="0" u="none" strike="noStrike" kern="1200" cap="none" spc="0" normalizeH="0" baseline="0" noProof="0" dirty="0">
                <a:ln>
                  <a:noFill/>
                </a:ln>
                <a:solidFill>
                  <a:srgbClr val="000000"/>
                </a:solidFill>
                <a:effectLst/>
                <a:uLnTx/>
                <a:uFillTx/>
                <a:latin typeface="Calibri"/>
                <a:ea typeface="+mn-ea"/>
                <a:cs typeface="Calibri"/>
              </a:rPr>
              <a:t>/struct1/tacom1.png</a:t>
            </a:r>
          </a:p>
        </p:txBody>
      </p:sp>
    </p:spTree>
    <p:extLst>
      <p:ext uri="{BB962C8B-B14F-4D97-AF65-F5344CB8AC3E}">
        <p14:creationId xmlns:p14="http://schemas.microsoft.com/office/powerpoint/2010/main" val="2054057877"/>
      </p:ext>
    </p:extLst>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Collapse of the “Galloping Gertie”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descr="tacoma-narrows-good-pnmyvzwviiamiq5ash0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5000" y="1124744"/>
            <a:ext cx="7874000" cy="5080000"/>
          </a:xfrm>
          <a:prstGeom prst="rect">
            <a:avLst/>
          </a:prstGeom>
        </p:spPr>
      </p:pic>
      <p:sp>
        <p:nvSpPr>
          <p:cNvPr id="5" name="TextBox 4"/>
          <p:cNvSpPr txBox="1"/>
          <p:nvPr/>
        </p:nvSpPr>
        <p:spPr>
          <a:xfrm>
            <a:off x="1590829" y="6495147"/>
            <a:ext cx="74892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AP</a:t>
            </a:r>
          </a:p>
        </p:txBody>
      </p:sp>
      <p:sp>
        <p:nvSpPr>
          <p:cNvPr id="6" name="TextBox 5">
            <a:extLst>
              <a:ext uri="{FF2B5EF4-FFF2-40B4-BE49-F238E27FC236}">
                <a16:creationId xmlns:a16="http://schemas.microsoft.com/office/drawing/2014/main" id="{7BCC3142-DA86-4548-9F28-38A48D1778CE}"/>
              </a:ext>
            </a:extLst>
          </p:cNvPr>
          <p:cNvSpPr txBox="1"/>
          <p:nvPr/>
        </p:nvSpPr>
        <p:spPr>
          <a:xfrm>
            <a:off x="1579967" y="6657907"/>
            <a:ext cx="3280065"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http://</a:t>
            </a:r>
            <a:r>
              <a:rPr kumimoji="0" lang="en-US" sz="800" b="0" i="0" u="none" strike="noStrike" kern="1200" cap="none" spc="0" normalizeH="0" baseline="0" noProof="0" dirty="0" err="1">
                <a:ln>
                  <a:noFill/>
                </a:ln>
                <a:solidFill>
                  <a:srgbClr val="000000"/>
                </a:solidFill>
                <a:effectLst/>
                <a:uLnTx/>
                <a:uFillTx/>
                <a:latin typeface="Tahoma"/>
                <a:ea typeface="+mn-ea"/>
                <a:cs typeface="+mn-cs"/>
              </a:rPr>
              <a:t>www.wsdot.wa.gov</a:t>
            </a:r>
            <a:r>
              <a:rPr kumimoji="0" lang="en-US" sz="800" b="0" i="0" u="none" strike="noStrike" kern="1200" cap="none" spc="0" normalizeH="0" baseline="0" noProof="0" dirty="0">
                <a:ln>
                  <a:noFill/>
                </a:ln>
                <a:solidFill>
                  <a:srgbClr val="000000"/>
                </a:solidFill>
                <a:effectLst/>
                <a:uLnTx/>
                <a:uFillTx/>
                <a:latin typeface="Tahoma"/>
                <a:ea typeface="+mn-ea"/>
                <a:cs typeface="+mn-cs"/>
              </a:rPr>
              <a:t>/</a:t>
            </a:r>
            <a:r>
              <a:rPr kumimoji="0" lang="en-US" sz="800" b="0" i="0" u="none" strike="noStrike" kern="1200" cap="none" spc="0" normalizeH="0" baseline="0" noProof="0" dirty="0" err="1">
                <a:ln>
                  <a:noFill/>
                </a:ln>
                <a:solidFill>
                  <a:srgbClr val="000000"/>
                </a:solidFill>
                <a:effectLst/>
                <a:uLnTx/>
                <a:uFillTx/>
                <a:latin typeface="Tahoma"/>
                <a:ea typeface="+mn-ea"/>
                <a:cs typeface="+mn-cs"/>
              </a:rPr>
              <a:t>tnbhistory</a:t>
            </a:r>
            <a:r>
              <a:rPr kumimoji="0" lang="en-US" sz="800" b="0" i="0" u="none" strike="noStrike" kern="1200" cap="none" spc="0" normalizeH="0" baseline="0" noProof="0" dirty="0">
                <a:ln>
                  <a:noFill/>
                </a:ln>
                <a:solidFill>
                  <a:srgbClr val="000000"/>
                </a:solidFill>
                <a:effectLst/>
                <a:uLnTx/>
                <a:uFillTx/>
                <a:latin typeface="Tahoma"/>
                <a:ea typeface="+mn-ea"/>
                <a:cs typeface="+mn-cs"/>
              </a:rPr>
              <a:t>/connections/connections3.htm</a:t>
            </a:r>
          </a:p>
        </p:txBody>
      </p:sp>
    </p:spTree>
    <p:extLst>
      <p:ext uri="{BB962C8B-B14F-4D97-AF65-F5344CB8AC3E}">
        <p14:creationId xmlns:p14="http://schemas.microsoft.com/office/powerpoint/2010/main" val="4056387543"/>
      </p:ext>
    </p:extLst>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Secure Are These People?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1547664" y="6525344"/>
            <a:ext cx="6534472" cy="2462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https://s-media-cache-ak0.pinimg.com/originals/48/09/54/4809543a9c7700246a0cf8acdae27abf.jpg</a:t>
            </a:r>
          </a:p>
        </p:txBody>
      </p:sp>
      <p:pic>
        <p:nvPicPr>
          <p:cNvPr id="6" name="Picture 5" descr="ny-workers-securit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295400"/>
            <a:ext cx="9144000" cy="4247097"/>
          </a:xfrm>
          <a:prstGeom prst="rect">
            <a:avLst/>
          </a:prstGeom>
        </p:spPr>
      </p:pic>
      <p:sp>
        <p:nvSpPr>
          <p:cNvPr id="3" name="TextBox 2"/>
          <p:cNvSpPr txBox="1"/>
          <p:nvPr/>
        </p:nvSpPr>
        <p:spPr>
          <a:xfrm>
            <a:off x="251520" y="5775647"/>
            <a:ext cx="863108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rPr>
              <a:t>Security is about preventing unforeseen consequences</a:t>
            </a:r>
          </a:p>
        </p:txBody>
      </p:sp>
    </p:spTree>
    <p:extLst>
      <p:ext uri="{BB962C8B-B14F-4D97-AF65-F5344CB8AC3E}">
        <p14:creationId xmlns:p14="http://schemas.microsoft.com/office/powerpoint/2010/main" val="390265537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itle 1"/>
          <p:cNvSpPr>
            <a:spLocks noGrp="1"/>
          </p:cNvSpPr>
          <p:nvPr>
            <p:ph type="title"/>
          </p:nvPr>
        </p:nvSpPr>
        <p:spPr/>
        <p:txBody>
          <a:bodyPr/>
          <a:lstStyle/>
          <a:p>
            <a:r>
              <a:rPr lang="en-US" dirty="0">
                <a:latin typeface="Garamond" charset="0"/>
                <a:ea typeface="ＭＳ Ｐゴシック" charset="0"/>
                <a:cs typeface="ＭＳ Ｐゴシック" charset="0"/>
              </a:rPr>
              <a:t>The DRAM Scaling Problem</a:t>
            </a:r>
          </a:p>
        </p:txBody>
      </p:sp>
      <p:sp>
        <p:nvSpPr>
          <p:cNvPr id="3" name="Content Placeholder 2"/>
          <p:cNvSpPr>
            <a:spLocks noGrp="1"/>
          </p:cNvSpPr>
          <p:nvPr>
            <p:ph idx="1"/>
          </p:nvPr>
        </p:nvSpPr>
        <p:spPr>
          <a:xfrm>
            <a:off x="228600" y="996950"/>
            <a:ext cx="8610600" cy="5194300"/>
          </a:xfrm>
        </p:spPr>
        <p:txBody>
          <a:bodyPr/>
          <a:lstStyle/>
          <a:p>
            <a:r>
              <a:rPr lang="en-US" sz="2200">
                <a:solidFill>
                  <a:srgbClr val="0000FF"/>
                </a:solidFill>
                <a:latin typeface="Tahoma" charset="0"/>
                <a:ea typeface="ＭＳ Ｐゴシック" charset="0"/>
                <a:cs typeface="ＭＳ Ｐゴシック" charset="0"/>
              </a:rPr>
              <a:t>DRAM stores charge in a capacitor (charge-based memory)</a:t>
            </a:r>
            <a:endParaRPr lang="en-US" sz="2000">
              <a:solidFill>
                <a:srgbClr val="0000FF"/>
              </a:solidFill>
              <a:latin typeface="Tahoma" charset="0"/>
              <a:ea typeface="ＭＳ Ｐゴシック" charset="0"/>
              <a:cs typeface="ＭＳ Ｐゴシック" charset="0"/>
            </a:endParaRPr>
          </a:p>
          <a:p>
            <a:pPr lvl="1"/>
            <a:r>
              <a:rPr lang="en-US" sz="2000">
                <a:latin typeface="Tahoma" charset="0"/>
                <a:ea typeface="ＭＳ Ｐゴシック" charset="0"/>
              </a:rPr>
              <a:t>Capacitor must be large enough for reliable sensing</a:t>
            </a:r>
          </a:p>
          <a:p>
            <a:pPr lvl="1"/>
            <a:r>
              <a:rPr lang="en-US" sz="2000">
                <a:latin typeface="Tahoma" charset="0"/>
                <a:ea typeface="ＭＳ Ｐゴシック" charset="0"/>
              </a:rPr>
              <a:t>Access transistor should be large enough for low leakage and high retention time</a:t>
            </a:r>
          </a:p>
          <a:p>
            <a:pPr lvl="1"/>
            <a:r>
              <a:rPr lang="en-US" sz="2000">
                <a:latin typeface="Tahoma" charset="0"/>
                <a:ea typeface="ＭＳ Ｐゴシック" charset="0"/>
              </a:rPr>
              <a:t>Scaling beyond 40-35nm (2013) is challenging [ITRS, 2009]</a:t>
            </a: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r>
              <a:rPr lang="en-US">
                <a:latin typeface="Tahoma" charset="0"/>
                <a:ea typeface="ＭＳ Ｐゴシック" charset="0"/>
                <a:cs typeface="ＭＳ Ｐゴシック" charset="0"/>
              </a:rPr>
              <a:t>DRAM </a:t>
            </a:r>
            <a:r>
              <a:rPr lang="en-US">
                <a:solidFill>
                  <a:srgbClr val="0000FF"/>
                </a:solidFill>
                <a:latin typeface="Tahoma" charset="0"/>
                <a:ea typeface="ＭＳ Ｐゴシック" charset="0"/>
                <a:cs typeface="ＭＳ Ｐゴシック" charset="0"/>
              </a:rPr>
              <a:t>capacity, cost, and energy/power hard to scale</a:t>
            </a:r>
          </a:p>
          <a:p>
            <a:pPr lvl="2">
              <a:buFont typeface="Wingdings" charset="0"/>
              <a:buNone/>
            </a:pPr>
            <a:endParaRPr lang="en-US" sz="1800">
              <a:latin typeface="Tahoma" charset="0"/>
              <a:ea typeface="ＭＳ Ｐゴシック" charset="0"/>
            </a:endParaRPr>
          </a:p>
          <a:p>
            <a:endParaRPr lang="en-US">
              <a:latin typeface="Tahoma" charset="0"/>
              <a:ea typeface="ＭＳ Ｐゴシック" charset="0"/>
              <a:cs typeface="ＭＳ Ｐゴシック" charset="0"/>
            </a:endParaRPr>
          </a:p>
        </p:txBody>
      </p:sp>
      <p:sp>
        <p:nvSpPr>
          <p:cNvPr id="2970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999534" indent="-35999534"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0" eaLnBrk="0" fontAlgn="base" hangingPunct="0">
              <a:spcBef>
                <a:spcPct val="0"/>
              </a:spcBef>
              <a:spcAft>
                <a:spcPct val="0"/>
              </a:spcAft>
              <a:defRPr sz="2400">
                <a:solidFill>
                  <a:schemeClr val="tx1"/>
                </a:solidFill>
                <a:latin typeface="Arial" charset="0"/>
                <a:ea typeface="Arial" charset="0"/>
                <a:cs typeface="Arial" charset="0"/>
              </a:defRPr>
            </a:lvl6pPr>
            <a:lvl7pPr marL="914259" eaLnBrk="0" fontAlgn="base" hangingPunct="0">
              <a:spcBef>
                <a:spcPct val="0"/>
              </a:spcBef>
              <a:spcAft>
                <a:spcPct val="0"/>
              </a:spcAft>
              <a:defRPr sz="2400">
                <a:solidFill>
                  <a:schemeClr val="tx1"/>
                </a:solidFill>
                <a:latin typeface="Arial" charset="0"/>
                <a:ea typeface="Arial" charset="0"/>
                <a:cs typeface="Arial" charset="0"/>
              </a:defRPr>
            </a:lvl7pPr>
            <a:lvl8pPr marL="1371390" eaLnBrk="0" fontAlgn="base" hangingPunct="0">
              <a:spcBef>
                <a:spcPct val="0"/>
              </a:spcBef>
              <a:spcAft>
                <a:spcPct val="0"/>
              </a:spcAft>
              <a:defRPr sz="2400">
                <a:solidFill>
                  <a:schemeClr val="tx1"/>
                </a:solidFill>
                <a:latin typeface="Arial" charset="0"/>
                <a:ea typeface="Arial" charset="0"/>
                <a:cs typeface="Arial" charset="0"/>
              </a:defRPr>
            </a:lvl8pPr>
            <a:lvl9pPr marL="1828519"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5EC618-0165-BC45-84E6-E864E9DC06EC}"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1" y="2789238"/>
            <a:ext cx="3581400" cy="3078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5796376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 Memory Scales, It Becomes Unreliable</a:t>
            </a:r>
          </a:p>
        </p:txBody>
      </p:sp>
      <p:sp>
        <p:nvSpPr>
          <p:cNvPr id="3" name="Content Placeholder 2"/>
          <p:cNvSpPr>
            <a:spLocks noGrp="1"/>
          </p:cNvSpPr>
          <p:nvPr>
            <p:ph idx="1"/>
          </p:nvPr>
        </p:nvSpPr>
        <p:spPr>
          <a:xfrm>
            <a:off x="107504" y="908720"/>
            <a:ext cx="9036496" cy="5339680"/>
          </a:xfrm>
        </p:spPr>
        <p:txBody>
          <a:bodyPr/>
          <a:lstStyle/>
          <a:p>
            <a:r>
              <a:rPr lang="en-US" dirty="0">
                <a:solidFill>
                  <a:srgbClr val="FF0000"/>
                </a:solidFill>
              </a:rPr>
              <a:t>Data from all of Facebook’s servers worldwide</a:t>
            </a:r>
          </a:p>
          <a:p>
            <a:r>
              <a:rPr lang="en-US" sz="1800" dirty="0"/>
              <a:t>Meza+, “</a:t>
            </a:r>
            <a:r>
              <a:rPr lang="en-US" sz="1800" dirty="0">
                <a:solidFill>
                  <a:srgbClr val="0000FF"/>
                </a:solidFill>
              </a:rPr>
              <a:t>Revisiting Memory Errors in Large-Scale Production Data Centers</a:t>
            </a:r>
            <a:r>
              <a:rPr lang="en-US" sz="1800" dirty="0"/>
              <a:t>,” DSN’15.</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Shape 402"/>
          <p:cNvSpPr/>
          <p:nvPr/>
        </p:nvSpPr>
        <p:spPr>
          <a:xfrm rot="548035">
            <a:off x="6981778" y="2908446"/>
            <a:ext cx="1526103" cy="235859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 xmlns:ma14="http://schemas.microsoft.com/office/mac/drawingml/2011/main" val="1"/>
            </a:ext>
          </a:extLst>
        </p:spPr>
        <p:txBody>
          <a:bodyPr wrap="square" lIns="0" tIns="0" rIns="0" bIns="0" anchor="b">
            <a:spAutoFit/>
          </a:bodyPr>
          <a:lstStyle/>
          <a:p>
            <a:pPr marL="0" marR="0" lvl="0" indent="0" algn="ctr" defTabSz="914400" rtl="0" eaLnBrk="1" fontAlgn="auto" latinLnBrk="0" hangingPunct="1">
              <a:lnSpc>
                <a:spcPct val="80000"/>
              </a:lnSpc>
              <a:spcBef>
                <a:spcPts val="0"/>
              </a:spcBef>
              <a:spcAft>
                <a:spcPts val="0"/>
              </a:spcAft>
              <a:buClrTx/>
              <a:buSzTx/>
              <a:buFontTx/>
              <a:buNone/>
              <a:tabLst/>
              <a:defRPr spc="0">
                <a:solidFill>
                  <a:srgbClr val="000000"/>
                </a:solidFill>
              </a:defRPr>
            </a:pP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Intuition: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quadratic</a:t>
            </a:r>
            <a:b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increase in</a:t>
            </a:r>
            <a:b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capacity</a:t>
            </a:r>
          </a:p>
        </p:txBody>
      </p:sp>
      <p:pic>
        <p:nvPicPr>
          <p:cNvPr id="6" name="Picture 5"/>
          <p:cNvPicPr>
            <a:picLocks noChangeAspect="1"/>
          </p:cNvPicPr>
          <p:nvPr/>
        </p:nvPicPr>
        <p:blipFill>
          <a:blip r:embed="rId2"/>
          <a:stretch>
            <a:fillRect/>
          </a:stretch>
        </p:blipFill>
        <p:spPr>
          <a:xfrm>
            <a:off x="1634751" y="1844824"/>
            <a:ext cx="4953473" cy="4968552"/>
          </a:xfrm>
          <a:prstGeom prst="rect">
            <a:avLst/>
          </a:prstGeom>
        </p:spPr>
      </p:pic>
    </p:spTree>
    <p:extLst>
      <p:ext uri="{BB962C8B-B14F-4D97-AF65-F5344CB8AC3E}">
        <p14:creationId xmlns:p14="http://schemas.microsoft.com/office/powerpoint/2010/main" val="213323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a:t>Large-Scale Failure Analysis of DRAM Chips</a:t>
            </a:r>
          </a:p>
        </p:txBody>
      </p:sp>
      <p:sp>
        <p:nvSpPr>
          <p:cNvPr id="3" name="Content Placeholder 2"/>
          <p:cNvSpPr>
            <a:spLocks noGrp="1"/>
          </p:cNvSpPr>
          <p:nvPr>
            <p:ph idx="1"/>
          </p:nvPr>
        </p:nvSpPr>
        <p:spPr>
          <a:xfrm>
            <a:off x="228600" y="980728"/>
            <a:ext cx="8610600" cy="5153025"/>
          </a:xfrm>
        </p:spPr>
        <p:txBody>
          <a:bodyPr/>
          <a:lstStyle/>
          <a:p>
            <a:r>
              <a:rPr lang="en-US" dirty="0">
                <a:solidFill>
                  <a:srgbClr val="0000FF"/>
                </a:solidFill>
              </a:rPr>
              <a:t>Analysis and modeling of memory errors found in all of Facebook’s server fleet</a:t>
            </a:r>
          </a:p>
          <a:p>
            <a:endParaRPr lang="en-US" dirty="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22760441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hlinkClick r:id="rId4"/>
              </a:rPr>
              <a:t>An Experimental Study of Data Retention Behavior in Modern DRAM Devices: Implications for Retention Time Profiling Mechanisms</a:t>
            </a:r>
            <a:r>
              <a:rPr kumimoji="0" lang="en-US" sz="1600" b="0" i="0" u="none" strike="noStrike" kern="1200" cap="none" spc="0" normalizeH="0" baseline="0" noProof="0" dirty="0">
                <a:ln>
                  <a:noFill/>
                </a:ln>
                <a:solidFill>
                  <a:srgbClr val="000000"/>
                </a:solidFill>
                <a:effectLst/>
                <a:uLnTx/>
                <a:uFillTx/>
                <a:latin typeface="Tahoma"/>
                <a:ea typeface="+mn-ea"/>
                <a:cs typeface="+mn-cs"/>
              </a:rPr>
              <a:t> (Liu et al., ISCA 2013)</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hlinkClick r:id="rId5"/>
              </a:rPr>
              <a:t>The Efficacy of Error Mitigation Techniques for DRAM Retention Failures: A Comparative Experimental Study</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(Khan et al., SIGMETRICS 2014)</a:t>
            </a:r>
            <a:endParaRPr kumimoji="0" lang="en-US" sz="1600" b="0" i="0" u="none" strike="noStrike" kern="1200" cap="none" spc="0" normalizeH="0" baseline="0" noProof="0" dirty="0">
              <a:ln>
                <a:noFill/>
              </a:ln>
              <a:solidFill>
                <a:srgbClr val="000000"/>
              </a:solidFill>
              <a:effectLst/>
              <a:uLnTx/>
              <a:uFillTx/>
              <a:latin typeface="Tahoma"/>
              <a:ea typeface="+mn-ea"/>
              <a:cs typeface="+mn-cs"/>
            </a:endParaRPr>
          </a:p>
        </p:txBody>
      </p:sp>
      <p:sp>
        <p:nvSpPr>
          <p:cNvPr id="8" name="Rectangle 7"/>
          <p:cNvSpPr/>
          <p:nvPr/>
        </p:nvSpPr>
        <p:spPr>
          <a:xfrm>
            <a:off x="25237" y="3652570"/>
            <a:ext cx="4690779" cy="2800766"/>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hlinkClick r:id="rId6"/>
              </a:rPr>
              <a:t>Flipping Bits in Memory Without Accessing Them: An Experimental Study of DRAM Disturbance Errors</a:t>
            </a:r>
            <a:r>
              <a:rPr kumimoji="0" lang="en-US" sz="1600" b="0" i="0" u="none" strike="noStrike" kern="1200" cap="none" spc="0" normalizeH="0" baseline="0" noProof="0" dirty="0">
                <a:ln>
                  <a:noFill/>
                </a:ln>
                <a:solidFill>
                  <a:srgbClr val="000000"/>
                </a:solidFill>
                <a:effectLst/>
                <a:uLnTx/>
                <a:uFillTx/>
                <a:latin typeface="Tahoma"/>
                <a:ea typeface="+mn-ea"/>
                <a:cs typeface="+mn-cs"/>
              </a:rPr>
              <a:t> (Kim et al., ISCA 2014)</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hlinkClick r:id="rId7"/>
              </a:rPr>
              <a:t>Adaptive-Latency DRAM: Optimizing DRAM Timing for the Common-Case</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(Lee et al., HPCA 2015)</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hlinkClick r:id="rId8"/>
              </a:rPr>
              <a:t>AVATAR: A Variable-Retention-Time (VRT) Aware Refresh for DRAM Systems</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r>
              <a:rPr kumimoji="0" lang="en-US" sz="1600" b="0" i="0" u="none" strike="noStrike" kern="1200" cap="none" spc="0" normalizeH="0" baseline="0" noProof="0" dirty="0" err="1">
                <a:ln>
                  <a:noFill/>
                </a:ln>
                <a:solidFill>
                  <a:srgbClr val="000000"/>
                </a:solidFill>
                <a:effectLst/>
                <a:uLnTx/>
                <a:uFillTx/>
                <a:latin typeface="Tahoma"/>
                <a:ea typeface="ＭＳ Ｐゴシック" charset="0"/>
                <a:cs typeface="ＭＳ Ｐゴシック" charset="0"/>
              </a:rPr>
              <a:t>Qureshi</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et al., DSN 2015)</a:t>
            </a:r>
            <a:endParaRPr kumimoji="0" lang="en-US" sz="1600" b="0" i="0" u="none" strike="noStrike" kern="1200" cap="none" spc="0" normalizeH="0" baseline="0" noProof="0" dirty="0">
              <a:ln>
                <a:noFill/>
              </a:ln>
              <a:solidFill>
                <a:srgbClr val="000000"/>
              </a:solidFill>
              <a:effectLst/>
              <a:uLnTx/>
              <a:uFillTx/>
              <a:latin typeface="Tahoma"/>
              <a:ea typeface="+mn-ea"/>
              <a:cs typeface="+mn-cs"/>
            </a:endParaRPr>
          </a:p>
        </p:txBody>
      </p:sp>
      <p:sp>
        <p:nvSpPr>
          <p:cNvPr id="9" name="AutoShape 25">
            <a:extLst>
              <a:ext uri="{FF2B5EF4-FFF2-40B4-BE49-F238E27FC236}">
                <a16:creationId xmlns:a16="http://schemas.microsoft.com/office/drawing/2014/main" id="{7653422F-7A79-CD47-AF16-999CD8F54A9A}"/>
              </a:ext>
            </a:extLst>
          </p:cNvPr>
          <p:cNvSpPr>
            <a:spLocks noChangeArrowheads="1"/>
          </p:cNvSpPr>
          <p:nvPr/>
        </p:nvSpPr>
        <p:spPr bwMode="auto">
          <a:xfrm>
            <a:off x="323528" y="3645025"/>
            <a:ext cx="4248472" cy="86409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40731756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p:cNvSpPr/>
          <p:nvPr/>
        </p:nvSpPr>
        <p:spPr>
          <a:xfrm>
            <a:off x="1547664" y="6300608"/>
            <a:ext cx="6696744" cy="584776"/>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Kim+, “</a:t>
            </a:r>
            <a:r>
              <a:rPr kumimoji="0" lang="en-US" sz="1600" b="0" i="0" u="none" strike="noStrike" kern="1200" cap="none" spc="0" normalizeH="0" baseline="0" noProof="0" dirty="0">
                <a:ln>
                  <a:noFill/>
                </a:ln>
                <a:solidFill>
                  <a:srgbClr val="0000FF"/>
                </a:solidFill>
                <a:effectLst/>
                <a:uLnTx/>
                <a:uFillTx/>
                <a:latin typeface="Tahoma"/>
                <a:ea typeface="+mn-ea"/>
                <a:cs typeface="+mn-cs"/>
              </a:rPr>
              <a:t>Flipping Bits in Memory Without Accessing Them: An Experimental Study of DRAM Disturbance Errors</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Temperature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Controller</a:t>
            </a:r>
          </a:p>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32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PC</a:t>
            </a:r>
            <a:endPar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FPGAs</a:t>
            </a: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FPGAs</a:t>
            </a:r>
          </a:p>
        </p:txBody>
      </p:sp>
    </p:spTree>
    <p:extLst>
      <p:ext uri="{BB962C8B-B14F-4D97-AF65-F5344CB8AC3E}">
        <p14:creationId xmlns:p14="http://schemas.microsoft.com/office/powerpoint/2010/main" val="18401503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79904" cy="1066800"/>
          </a:xfrm>
        </p:spPr>
        <p:txBody>
          <a:bodyPr/>
          <a:lstStyle/>
          <a:p>
            <a:r>
              <a:rPr lang="en-US" sz="3800" dirty="0"/>
              <a:t>SoftMC: Open Source DRAM Infrastructure</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b="1" dirty="0"/>
              <a:t>,”</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285518777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SoftMC</a:t>
            </a:r>
          </a:p>
        </p:txBody>
      </p:sp>
      <p:sp>
        <p:nvSpPr>
          <p:cNvPr id="3" name="Content Placeholder 2"/>
          <p:cNvSpPr>
            <a:spLocks noGrp="1"/>
          </p:cNvSpPr>
          <p:nvPr>
            <p:ph idx="1"/>
          </p:nvPr>
        </p:nvSpPr>
        <p:spPr/>
        <p:txBody>
          <a:bodyPr/>
          <a:lstStyle/>
          <a:p>
            <a:r>
              <a:rPr lang="en-US" dirty="0">
                <a:hlinkClick r:id="rId2"/>
              </a:rPr>
              <a:t>https://github.com/CMU-SAFARI/SoftMC</a:t>
            </a:r>
            <a:r>
              <a:rPr lang="en-US" dirty="0"/>
              <a:t> </a:t>
            </a:r>
          </a:p>
          <a:p>
            <a:endParaRPr lang="en-US" dirty="0"/>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28011391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2008" y="152400"/>
            <a:ext cx="9540552" cy="1066800"/>
          </a:xfrm>
        </p:spPr>
        <p:txBody>
          <a:bodyPr/>
          <a:lstStyle/>
          <a:p>
            <a:r>
              <a:rPr lang="en-US" dirty="0"/>
              <a:t>Data Retention in Memory </a:t>
            </a:r>
            <a:r>
              <a:rPr lang="en-US" sz="3000" b="1" dirty="0">
                <a:solidFill>
                  <a:srgbClr val="006633"/>
                </a:solidFill>
              </a:rPr>
              <a:t>[Liu et al., ISCA 2013]</a:t>
            </a:r>
            <a:endParaRPr lang="en-US" dirty="0"/>
          </a:p>
        </p:txBody>
      </p:sp>
      <p:sp>
        <p:nvSpPr>
          <p:cNvPr id="3" name="Content Placeholder 2"/>
          <p:cNvSpPr>
            <a:spLocks noGrp="1"/>
          </p:cNvSpPr>
          <p:nvPr>
            <p:ph idx="1"/>
          </p:nvPr>
        </p:nvSpPr>
        <p:spPr>
          <a:xfrm>
            <a:off x="228600" y="1124744"/>
            <a:ext cx="8610600" cy="4876800"/>
          </a:xfrm>
        </p:spPr>
        <p:txBody>
          <a:bodyPr/>
          <a:lstStyle/>
          <a:p>
            <a:r>
              <a:rPr lang="en-US" dirty="0">
                <a:solidFill>
                  <a:srgbClr val="0000FF"/>
                </a:solidFill>
              </a:rPr>
              <a:t>Retention Time Profile of DRAM looks like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786FF2-CC60-CB43-AE88-3EA463621049}"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
        <p:nvSpPr>
          <p:cNvPr id="6" name="TextBox 5"/>
          <p:cNvSpPr txBox="1"/>
          <p:nvPr/>
        </p:nvSpPr>
        <p:spPr>
          <a:xfrm>
            <a:off x="5468024" y="5385990"/>
            <a:ext cx="3724097" cy="92333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Location</a:t>
            </a:r>
            <a:r>
              <a:rPr kumimoji="0" lang="en-US" sz="1800" b="0" i="0" u="none" strike="noStrike" kern="1200" cap="none" spc="0" normalizeH="0" baseline="0" noProof="0" dirty="0">
                <a:ln>
                  <a:noFill/>
                </a:ln>
                <a:solidFill>
                  <a:srgbClr val="FF0000"/>
                </a:solidFill>
                <a:effectLst/>
                <a:uLnTx/>
                <a:uFillTx/>
                <a:latin typeface="Tahoma"/>
                <a:ea typeface="+mn-ea"/>
                <a:cs typeface="+mn-cs"/>
              </a:rPr>
              <a:t> dependent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Stored value pattern </a:t>
            </a:r>
            <a:r>
              <a:rPr kumimoji="0" lang="en-US" sz="1800" b="0" i="0" u="none" strike="noStrike" kern="1200" cap="none" spc="0" normalizeH="0" baseline="0" noProof="0" dirty="0">
                <a:ln>
                  <a:noFill/>
                </a:ln>
                <a:solidFill>
                  <a:srgbClr val="FF0000"/>
                </a:solidFill>
                <a:effectLst/>
                <a:uLnTx/>
                <a:uFillTx/>
                <a:latin typeface="Tahoma"/>
                <a:ea typeface="+mn-ea"/>
                <a:cs typeface="+mn-cs"/>
              </a:rPr>
              <a:t>dependent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Time</a:t>
            </a:r>
            <a:r>
              <a:rPr kumimoji="0" lang="en-US" sz="1800" b="0" i="0" u="none" strike="noStrike" kern="1200" cap="none" spc="0" normalizeH="0" baseline="0" noProof="0" dirty="0">
                <a:ln>
                  <a:noFill/>
                </a:ln>
                <a:solidFill>
                  <a:srgbClr val="FF0000"/>
                </a:solidFill>
                <a:effectLst/>
                <a:uLnTx/>
                <a:uFillTx/>
                <a:latin typeface="Tahoma"/>
                <a:ea typeface="+mn-ea"/>
                <a:cs typeface="+mn-cs"/>
              </a:rPr>
              <a:t> dependent</a:t>
            </a:r>
          </a:p>
        </p:txBody>
      </p:sp>
      <p:sp>
        <p:nvSpPr>
          <p:cNvPr id="7" name="TextBox 6">
            <a:extLst>
              <a:ext uri="{FF2B5EF4-FFF2-40B4-BE49-F238E27FC236}">
                <a16:creationId xmlns:a16="http://schemas.microsoft.com/office/drawing/2014/main" id="{F317F1DC-6249-CF48-BEEE-535896154944}"/>
              </a:ext>
            </a:extLst>
          </p:cNvPr>
          <p:cNvSpPr txBox="1"/>
          <p:nvPr/>
        </p:nvSpPr>
        <p:spPr>
          <a:xfrm>
            <a:off x="1505118" y="6453336"/>
            <a:ext cx="6163226" cy="323165"/>
          </a:xfrm>
          <a:prstGeom prst="rect">
            <a:avLst/>
          </a:prstGeom>
          <a:noFill/>
        </p:spPr>
        <p:txBody>
          <a:bodyPr wrap="none" rtlCol="0">
            <a:spAutoFit/>
          </a:bodyPr>
          <a:lstStyle/>
          <a:p>
            <a:r>
              <a:rPr lang="en-US" sz="1500" dirty="0"/>
              <a:t>Liu+, “</a:t>
            </a:r>
            <a:r>
              <a:rPr lang="en-US" sz="1500" dirty="0">
                <a:solidFill>
                  <a:srgbClr val="0000FF"/>
                </a:solidFill>
              </a:rPr>
              <a:t>RAIDR: Retention-Aware Intelligent DRAM Refresh</a:t>
            </a:r>
            <a:r>
              <a:rPr lang="en-US" sz="1500" dirty="0"/>
              <a:t>,” ISCA 2012.</a:t>
            </a:r>
          </a:p>
        </p:txBody>
      </p:sp>
    </p:spTree>
    <p:extLst>
      <p:ext uri="{BB962C8B-B14F-4D97-AF65-F5344CB8AC3E}">
        <p14:creationId xmlns:p14="http://schemas.microsoft.com/office/powerpoint/2010/main" val="26379913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Takeaway</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931796984"/>
      </p:ext>
    </p:extLst>
  </p:cSld>
  <p:clrMapOvr>
    <a:masterClrMapping/>
  </p:clrMapOvr>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Curious Discovery </a:t>
            </a:r>
            <a:r>
              <a:rPr lang="en-US" sz="3000" b="1" dirty="0"/>
              <a:t>[Kim et al., ISCA 2014]</a:t>
            </a:r>
          </a:p>
        </p:txBody>
      </p:sp>
      <p:sp>
        <p:nvSpPr>
          <p:cNvPr id="3" name="Content Placeholder 2"/>
          <p:cNvSpPr>
            <a:spLocks noGrp="1"/>
          </p:cNvSpPr>
          <p:nvPr>
            <p:ph idx="1"/>
          </p:nvPr>
        </p:nvSpPr>
        <p:spPr>
          <a:xfrm>
            <a:off x="228600" y="1288504"/>
            <a:ext cx="8610600" cy="4876800"/>
          </a:xfrm>
        </p:spPr>
        <p:txBody>
          <a:bodyPr/>
          <a:lstStyle/>
          <a:p>
            <a:endParaRPr lang="en-US" dirty="0"/>
          </a:p>
          <a:p>
            <a:pPr marL="0" indent="0">
              <a:buNone/>
            </a:pPr>
            <a:endParaRPr lang="en-US" dirty="0"/>
          </a:p>
          <a:p>
            <a:pPr marL="0" indent="0" algn="ctr">
              <a:buNone/>
            </a:pPr>
            <a:r>
              <a:rPr lang="en-US" sz="4400" dirty="0"/>
              <a:t>One can </a:t>
            </a:r>
          </a:p>
          <a:p>
            <a:pPr marL="0" indent="0" algn="ctr">
              <a:buNone/>
            </a:pPr>
            <a:r>
              <a:rPr lang="en-US" sz="4400" dirty="0">
                <a:solidFill>
                  <a:srgbClr val="0000FF"/>
                </a:solidFill>
              </a:rPr>
              <a:t>predictably</a:t>
            </a:r>
            <a:r>
              <a:rPr lang="en-US" sz="4400" dirty="0"/>
              <a:t> </a:t>
            </a:r>
            <a:r>
              <a:rPr lang="en-US" sz="4400" dirty="0">
                <a:solidFill>
                  <a:srgbClr val="FF0000"/>
                </a:solidFill>
              </a:rPr>
              <a:t>induce errors </a:t>
            </a:r>
          </a:p>
          <a:p>
            <a:pPr marL="0" indent="0" algn="ctr">
              <a:buNone/>
            </a:pPr>
            <a:r>
              <a:rPr lang="en-US" sz="4400" dirty="0"/>
              <a:t>in </a:t>
            </a:r>
            <a:r>
              <a:rPr lang="en-US" sz="4400" dirty="0">
                <a:solidFill>
                  <a:srgbClr val="0000FF"/>
                </a:solidFill>
              </a:rPr>
              <a:t>most</a:t>
            </a:r>
            <a:r>
              <a:rPr lang="en-US" sz="4400" dirty="0"/>
              <a:t> DRAM </a:t>
            </a:r>
            <a:r>
              <a:rPr lang="en-US" sz="4400" dirty="0">
                <a:solidFill>
                  <a:srgbClr val="0000FF"/>
                </a:solidFill>
              </a:rPr>
              <a:t>memory</a:t>
            </a:r>
            <a:r>
              <a:rPr lang="en-US" sz="4400" dirty="0"/>
              <a:t> chips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776088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1" name="Title 1"/>
          <p:cNvSpPr>
            <a:spLocks noGrp="1"/>
          </p:cNvSpPr>
          <p:nvPr>
            <p:ph type="title"/>
          </p:nvPr>
        </p:nvSpPr>
        <p:spPr/>
        <p:txBody>
          <a:bodyPr/>
          <a:lstStyle/>
          <a:p>
            <a:r>
              <a:rPr lang="en-US" dirty="0">
                <a:latin typeface="Garamond" charset="0"/>
              </a:rPr>
              <a:t>DRAM RowHammer</a:t>
            </a:r>
          </a:p>
        </p:txBody>
      </p:sp>
      <p:sp>
        <p:nvSpPr>
          <p:cNvPr id="231426" name="Content Placeholder 2"/>
          <p:cNvSpPr>
            <a:spLocks noGrp="1"/>
          </p:cNvSpPr>
          <p:nvPr>
            <p:ph idx="1"/>
          </p:nvPr>
        </p:nvSpPr>
        <p:spPr>
          <a:xfrm>
            <a:off x="228600" y="1115020"/>
            <a:ext cx="8610600" cy="5194300"/>
          </a:xfrm>
        </p:spPr>
        <p:txBody>
          <a:bodyPr/>
          <a:lstStyle/>
          <a:p>
            <a:pPr marL="0" indent="0" algn="ctr">
              <a:buNone/>
            </a:pPr>
            <a:r>
              <a:rPr lang="en-US" sz="3200" dirty="0">
                <a:solidFill>
                  <a:srgbClr val="0000FF"/>
                </a:solidFill>
                <a:latin typeface="Tahoma" charset="0"/>
              </a:rPr>
              <a:t>A simple hardware failure mechanism </a:t>
            </a:r>
          </a:p>
          <a:p>
            <a:pPr marL="0" indent="0" algn="ctr">
              <a:buNone/>
            </a:pPr>
            <a:r>
              <a:rPr lang="en-US" sz="3200" dirty="0">
                <a:solidFill>
                  <a:srgbClr val="0000FF"/>
                </a:solidFill>
                <a:latin typeface="Tahoma" charset="0"/>
              </a:rPr>
              <a:t>can create a widespread </a:t>
            </a:r>
          </a:p>
          <a:p>
            <a:pPr marL="0" indent="0" algn="ctr">
              <a:buNone/>
            </a:pPr>
            <a:r>
              <a:rPr lang="en-US" sz="3200" dirty="0">
                <a:solidFill>
                  <a:srgbClr val="FF0000"/>
                </a:solidFill>
                <a:latin typeface="Tahoma" charset="0"/>
              </a:rPr>
              <a:t>system security vulnerability</a:t>
            </a:r>
          </a:p>
        </p:txBody>
      </p:sp>
      <p:sp>
        <p:nvSpPr>
          <p:cNvPr id="23040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52E3B1D-8F75-8B42-8367-02A3C0FD41CB}"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3046413"/>
            <a:ext cx="9144000" cy="3811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9102460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31426">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31426">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3142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Calibri Light"/>
                <a:ea typeface="+mn-ea"/>
                <a:cs typeface="+mn-cs"/>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Calibri Light"/>
                <a:ea typeface="+mn-ea"/>
                <a:cs typeface="+mn-cs"/>
              </a:rPr>
              <a:t> Row</a:t>
            </a:r>
          </a:p>
        </p:txBody>
      </p:sp>
      <p:sp>
        <p:nvSpPr>
          <p:cNvPr id="20" name="TextBox 19"/>
          <p:cNvSpPr txBox="1"/>
          <p:nvPr/>
        </p:nvSpPr>
        <p:spPr>
          <a:xfrm>
            <a:off x="5943600" y="14478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1" u="none" strike="noStrike" kern="1200" cap="none" spc="0" normalizeH="0" baseline="0" noProof="0">
                <a:ln>
                  <a:noFill/>
                </a:ln>
                <a:solidFill>
                  <a:prstClr val="black">
                    <a:lumMod val="65000"/>
                    <a:lumOff val="35000"/>
                  </a:prstClr>
                </a:solidFill>
                <a:effectLst/>
                <a:uLnTx/>
                <a:uFillTx/>
                <a:latin typeface="Calibri Light"/>
                <a:ea typeface="ＭＳ Ｐゴシック" charset="0"/>
                <a:cs typeface="ＭＳ Ｐゴシック" charset="0"/>
              </a:rPr>
              <a:t> V</a:t>
            </a:r>
            <a:r>
              <a:rPr kumimoji="0" lang="en-US" sz="4800" b="1" i="1" u="none" strike="noStrike" kern="1200" cap="none" spc="0" normalizeH="0" baseline="-20000" noProof="0">
                <a:ln>
                  <a:noFill/>
                </a:ln>
                <a:solidFill>
                  <a:prstClr val="black">
                    <a:lumMod val="65000"/>
                    <a:lumOff val="35000"/>
                  </a:prstClr>
                </a:solidFill>
                <a:effectLst/>
                <a:uLnTx/>
                <a:uFillTx/>
                <a:latin typeface="Calibri Light"/>
                <a:ea typeface="ＭＳ Ｐゴシック" charset="0"/>
                <a:cs typeface="ＭＳ Ｐゴシック" charset="0"/>
              </a:rPr>
              <a:t>LOW</a:t>
            </a:r>
            <a:endParaRPr kumimoji="0" lang="en-US" sz="4400" b="1" i="1" u="none" strike="noStrike" kern="1200" cap="none" spc="0" normalizeH="0" baseline="-20000" noProof="0">
              <a:ln>
                <a:noFill/>
              </a:ln>
              <a:solidFill>
                <a:prstClr val="black">
                  <a:lumMod val="65000"/>
                  <a:lumOff val="35000"/>
                </a:prstClr>
              </a:solidFill>
              <a:effectLst/>
              <a:uLnTx/>
              <a:uFillTx/>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0000"/>
                </a:solidFill>
                <a:effectLst/>
                <a:uLnTx/>
                <a:uFillTx/>
                <a:latin typeface="Calibri Light"/>
                <a:ea typeface="ＭＳ Ｐゴシック" charset="0"/>
                <a:cs typeface="ＭＳ Ｐゴシック" charset="0"/>
              </a:rPr>
              <a:t> </a:t>
            </a:r>
            <a:r>
              <a:rPr kumimoji="0" lang="en-US" sz="4400" b="1" i="1" u="none" strike="noStrike" kern="1200" cap="none" spc="0" normalizeH="0" baseline="0" noProof="0">
                <a:ln>
                  <a:noFill/>
                </a:ln>
                <a:solidFill>
                  <a:srgbClr val="FF0000"/>
                </a:solidFill>
                <a:effectLst/>
                <a:uLnTx/>
                <a:uFillTx/>
                <a:latin typeface="Calibri Light"/>
                <a:ea typeface="ＭＳ Ｐゴシック" charset="0"/>
                <a:cs typeface="ＭＳ Ｐゴシック" charset="0"/>
              </a:rPr>
              <a:t>V</a:t>
            </a:r>
            <a:r>
              <a:rPr kumimoji="0" lang="en-US" sz="4800" b="1" i="1" u="none" strike="noStrike" kern="1200" cap="none" spc="0" normalizeH="0" baseline="-20000" noProof="0">
                <a:ln>
                  <a:noFill/>
                </a:ln>
                <a:solidFill>
                  <a:srgbClr val="FF0000"/>
                </a:solidFill>
                <a:effectLst/>
                <a:uLnTx/>
                <a:uFillTx/>
                <a:latin typeface="Calibri Light"/>
                <a:ea typeface="ＭＳ Ｐゴシック" charset="0"/>
                <a:cs typeface="ＭＳ Ｐゴシック" charset="0"/>
              </a:rPr>
              <a:t>HIGH</a:t>
            </a:r>
            <a:endParaRPr kumimoji="0" lang="en-US" sz="4400" b="1" i="1" u="none" strike="noStrike" kern="1200" cap="none" spc="0" normalizeH="0" baseline="-20000" noProof="0">
              <a:ln>
                <a:noFill/>
              </a:ln>
              <a:solidFill>
                <a:srgbClr val="FF0000"/>
              </a:solidFill>
              <a:effectLst/>
              <a:uLnTx/>
              <a:uFillTx/>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a:t>
            </a:r>
            <a:r>
              <a:rPr kumimoji="0" lang="en-US" sz="3600" b="1" i="0" u="none" strike="noStrike" kern="1200" cap="none" spc="0" normalizeH="0" baseline="0" noProof="0" dirty="0">
                <a:ln>
                  <a:noFill/>
                </a:ln>
                <a:solidFill>
                  <a:prstClr val="black"/>
                </a:solidFill>
                <a:effectLst/>
                <a:uLnTx/>
                <a:uFillTx/>
                <a:latin typeface="Calibri Light"/>
                <a:ea typeface="+mn-ea"/>
                <a:cs typeface="+mn-cs"/>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a:t>
            </a:r>
            <a:r>
              <a:rPr kumimoji="0" lang="en-US" sz="3600" b="1" i="0" u="none" strike="noStrike" kern="1200" cap="none" spc="0" normalizeH="0" baseline="0" noProof="0" dirty="0">
                <a:ln>
                  <a:noFill/>
                </a:ln>
                <a:solidFill>
                  <a:prstClr val="black"/>
                </a:solidFill>
                <a:effectLst/>
                <a:uLnTx/>
                <a:uFillTx/>
                <a:latin typeface="Calibri Light"/>
                <a:ea typeface="+mn-ea"/>
                <a:cs typeface="+mn-cs"/>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Hammered Row</a:t>
            </a:r>
          </a:p>
        </p:txBody>
      </p:sp>
      <p:sp>
        <p:nvSpPr>
          <p:cNvPr id="34" name="Punchline"/>
          <p:cNvSpPr txBox="1"/>
          <p:nvPr/>
        </p:nvSpPr>
        <p:spPr>
          <a:xfrm>
            <a:off x="395288" y="4953000"/>
            <a:ext cx="8359775" cy="11430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Repeatedly</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reading</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 row enough times (before memory gets refreshed) induces </a:t>
            </a:r>
            <a:r>
              <a:rPr kumimoji="0" lang="en-US" sz="2600" b="1"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disturbance errors</a:t>
            </a:r>
            <a:r>
              <a:rPr kumimoji="0" lang="en-US" sz="2600" b="0"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 </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in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adjacent</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rows</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in </a:t>
            </a:r>
            <a:r>
              <a:rPr kumimoji="0" lang="en-US" sz="2600" b="1"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most real DRAM chips you can buy today</a:t>
            </a:r>
            <a:endPar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63EFCF5-C8B9-AF45-B0E3-7DB4F7D988EA}" type="slidenum">
              <a:rPr kumimoji="0" lang="en-US" sz="2000" b="0" i="0" u="none" strike="noStrike" kern="1200" cap="none" spc="0" normalizeH="0" baseline="0" noProof="0">
                <a:ln>
                  <a:noFill/>
                </a:ln>
                <a:solidFill>
                  <a:srgbClr val="898989"/>
                </a:solidFill>
                <a:effectLst/>
                <a:uLnTx/>
                <a:uFillTx/>
                <a:latin typeface="Cambria Math" charset="0"/>
                <a:ea typeface="ＭＳ Ｐゴシック" charset="0"/>
                <a:cs typeface="Cambria Math" charset="0"/>
              </a:rPr>
              <a:pPr marL="0" marR="0" lvl="0" indent="0" algn="r" defTabSz="914400" rtl="0" eaLnBrk="1" fontAlgn="base" latinLnBrk="0" hangingPunct="1">
                <a:lnSpc>
                  <a:spcPct val="100000"/>
                </a:lnSpc>
                <a:spcBef>
                  <a:spcPct val="0"/>
                </a:spcBef>
                <a:spcAft>
                  <a:spcPct val="0"/>
                </a:spcAft>
                <a:buClrTx/>
                <a:buSzTx/>
                <a:buFontTx/>
                <a:buNone/>
                <a:tabLst/>
                <a:defRPr/>
              </a:pPr>
              <a:t>71</a:t>
            </a:fld>
            <a:endParaRPr kumimoji="0" lang="en-US" sz="2000" b="0" i="0" u="none" strike="noStrike" kern="1200" cap="none" spc="0" normalizeH="0" baseline="0" noProof="0">
              <a:ln>
                <a:noFill/>
              </a:ln>
              <a:solidFill>
                <a:srgbClr val="898989"/>
              </a:solidFill>
              <a:effectLst/>
              <a:uLnTx/>
              <a:uFillTx/>
              <a:latin typeface="Cambria Math" charset="0"/>
              <a:ea typeface="ＭＳ Ｐゴシック"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600" b="0" dirty="0">
                <a:solidFill>
                  <a:schemeClr val="accent6">
                    <a:lumMod val="50000"/>
                  </a:schemeClr>
                </a:solidFill>
                <a:latin typeface="Garamond" charset="0"/>
              </a:rPr>
              <a:t>Modern DRAM is Prone to Disturbance Errors</a:t>
            </a:r>
          </a:p>
        </p:txBody>
      </p:sp>
      <p:sp>
        <p:nvSpPr>
          <p:cNvPr id="30" name="Rectangle 29"/>
          <p:cNvSpPr/>
          <p:nvPr/>
        </p:nvSpPr>
        <p:spPr>
          <a:xfrm>
            <a:off x="107950" y="6239053"/>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3"/>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41026263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86%</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83%</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88%</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5B9BD5"/>
                </a:solidFill>
                <a:effectLst/>
                <a:uLnTx/>
                <a:uFillTx/>
                <a:latin typeface="Calibri Light"/>
                <a:ea typeface="+mn-ea"/>
                <a:cs typeface="+mn-cs"/>
              </a:rPr>
              <a:t>A</a:t>
            </a:r>
            <a:r>
              <a:rPr kumimoji="0" lang="en-US" sz="4000" b="1" i="0" u="none" strike="noStrike" kern="1200" cap="none" spc="0" normalizeH="0" baseline="0" noProof="0">
                <a:ln>
                  <a:noFill/>
                </a:ln>
                <a:solidFill>
                  <a:srgbClr val="5B9BD5"/>
                </a:solidFill>
                <a:effectLst/>
                <a:uLnTx/>
                <a:uFillTx/>
                <a:latin typeface="Calibri Light"/>
                <a:ea typeface="+mn-ea"/>
                <a:cs typeface="+mn-cs"/>
              </a:rPr>
              <a:t> </a:t>
            </a:r>
            <a:r>
              <a:rPr kumimoji="0" lang="en-US" sz="3200" b="0" i="0" u="none" strike="noStrike" kern="1200" cap="none" spc="0" normalizeH="0" baseline="0" noProof="0">
                <a:ln>
                  <a:noFill/>
                </a:ln>
                <a:solidFill>
                  <a:srgbClr val="5B9BD5"/>
                </a:solidFill>
                <a:effectLst/>
                <a:uLnTx/>
                <a:uFillTx/>
                <a:latin typeface="Calibri Light"/>
                <a:ea typeface="+mn-ea"/>
                <a:cs typeface="+mn-cs"/>
              </a:rPr>
              <a:t>company</a:t>
            </a:r>
            <a:endParaRPr kumimoji="0" lang="en-US" sz="4000" b="0" i="0" u="none" strike="noStrike" kern="1200" cap="none" spc="0" normalizeH="0" baseline="0" noProof="0">
              <a:ln>
                <a:noFill/>
              </a:ln>
              <a:solidFill>
                <a:srgbClr val="5B9BD5"/>
              </a:solidFill>
              <a:effectLst/>
              <a:uLnTx/>
              <a:uFillTx/>
              <a:latin typeface="Calibri Light"/>
              <a:ea typeface="+mn-ea"/>
              <a:cs typeface="+mn-cs"/>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ED7D31"/>
                </a:solidFill>
                <a:effectLst/>
                <a:uLnTx/>
                <a:uFillTx/>
                <a:latin typeface="Calibri Light"/>
                <a:ea typeface="+mn-ea"/>
                <a:cs typeface="+mn-cs"/>
              </a:rPr>
              <a:t>B</a:t>
            </a:r>
            <a:r>
              <a:rPr kumimoji="0" lang="en-US" sz="4000" b="0" i="0" u="none" strike="noStrike" kern="1200" cap="none" spc="0" normalizeH="0" baseline="0" noProof="0">
                <a:ln>
                  <a:noFill/>
                </a:ln>
                <a:solidFill>
                  <a:srgbClr val="ED7D31"/>
                </a:solidFill>
                <a:effectLst/>
                <a:uLnTx/>
                <a:uFillTx/>
                <a:latin typeface="Calibri Light"/>
                <a:ea typeface="+mn-ea"/>
                <a:cs typeface="+mn-cs"/>
              </a:rPr>
              <a:t> </a:t>
            </a:r>
            <a:r>
              <a:rPr kumimoji="0" lang="en-US" sz="3200" b="0" i="0" u="none" strike="noStrike" kern="1200" cap="none" spc="0" normalizeH="0" baseline="0" noProof="0">
                <a:ln>
                  <a:noFill/>
                </a:ln>
                <a:solidFill>
                  <a:srgbClr val="ED7D31"/>
                </a:solidFill>
                <a:effectLst/>
                <a:uLnTx/>
                <a:uFillTx/>
                <a:latin typeface="Calibri Light"/>
                <a:ea typeface="+mn-ea"/>
                <a:cs typeface="+mn-cs"/>
              </a:rPr>
              <a:t>company</a:t>
            </a:r>
            <a:endParaRPr kumimoji="0" lang="en-US" sz="4000" b="0" i="0" u="none" strike="noStrike" kern="1200" cap="none" spc="0" normalizeH="0" baseline="0" noProof="0">
              <a:ln>
                <a:noFill/>
              </a:ln>
              <a:solidFill>
                <a:srgbClr val="ED7D31"/>
              </a:solidFill>
              <a:effectLst/>
              <a:uLnTx/>
              <a:uFillTx/>
              <a:latin typeface="Calibri Light"/>
              <a:ea typeface="+mn-ea"/>
              <a:cs typeface="+mn-cs"/>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70AD47"/>
                </a:solidFill>
                <a:effectLst/>
                <a:uLnTx/>
                <a:uFillTx/>
                <a:latin typeface="Calibri Light"/>
                <a:ea typeface="+mn-ea"/>
                <a:cs typeface="+mn-cs"/>
              </a:rPr>
              <a:t>C </a:t>
            </a:r>
            <a:r>
              <a:rPr kumimoji="0" lang="en-US" sz="3200" b="0" i="0" u="none" strike="noStrike" kern="1200" cap="none" spc="0" normalizeH="0" baseline="0" noProof="0">
                <a:ln>
                  <a:noFill/>
                </a:ln>
                <a:solidFill>
                  <a:srgbClr val="70AD47"/>
                </a:solidFill>
                <a:effectLst/>
                <a:uLnTx/>
                <a:uFillTx/>
                <a:latin typeface="Calibri Light"/>
                <a:ea typeface="+mn-ea"/>
                <a:cs typeface="+mn-cs"/>
              </a:rPr>
              <a:t>company</a:t>
            </a:r>
            <a:endParaRPr kumimoji="0" lang="en-US" sz="4000" b="0" i="0" u="none" strike="noStrike" kern="1200" cap="none" spc="0" normalizeH="0" baseline="0" noProof="0">
              <a:ln>
                <a:noFill/>
              </a:ln>
              <a:solidFill>
                <a:srgbClr val="70AD47"/>
              </a:solidFill>
              <a:effectLst/>
              <a:uLnTx/>
              <a:uFillTx/>
              <a:latin typeface="Calibri Light"/>
              <a:ea typeface="+mn-ea"/>
              <a:cs typeface="+mn-cs"/>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5B9BD5"/>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1.0×10</a:t>
            </a:r>
            <a:r>
              <a:rPr kumimoji="0" lang="en-US" sz="4400" b="1" i="0" u="none" strike="noStrike" kern="1200" cap="none" spc="0" normalizeH="0" baseline="3000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7</a:t>
            </a:r>
            <a:r>
              <a:rPr kumimoji="0" lang="en-US" sz="3600" b="0"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 </a:t>
            </a:r>
            <a:br>
              <a:rPr kumimoji="0" lang="en-US" sz="3600" b="0"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5B9BD5"/>
                </a:solidFill>
                <a:effectLst/>
                <a:uLnTx/>
                <a:uFillTx/>
                <a:latin typeface="Calibri Light"/>
                <a:ea typeface="+mn-ea"/>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ED7D31"/>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t>2.7×10</a:t>
            </a:r>
            <a:r>
              <a:rPr kumimoji="0" lang="en-US" sz="4400" b="1" i="0" u="none" strike="noStrike" kern="1200" cap="none" spc="0" normalizeH="0" baseline="3000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t>6</a:t>
            </a:r>
            <a:br>
              <a:rPr kumimoji="0" lang="en-US" sz="3600" b="0" i="0" u="none" strike="noStrike" kern="1200" cap="none" spc="0" normalizeH="0" baseline="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ED7D31"/>
                </a:solidFill>
                <a:effectLst/>
                <a:uLnTx/>
                <a:uFillTx/>
                <a:latin typeface="Calibri Light"/>
                <a:ea typeface="+mn-ea"/>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70AD47"/>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3.3×10</a:t>
            </a:r>
            <a:r>
              <a:rPr kumimoji="0" lang="en-US" sz="4400" b="1" i="0" u="none" strike="noStrike" kern="1200" cap="none" spc="0" normalizeH="0" baseline="3000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5</a:t>
            </a:r>
            <a:r>
              <a:rPr kumimoji="0" lang="en-US" sz="3600" b="0"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 </a:t>
            </a:r>
            <a:br>
              <a:rPr kumimoji="0" lang="en-US" sz="3600" b="0"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70AD47"/>
                </a:solidFill>
                <a:effectLst/>
                <a:uLnTx/>
                <a:uFillTx/>
                <a:latin typeface="Calibri Light"/>
                <a:ea typeface="+mn-ea"/>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48" name="Title 1"/>
          <p:cNvSpPr>
            <a:spLocks noGrp="1"/>
          </p:cNvSpPr>
          <p:nvPr>
            <p:ph type="title"/>
          </p:nvPr>
        </p:nvSpPr>
        <p:spPr>
          <a:xfrm>
            <a:off x="228600" y="-27384"/>
            <a:ext cx="8610600" cy="1066800"/>
          </a:xfrm>
        </p:spPr>
        <p:txBody>
          <a:bodyPr/>
          <a:lstStyle/>
          <a:p>
            <a:r>
              <a:rPr lang="en-US" sz="4400" b="0" dirty="0">
                <a:solidFill>
                  <a:srgbClr val="1A5712"/>
                </a:solidFill>
                <a:latin typeface="Garamond" charset="0"/>
                <a:ea typeface="ＭＳ Ｐゴシック" charset="0"/>
                <a:cs typeface="ＭＳ Ｐゴシック" charset="0"/>
              </a:rPr>
              <a:t>Most DRAM Modules Are Vulnerable</a:t>
            </a:r>
          </a:p>
        </p:txBody>
      </p:sp>
      <p:sp>
        <p:nvSpPr>
          <p:cNvPr id="44" name="Rectangle 43"/>
          <p:cNvSpPr/>
          <p:nvPr/>
        </p:nvSpPr>
        <p:spPr>
          <a:xfrm>
            <a:off x="107950" y="6165304"/>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5"/>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6571596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14" name="Curtain1"/>
          <p:cNvSpPr/>
          <p:nvPr/>
        </p:nvSpPr>
        <p:spPr>
          <a:xfrm>
            <a:off x="2133601" y="1424940"/>
            <a:ext cx="2141220"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46096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1500"/>
                                        <p:tgtEl>
                                          <p:spTgt spid="14"/>
                                        </p:tgtEl>
                                      </p:cBhvr>
                                    </p:animEffect>
                                    <p:set>
                                      <p:cBhvr>
                                        <p:cTn id="7" dur="1" fill="hold">
                                          <p:stCondLst>
                                            <p:cond delay="1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70AE46"/>
                </a:solidFill>
                <a:effectLst/>
                <a:uLnTx/>
                <a:uFillTx/>
                <a:latin typeface="Calibri Light"/>
                <a:ea typeface="+mn-ea"/>
                <a:cs typeface="Courier New" panose="02070309020205020404" pitchFamily="49" charset="0"/>
              </a:rPr>
              <a:t>First</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70AE46"/>
                </a:solidFill>
                <a:effectLst/>
                <a:uLnTx/>
                <a:uFillTx/>
                <a:latin typeface="Calibri Light"/>
                <a:ea typeface="+mn-ea"/>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843853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xit" presetSubtype="8" fill="hold" grpId="0" nodeType="clickEffect">
                                  <p:stCondLst>
                                    <p:cond delay="0"/>
                                  </p:stCondLst>
                                  <p:childTnLst>
                                    <p:animEffect transition="out" filter="wipe(left)">
                                      <p:cBhvr>
                                        <p:cTn id="12" dur="1500"/>
                                        <p:tgtEl>
                                          <p:spTgt spid="15"/>
                                        </p:tgtEl>
                                      </p:cBhvr>
                                    </p:animEffect>
                                    <p:set>
                                      <p:cBhvr>
                                        <p:cTn id="13" dur="1" fill="hold">
                                          <p:stCondLst>
                                            <p:cond delay="1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9" grpId="0"/>
      <p:bldP spid="3"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rPr>
              <a:t>All modules from </a:t>
            </a:r>
            <a:r>
              <a:rPr kumimoji="0" lang="en-US" sz="3200" b="0" i="1" u="none" strike="noStrike" kern="1200" cap="none" spc="0" normalizeH="0" baseline="0" noProof="0" dirty="0">
                <a:ln>
                  <a:noFill/>
                </a:ln>
                <a:solidFill>
                  <a:srgbClr val="FF0000"/>
                </a:solidFill>
                <a:effectLst/>
                <a:uLnTx/>
                <a:uFillTx/>
                <a:latin typeface="Cambria Math" panose="02040503050406030204" pitchFamily="18" charset="0"/>
                <a:ea typeface="Cambria Math" panose="02040503050406030204" pitchFamily="18" charset="0"/>
                <a:cs typeface="+mn-cs"/>
              </a:rPr>
              <a:t>2012–2013 </a:t>
            </a:r>
            <a:r>
              <a:rPr kumimoji="0" lang="en-US" sz="3600" b="0" i="1" u="none" strike="noStrike" kern="1200" cap="none" spc="0" normalizeH="0" baseline="0" noProof="0" dirty="0">
                <a:ln>
                  <a:noFill/>
                </a:ln>
                <a:solidFill>
                  <a:srgbClr val="FF0000"/>
                </a:solidFill>
                <a:effectLst/>
                <a:uLnTx/>
                <a:uFillTx/>
                <a:latin typeface="Calibri Light"/>
                <a:ea typeface="+mn-ea"/>
                <a:cs typeface="+mn-cs"/>
              </a:rPr>
              <a:t>are vulnerable</a:t>
            </a: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70AE46"/>
                </a:solidFill>
                <a:effectLst/>
                <a:uLnTx/>
                <a:uFillTx/>
                <a:latin typeface="Calibri Light"/>
                <a:ea typeface="+mn-ea"/>
                <a:cs typeface="Courier New" panose="02070309020205020404" pitchFamily="49" charset="0"/>
              </a:rPr>
              <a:t>First</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70AE46"/>
                </a:solidFill>
                <a:effectLst/>
                <a:uLnTx/>
                <a:uFillTx/>
                <a:latin typeface="Calibri Light"/>
                <a:ea typeface="+mn-ea"/>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8040691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9"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Tree>
    <p:extLst>
      <p:ext uri="{BB962C8B-B14F-4D97-AF65-F5344CB8AC3E}">
        <p14:creationId xmlns:p14="http://schemas.microsoft.com/office/powerpoint/2010/main" val="144685661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22" name="CPU"/>
          <p:cNvSpPr/>
          <p:nvPr/>
        </p:nvSpPr>
        <p:spPr>
          <a:xfrm>
            <a:off x="419100" y="3352800"/>
            <a:ext cx="4152900" cy="3048001"/>
          </a:xfrm>
          <a:prstGeom prst="rect">
            <a:avLst/>
          </a:prstGeom>
          <a:no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00050" marR="0" lvl="0" indent="-400050" algn="l" defTabSz="914400" rtl="0" eaLnBrk="1" fontAlgn="auto" latinLnBrk="0" hangingPunct="1">
              <a:lnSpc>
                <a:spcPct val="90000"/>
              </a:lnSpc>
              <a:spcBef>
                <a:spcPts val="0"/>
              </a:spcBef>
              <a:spcAft>
                <a:spcPts val="0"/>
              </a:spcAft>
              <a:buClrTx/>
              <a:buSzTx/>
              <a:buFont typeface="+mj-lt"/>
              <a:buAutoNum type="arabicPeriod"/>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Avoid </a:t>
            </a:r>
            <a:r>
              <a:rPr kumimoji="0" lang="en-US" sz="3200" b="1" i="1"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cache hits</a:t>
            </a:r>
          </a:p>
          <a:p>
            <a:pPr marL="742950" marR="0" lvl="1" indent="-285750" algn="l" defTabSz="914400" rtl="0" eaLnBrk="1" fontAlgn="auto" latinLnBrk="0" hangingPunct="1">
              <a:lnSpc>
                <a:spcPct val="90000"/>
              </a:lnSpc>
              <a:spcBef>
                <a:spcPts val="0"/>
              </a:spcBef>
              <a:spcAft>
                <a:spcPts val="0"/>
              </a:spcAft>
              <a:buClrTx/>
              <a:buSzTx/>
              <a:buFont typeface="Calibri Light" panose="020F030202020403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Flush </a:t>
            </a:r>
            <a:r>
              <a:rPr kumimoji="0" lang="en-US" sz="2800" b="1" i="0" u="none" strike="noStrike" kern="1200" cap="none" spc="0" normalizeH="0" baseline="0" noProof="0" dirty="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 from cache</a:t>
            </a:r>
          </a:p>
          <a:p>
            <a:pPr marL="400050" marR="0" lvl="0" indent="-400050" algn="l" defTabSz="914400" rtl="0" eaLnBrk="1" fontAlgn="auto" latinLnBrk="0" hangingPunct="1">
              <a:lnSpc>
                <a:spcPct val="90000"/>
              </a:lnSpc>
              <a:spcBef>
                <a:spcPts val="0"/>
              </a:spcBef>
              <a:spcAft>
                <a:spcPts val="0"/>
              </a:spcAft>
              <a:buClrTx/>
              <a:buSzTx/>
              <a:buFont typeface="+mj-lt"/>
              <a:buAutoNum type="arabicPeriod"/>
              <a:tabLst/>
              <a:defRPr/>
            </a:pPr>
            <a:endPar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endParaRPr>
          </a:p>
          <a:p>
            <a:pPr marL="400050" marR="0" lvl="0" indent="-400050" algn="l" defTabSz="914400" rtl="0" eaLnBrk="1" fontAlgn="auto" latinLnBrk="0" hangingPunct="1">
              <a:lnSpc>
                <a:spcPct val="90000"/>
              </a:lnSpc>
              <a:spcBef>
                <a:spcPts val="0"/>
              </a:spcBef>
              <a:spcAft>
                <a:spcPts val="0"/>
              </a:spcAft>
              <a:buClrTx/>
              <a:buSzTx/>
              <a:buFont typeface="+mj-lt"/>
              <a:buAutoNum type="arabicPeriod"/>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Avoid </a:t>
            </a:r>
            <a:r>
              <a:rPr kumimoji="0" lang="en-US" sz="3200" b="1" i="1"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row hits</a:t>
            </a:r>
            <a:r>
              <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 to </a:t>
            </a:r>
            <a:r>
              <a:rPr kumimoji="0" lang="en-US" sz="3200" b="1" i="0" u="none" strike="noStrike" kern="1200" cap="none" spc="0" normalizeH="0" baseline="0" noProof="0" dirty="0">
                <a:ln>
                  <a:noFill/>
                </a:ln>
                <a:solidFill>
                  <a:srgbClr val="FF0000"/>
                </a:solidFill>
                <a:effectLst/>
                <a:uLnTx/>
                <a:uFillTx/>
                <a:latin typeface="Courier New" panose="02070309020205020404" pitchFamily="49" charset="0"/>
                <a:ea typeface="+mn-ea"/>
                <a:cs typeface="Courier New" panose="02070309020205020404" pitchFamily="49" charset="0"/>
              </a:rPr>
              <a:t>X</a:t>
            </a:r>
          </a:p>
          <a:p>
            <a:pPr marL="742950" marR="0" lvl="1" indent="-285750" algn="l" defTabSz="914400" rtl="0" eaLnBrk="1" fontAlgn="auto" latinLnBrk="0" hangingPunct="1">
              <a:lnSpc>
                <a:spcPct val="90000"/>
              </a:lnSpc>
              <a:spcBef>
                <a:spcPts val="0"/>
              </a:spcBef>
              <a:spcAft>
                <a:spcPts val="0"/>
              </a:spcAft>
              <a:buClrTx/>
              <a:buSzTx/>
              <a:buFont typeface="Calibri Light" panose="020F030202020403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Read </a:t>
            </a:r>
            <a:r>
              <a:rPr kumimoji="0" lang="en-US" sz="2800" b="1" i="0" u="none" strike="noStrike" kern="1200" cap="none" spc="0" normalizeH="0" baseline="0" noProof="0" dirty="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 in another row</a:t>
            </a:r>
          </a:p>
        </p:txBody>
      </p:sp>
    </p:spTree>
    <p:extLst>
      <p:ext uri="{BB962C8B-B14F-4D97-AF65-F5344CB8AC3E}">
        <p14:creationId xmlns:p14="http://schemas.microsoft.com/office/powerpoint/2010/main" val="4100650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7"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0" name="RowX"/>
          <p:cNvSpPr/>
          <p:nvPr/>
        </p:nvSpPr>
        <p:spPr>
          <a:xfrm>
            <a:off x="6096000" y="4003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Tree>
    <p:extLst>
      <p:ext uri="{BB962C8B-B14F-4D97-AF65-F5344CB8AC3E}">
        <p14:creationId xmlns:p14="http://schemas.microsoft.com/office/powerpoint/2010/main" val="105762166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7" name="RowY"/>
          <p:cNvSpPr/>
          <p:nvPr/>
        </p:nvSpPr>
        <p:spPr>
          <a:xfrm>
            <a:off x="6096000" y="5146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0"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Tree>
    <p:extLst>
      <p:ext uri="{BB962C8B-B14F-4D97-AF65-F5344CB8AC3E}">
        <p14:creationId xmlns:p14="http://schemas.microsoft.com/office/powerpoint/2010/main" val="299737040"/>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Row"/>
          <p:cNvSpPr/>
          <p:nvPr/>
        </p:nvSpPr>
        <p:spPr>
          <a:xfrm>
            <a:off x="6096000" y="5527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30" name="Row"/>
          <p:cNvSpPr/>
          <p:nvPr/>
        </p:nvSpPr>
        <p:spPr>
          <a:xfrm>
            <a:off x="6096000" y="4765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31" name="Row"/>
          <p:cNvSpPr/>
          <p:nvPr/>
        </p:nvSpPr>
        <p:spPr>
          <a:xfrm>
            <a:off x="6096000" y="4384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33" name="Row"/>
          <p:cNvSpPr/>
          <p:nvPr/>
        </p:nvSpPr>
        <p:spPr>
          <a:xfrm>
            <a:off x="6096000" y="3622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4" name="Error"/>
          <p:cNvSpPr/>
          <p:nvPr/>
        </p:nvSpPr>
        <p:spPr>
          <a:xfrm>
            <a:off x="6600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6" name="Error"/>
          <p:cNvSpPr/>
          <p:nvPr/>
        </p:nvSpPr>
        <p:spPr>
          <a:xfrm>
            <a:off x="6981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7" name="Error"/>
          <p:cNvSpPr/>
          <p:nvPr/>
        </p:nvSpPr>
        <p:spPr>
          <a:xfrm>
            <a:off x="6600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 name="Error"/>
          <p:cNvSpPr/>
          <p:nvPr/>
        </p:nvSpPr>
        <p:spPr>
          <a:xfrm>
            <a:off x="7362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 name="Error"/>
          <p:cNvSpPr/>
          <p:nvPr/>
        </p:nvSpPr>
        <p:spPr>
          <a:xfrm>
            <a:off x="7743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0" name="Error"/>
          <p:cNvSpPr/>
          <p:nvPr/>
        </p:nvSpPr>
        <p:spPr>
          <a:xfrm>
            <a:off x="7743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1" name="Error"/>
          <p:cNvSpPr/>
          <p:nvPr/>
        </p:nvSpPr>
        <p:spPr>
          <a:xfrm>
            <a:off x="7362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2" name="Error"/>
          <p:cNvSpPr/>
          <p:nvPr/>
        </p:nvSpPr>
        <p:spPr>
          <a:xfrm>
            <a:off x="6981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3" name="Error"/>
          <p:cNvSpPr/>
          <p:nvPr/>
        </p:nvSpPr>
        <p:spPr>
          <a:xfrm>
            <a:off x="6981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4" name="Error"/>
          <p:cNvSpPr/>
          <p:nvPr/>
        </p:nvSpPr>
        <p:spPr>
          <a:xfrm>
            <a:off x="6219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5" name="Error"/>
          <p:cNvSpPr/>
          <p:nvPr/>
        </p:nvSpPr>
        <p:spPr>
          <a:xfrm>
            <a:off x="6219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7" name="Error"/>
          <p:cNvSpPr/>
          <p:nvPr/>
        </p:nvSpPr>
        <p:spPr>
          <a:xfrm>
            <a:off x="6219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8" name="Error"/>
          <p:cNvSpPr/>
          <p:nvPr/>
        </p:nvSpPr>
        <p:spPr>
          <a:xfrm>
            <a:off x="7362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50" name="YArrow"/>
          <p:cNvCxnSpPr>
            <a:stCxn id="5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52" name="XArrow"/>
          <p:cNvCxnSpPr>
            <a:stCxn id="53"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3"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Tree>
    <p:extLst>
      <p:ext uri="{BB962C8B-B14F-4D97-AF65-F5344CB8AC3E}">
        <p14:creationId xmlns:p14="http://schemas.microsoft.com/office/powerpoint/2010/main" val="362751708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81000" y="1066800"/>
            <a:ext cx="8382000" cy="5638800"/>
          </a:xfrm>
        </p:spPr>
        <p:txBody>
          <a:bodyPr/>
          <a:lstStyle/>
          <a:p>
            <a:pPr marL="0" indent="0">
              <a:buNone/>
            </a:pPr>
            <a:endParaRPr lang="en-US" i="1" dirty="0"/>
          </a:p>
          <a:p>
            <a:pPr marL="0" indent="0">
              <a:buNone/>
            </a:pPr>
            <a:endParaRPr lang="en-US" i="1" dirty="0"/>
          </a:p>
          <a:p>
            <a:pPr marL="0" indent="0">
              <a:buNone/>
            </a:pPr>
            <a:endParaRPr lang="en-US" i="1" dirty="0"/>
          </a:p>
          <a:p>
            <a:pPr marL="0" indent="0">
              <a:buNone/>
            </a:pPr>
            <a:endParaRPr lang="en-US" i="1" dirty="0"/>
          </a:p>
          <a:p>
            <a:pPr marL="0" indent="0">
              <a:buNone/>
            </a:pPr>
            <a:endParaRPr lang="en-US" i="1" dirty="0"/>
          </a:p>
          <a:p>
            <a:pPr marL="0" indent="0">
              <a:buNone/>
            </a:pPr>
            <a:endParaRPr lang="en-US" sz="2400" i="1" dirty="0">
              <a:solidFill>
                <a:srgbClr val="FF0000"/>
              </a:solidFill>
            </a:endParaRPr>
          </a:p>
          <a:p>
            <a:endParaRPr lang="en-US" sz="3200" b="1" i="1" dirty="0">
              <a:solidFill>
                <a:srgbClr val="FF0000"/>
              </a:solidFill>
            </a:endParaRPr>
          </a:p>
          <a:p>
            <a:pPr marL="0" indent="0" algn="ctr">
              <a:buNone/>
            </a:pPr>
            <a:r>
              <a:rPr lang="en-US" sz="3200" b="1" dirty="0">
                <a:solidFill>
                  <a:srgbClr val="FF0000"/>
                </a:solidFill>
              </a:rPr>
              <a:t>A real reliability &amp; security issue </a:t>
            </a:r>
          </a:p>
        </p:txBody>
      </p:sp>
      <p:graphicFrame>
        <p:nvGraphicFramePr>
          <p:cNvPr id="4" name="Content Placeholder 4"/>
          <p:cNvGraphicFramePr>
            <a:graphicFrameLocks/>
          </p:cNvGraphicFramePr>
          <p:nvPr>
            <p:extLst/>
          </p:nvPr>
        </p:nvGraphicFramePr>
        <p:xfrm>
          <a:off x="761999" y="1143000"/>
          <a:ext cx="7620002" cy="3200400"/>
        </p:xfrm>
        <a:graphic>
          <a:graphicData uri="http://schemas.openxmlformats.org/drawingml/2006/table">
            <a:tbl>
              <a:tblPr>
                <a:tableStyleId>{9D7B26C5-4107-4FEC-AEDC-1716B250A1EF}</a:tableStyleId>
              </a:tblPr>
              <a:tblGrid>
                <a:gridCol w="3736732">
                  <a:extLst>
                    <a:ext uri="{9D8B030D-6E8A-4147-A177-3AD203B41FA5}">
                      <a16:colId xmlns:a16="http://schemas.microsoft.com/office/drawing/2014/main" val="20000"/>
                    </a:ext>
                  </a:extLst>
                </a:gridCol>
                <a:gridCol w="1597269">
                  <a:extLst>
                    <a:ext uri="{9D8B030D-6E8A-4147-A177-3AD203B41FA5}">
                      <a16:colId xmlns:a16="http://schemas.microsoft.com/office/drawing/2014/main" val="20001"/>
                    </a:ext>
                  </a:extLst>
                </a:gridCol>
                <a:gridCol w="2286001">
                  <a:extLst>
                    <a:ext uri="{9D8B030D-6E8A-4147-A177-3AD203B41FA5}">
                      <a16:colId xmlns:a16="http://schemas.microsoft.com/office/drawing/2014/main" val="20002"/>
                    </a:ext>
                  </a:extLst>
                </a:gridCol>
              </a:tblGrid>
              <a:tr h="640080">
                <a:tc>
                  <a:txBody>
                    <a:bodyPr/>
                    <a:lstStyle/>
                    <a:p>
                      <a:pPr algn="ctr"/>
                      <a:r>
                        <a:rPr lang="en-US" sz="3200" b="1" dirty="0">
                          <a:solidFill>
                            <a:schemeClr val="bg1"/>
                          </a:solidFill>
                          <a:latin typeface="+mj-lt"/>
                        </a:rPr>
                        <a:t>CPU Architecture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dirty="0">
                          <a:solidFill>
                            <a:schemeClr val="bg1"/>
                          </a:solidFill>
                          <a:latin typeface="+mj-lt"/>
                          <a:cs typeface="Courier New" panose="02070309020205020404" pitchFamily="49" charset="0"/>
                        </a:rPr>
                        <a:t>Errors</a:t>
                      </a:r>
                      <a:endParaRPr lang="en-US" sz="2800" b="1" dirty="0">
                        <a:solidFill>
                          <a:schemeClr val="bg1"/>
                        </a:solidFill>
                        <a:latin typeface="Courier New" panose="02070309020205020404" pitchFamily="49" charset="0"/>
                        <a:cs typeface="Courier New" panose="02070309020205020404" pitchFamily="49"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a:solidFill>
                            <a:schemeClr val="bg1"/>
                          </a:solidFill>
                          <a:latin typeface="+mj-lt"/>
                        </a:rPr>
                        <a:t>Access-Rate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extLst>
                  <a:ext uri="{0D108BD9-81ED-4DB2-BD59-A6C34878D82A}">
                    <a16:rowId xmlns:a16="http://schemas.microsoft.com/office/drawing/2014/main" val="10000"/>
                  </a:ext>
                </a:extLst>
              </a:tr>
              <a:tr h="640080">
                <a:tc>
                  <a:txBody>
                    <a:bodyPr/>
                    <a:lstStyle/>
                    <a:p>
                      <a:r>
                        <a:rPr lang="en-US" sz="2800" b="0">
                          <a:solidFill>
                            <a:schemeClr val="tx1"/>
                          </a:solidFill>
                          <a:latin typeface="+mj-lt"/>
                        </a:rPr>
                        <a:t>Intel Haswell (2013)</a:t>
                      </a: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22.9K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a:latin typeface="Cambria" panose="02040503050406030204" pitchFamily="18" charset="0"/>
                        </a:rPr>
                        <a:t>12.3M/sec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640080">
                <a:tc>
                  <a:txBody>
                    <a:bodyPr/>
                    <a:lstStyle/>
                    <a:p>
                      <a:r>
                        <a:rPr lang="en-US" sz="2800" b="0">
                          <a:solidFill>
                            <a:schemeClr val="tx1"/>
                          </a:solidFill>
                          <a:latin typeface="+mj-lt"/>
                        </a:rPr>
                        <a:t>Intel Ivy</a:t>
                      </a:r>
                      <a:r>
                        <a:rPr lang="en-US" sz="2800" b="0" baseline="0">
                          <a:solidFill>
                            <a:schemeClr val="tx1"/>
                          </a:solidFill>
                          <a:latin typeface="+mj-lt"/>
                        </a:rPr>
                        <a:t> Bridge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20.7K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a:latin typeface="Cambria" panose="02040503050406030204" pitchFamily="18" charset="0"/>
                        </a:rPr>
                        <a:t>11.7M/sec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640080">
                <a:tc>
                  <a:txBody>
                    <a:bodyPr/>
                    <a:lstStyle/>
                    <a:p>
                      <a:r>
                        <a:rPr lang="en-US" sz="2800" b="0">
                          <a:solidFill>
                            <a:schemeClr val="tx1"/>
                          </a:solidFill>
                          <a:latin typeface="+mj-lt"/>
                        </a:rPr>
                        <a:t>Intel Sandy Bridge (2011)</a:t>
                      </a: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16.1K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a:latin typeface="Cambria" panose="02040503050406030204" pitchFamily="18" charset="0"/>
                        </a:rPr>
                        <a:t>11.6M/sec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640080">
                <a:tc>
                  <a:txBody>
                    <a:bodyPr/>
                    <a:lstStyle/>
                    <a:p>
                      <a:r>
                        <a:rPr lang="en-US" sz="2800" b="0">
                          <a:solidFill>
                            <a:schemeClr val="tx1"/>
                          </a:solidFill>
                          <a:latin typeface="+mj-lt"/>
                        </a:rPr>
                        <a:t>AMD</a:t>
                      </a:r>
                      <a:r>
                        <a:rPr lang="en-US" sz="2800" b="0" baseline="0">
                          <a:solidFill>
                            <a:schemeClr val="tx1"/>
                          </a:solidFill>
                          <a:latin typeface="+mj-lt"/>
                        </a:rPr>
                        <a:t> Piledriver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59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dirty="0">
                          <a:latin typeface="Cambria" panose="02040503050406030204" pitchFamily="18" charset="0"/>
                        </a:rPr>
                        <a:t>6.1M/sec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7" name="Rectangle 6"/>
          <p:cNvSpPr/>
          <p:nvPr/>
        </p:nvSpPr>
        <p:spPr>
          <a:xfrm>
            <a:off x="107504" y="6239053"/>
            <a:ext cx="8242270"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Kim+, “</a:t>
            </a:r>
            <a:r>
              <a:rPr kumimoji="0" lang="en-US" sz="1800" b="0" i="0" u="none" strike="noStrike" kern="1200" cap="none" spc="0" normalizeH="0" baseline="0" noProof="0" dirty="0">
                <a:ln>
                  <a:noFill/>
                </a:ln>
                <a:solidFill>
                  <a:srgbClr val="0000FF"/>
                </a:solidFill>
                <a:effectLst/>
                <a:uLnTx/>
                <a:uFillTx/>
                <a:latin typeface="Calibri"/>
                <a:ea typeface="+mn-ea"/>
                <a:cs typeface="+mn-cs"/>
              </a:rPr>
              <a:t>Flipping Bits in Memory Without Accessing Them: An Experimental Study of DRAM Disturbance Errors</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ISCA 2014.</a:t>
            </a:r>
          </a:p>
        </p:txBody>
      </p:sp>
      <p:sp>
        <p:nvSpPr>
          <p:cNvPr id="8"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Observed Errors in Real Systems</a:t>
            </a:r>
          </a:p>
        </p:txBody>
      </p:sp>
    </p:spTree>
    <p:extLst>
      <p:ext uri="{BB962C8B-B14F-4D97-AF65-F5344CB8AC3E}">
        <p14:creationId xmlns:p14="http://schemas.microsoft.com/office/powerpoint/2010/main" val="753235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a:t>One Can Take Over an Otherwise-Secure System</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hlinkClick r:id="rId5"/>
              </a:rPr>
              <a:t>Exploiting the DRAM rowhammer bug to gain kernel privileges </a:t>
            </a:r>
            <a:r>
              <a:rPr kumimoji="0" lang="en-US" sz="1800" b="0" i="0" u="none" strike="noStrike" kern="1200" cap="none" spc="0" normalizeH="0" baseline="0" noProof="0" dirty="0">
                <a:ln>
                  <a:noFill/>
                </a:ln>
                <a:solidFill>
                  <a:srgbClr val="0000FF"/>
                </a:solidFill>
                <a:effectLst/>
                <a:uLnTx/>
                <a:uFillTx/>
                <a:latin typeface="Tahoma"/>
                <a:ea typeface="+mn-ea"/>
                <a:cs typeface="+mn-cs"/>
              </a:rPr>
              <a:t> (</a:t>
            </a:r>
            <a:r>
              <a:rPr kumimoji="0" lang="en-US" sz="1800" b="0" i="0" u="none" strike="noStrike" kern="1200" cap="none" spc="0" normalizeH="0" baseline="0" noProof="0" dirty="0" err="1">
                <a:ln>
                  <a:noFill/>
                </a:ln>
                <a:solidFill>
                  <a:srgbClr val="0000FF"/>
                </a:solidFill>
                <a:effectLst/>
                <a:uLnTx/>
                <a:uFillTx/>
                <a:latin typeface="Tahoma"/>
                <a:ea typeface="+mn-ea"/>
                <a:cs typeface="+mn-cs"/>
              </a:rPr>
              <a:t>Seaborn</a:t>
            </a:r>
            <a:r>
              <a:rPr kumimoji="0" lang="en-US" sz="1800" b="0" i="0" u="none" strike="noStrike" kern="1200" cap="none" spc="0" normalizeH="0" baseline="0" noProof="0" dirty="0">
                <a:ln>
                  <a:noFill/>
                </a:ln>
                <a:solidFill>
                  <a:srgbClr val="0000FF"/>
                </a:solidFill>
                <a:effectLst/>
                <a:uLnTx/>
                <a:uFillTx/>
                <a:latin typeface="Tahoma"/>
                <a:ea typeface="+mn-ea"/>
                <a:cs typeface="+mn-cs"/>
              </a:rPr>
              <a:t>, 2015)</a:t>
            </a:r>
          </a:p>
        </p:txBody>
      </p:sp>
      <p:sp>
        <p:nvSpPr>
          <p:cNvPr id="9" name="Rectangle 8"/>
          <p:cNvSpPr/>
          <p:nvPr/>
        </p:nvSpPr>
        <p:spPr>
          <a:xfrm>
            <a:off x="3635896" y="3212976"/>
            <a:ext cx="5493596" cy="93610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hlinkClick r:id="rId6"/>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rPr>
              <a:t> (Kim et al., ISCA 2014)</a:t>
            </a:r>
          </a:p>
        </p:txBody>
      </p:sp>
    </p:spTree>
    <p:extLst>
      <p:ext uri="{BB962C8B-B14F-4D97-AF65-F5344CB8AC3E}">
        <p14:creationId xmlns:p14="http://schemas.microsoft.com/office/powerpoint/2010/main" val="4313578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RowHammer</a:t>
            </a:r>
            <a:r>
              <a:rPr lang="en-US" dirty="0"/>
              <a:t> Security Attack Example</a:t>
            </a:r>
          </a:p>
        </p:txBody>
      </p:sp>
      <p:sp>
        <p:nvSpPr>
          <p:cNvPr id="3" name="Content Placeholder 2"/>
          <p:cNvSpPr>
            <a:spLocks noGrp="1"/>
          </p:cNvSpPr>
          <p:nvPr>
            <p:ph idx="1"/>
          </p:nvPr>
        </p:nvSpPr>
        <p:spPr>
          <a:xfrm>
            <a:off x="228600" y="908720"/>
            <a:ext cx="8915400" cy="5193723"/>
          </a:xfrm>
        </p:spPr>
        <p:txBody>
          <a:bodyPr/>
          <a:lstStyle/>
          <a:p>
            <a:r>
              <a:rPr lang="en-US" sz="2000" dirty="0">
                <a:solidFill>
                  <a:srgbClr val="FF0000"/>
                </a:solidFill>
              </a:rPr>
              <a:t>“</a:t>
            </a:r>
            <a:r>
              <a:rPr lang="en-US" sz="2000" dirty="0" err="1">
                <a:solidFill>
                  <a:srgbClr val="FF0000"/>
                </a:solidFill>
              </a:rPr>
              <a:t>Rowhammer</a:t>
            </a:r>
            <a:r>
              <a:rPr lang="en-US" sz="2000" dirty="0">
                <a:solidFill>
                  <a:srgbClr val="FF0000"/>
                </a:solidFill>
              </a:rPr>
              <a:t>” is a problem with some recent DRAM devices in which repeatedly accessing a row of memory can cause bit flips in adjacent rows </a:t>
            </a:r>
            <a:r>
              <a:rPr lang="en-US" sz="2000" dirty="0"/>
              <a:t>(Kim et al., ISCA 2014). </a:t>
            </a:r>
          </a:p>
          <a:p>
            <a:pPr lvl="1"/>
            <a:r>
              <a:rPr lang="en-US" sz="1800" dirty="0">
                <a:solidFill>
                  <a:srgbClr val="0000FF"/>
                </a:solidFill>
                <a:ea typeface="ＭＳ Ｐゴシック" charset="0"/>
                <a:cs typeface="ＭＳ Ｐゴシック" charset="0"/>
                <a:hlinkClick r:id="rId2"/>
              </a:rPr>
              <a:t>Flipping Bits in Memory Without Accessing Them: An Experimental Study of DRAM Disturbance Errors</a:t>
            </a:r>
            <a:r>
              <a:rPr lang="en-US" sz="1800" dirty="0">
                <a:solidFill>
                  <a:srgbClr val="0000FF"/>
                </a:solidFill>
                <a:ea typeface="ＭＳ Ｐゴシック" charset="0"/>
                <a:cs typeface="ＭＳ Ｐゴシック" charset="0"/>
              </a:rPr>
              <a:t> (Kim et al., ISCA 2014)</a:t>
            </a:r>
          </a:p>
          <a:p>
            <a:pPr lvl="1"/>
            <a:endParaRPr lang="en-US" sz="1400" dirty="0"/>
          </a:p>
          <a:p>
            <a:r>
              <a:rPr lang="en-US" sz="2000" dirty="0"/>
              <a:t>We tested a selection of laptops and found that a subset of them exhibited the problem. </a:t>
            </a:r>
          </a:p>
          <a:p>
            <a:r>
              <a:rPr lang="en-US" sz="2000" dirty="0"/>
              <a:t>We built two working privilege escalation exploits that use this effect. </a:t>
            </a:r>
          </a:p>
          <a:p>
            <a:pPr lvl="1"/>
            <a:r>
              <a:rPr lang="en-US" sz="1800" dirty="0">
                <a:solidFill>
                  <a:srgbClr val="0000FF"/>
                </a:solidFill>
                <a:hlinkClick r:id="rId3"/>
              </a:rPr>
              <a:t>Exploiting the DRAM rowhammer bug to gain kernel privileges </a:t>
            </a:r>
            <a:r>
              <a:rPr lang="en-US" sz="1800" dirty="0">
                <a:solidFill>
                  <a:srgbClr val="0000FF"/>
                </a:solidFill>
              </a:rPr>
              <a:t> </a:t>
            </a:r>
            <a:r>
              <a:rPr lang="en-US" sz="1600" dirty="0">
                <a:solidFill>
                  <a:srgbClr val="0000FF"/>
                </a:solidFill>
              </a:rPr>
              <a:t>(</a:t>
            </a:r>
            <a:r>
              <a:rPr lang="en-US" sz="1600" dirty="0" err="1">
                <a:solidFill>
                  <a:srgbClr val="0000FF"/>
                </a:solidFill>
              </a:rPr>
              <a:t>Seaborn</a:t>
            </a:r>
            <a:r>
              <a:rPr lang="en-US" sz="1600" dirty="0">
                <a:solidFill>
                  <a:srgbClr val="0000FF"/>
                </a:solidFill>
              </a:rPr>
              <a:t>+, 2015)</a:t>
            </a:r>
          </a:p>
          <a:p>
            <a:pPr lvl="1"/>
            <a:endParaRPr lang="en-US" sz="1400" dirty="0"/>
          </a:p>
          <a:p>
            <a:r>
              <a:rPr lang="en-US" sz="2000" dirty="0"/>
              <a:t>One exploit uses </a:t>
            </a:r>
            <a:r>
              <a:rPr lang="en-US" sz="2000" dirty="0" err="1"/>
              <a:t>rowhammer</a:t>
            </a:r>
            <a:r>
              <a:rPr lang="en-US" sz="2000" dirty="0"/>
              <a:t>-induced bit flips to gain kernel privileges on x86-64 Linux when run as an unprivileged </a:t>
            </a:r>
            <a:r>
              <a:rPr lang="en-US" sz="2000" dirty="0" err="1"/>
              <a:t>userland</a:t>
            </a:r>
            <a:r>
              <a:rPr lang="en-US" sz="2000" dirty="0"/>
              <a:t> process. </a:t>
            </a:r>
          </a:p>
          <a:p>
            <a:r>
              <a:rPr lang="en-US" sz="2000" dirty="0">
                <a:solidFill>
                  <a:srgbClr val="FF0000"/>
                </a:solidFill>
              </a:rPr>
              <a:t>When run on a machine vulnerable to the </a:t>
            </a:r>
            <a:r>
              <a:rPr lang="en-US" sz="2000" dirty="0" err="1">
                <a:solidFill>
                  <a:srgbClr val="FF0000"/>
                </a:solidFill>
              </a:rPr>
              <a:t>rowhammer</a:t>
            </a:r>
            <a:r>
              <a:rPr lang="en-US" sz="2000" dirty="0">
                <a:solidFill>
                  <a:srgbClr val="FF0000"/>
                </a:solidFill>
              </a:rPr>
              <a:t> problem, the process was able to induce bit flips in page table entries (PTEs). </a:t>
            </a:r>
          </a:p>
          <a:p>
            <a:r>
              <a:rPr lang="en-US" sz="2000" dirty="0">
                <a:solidFill>
                  <a:srgbClr val="0000FF"/>
                </a:solidFill>
              </a:rPr>
              <a:t>It was able to use this to gain write access to its own page table, and hence gain read-write access to all of physical memory.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p:cNvSpPr/>
          <p:nvPr/>
        </p:nvSpPr>
        <p:spPr>
          <a:xfrm>
            <a:off x="107504" y="6545534"/>
            <a:ext cx="8496944" cy="61555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hlinkClick r:id="rId3"/>
              </a:rPr>
              <a:t>Exploiting the DRAM rowhammer bug to gain kernel privileges </a:t>
            </a:r>
            <a:r>
              <a:rPr kumimoji="0" lang="en-US" sz="1600" b="0" i="0" u="none" strike="noStrike" kern="1200" cap="none" spc="0" normalizeH="0" baseline="0" noProof="0" dirty="0">
                <a:ln>
                  <a:noFill/>
                </a:ln>
                <a:solidFill>
                  <a:srgbClr val="0000FF"/>
                </a:solidFill>
                <a:effectLst/>
                <a:uLnTx/>
                <a:uFillTx/>
                <a:latin typeface="Tahoma"/>
                <a:ea typeface="+mn-ea"/>
                <a:cs typeface="+mn-cs"/>
              </a:rPr>
              <a:t>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Seaborn</a:t>
            </a:r>
            <a:r>
              <a:rPr kumimoji="0" lang="en-US" sz="1600" b="0" i="0" u="none" strike="noStrike" kern="1200" cap="none" spc="0" normalizeH="0" baseline="0" noProof="0" dirty="0">
                <a:ln>
                  <a:noFill/>
                </a:ln>
                <a:solidFill>
                  <a:srgbClr val="0000FF"/>
                </a:solidFill>
                <a:effectLst/>
                <a:uLnTx/>
                <a:uFillTx/>
                <a:latin typeface="Tahoma"/>
                <a:ea typeface="+mn-ea"/>
                <a:cs typeface="+mn-cs"/>
              </a:rPr>
              <a:t> &amp;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Dullien</a:t>
            </a:r>
            <a:r>
              <a:rPr kumimoji="0" lang="en-US" sz="1600" b="0" i="0" u="none" strike="noStrike" kern="1200" cap="none" spc="0" normalizeH="0" baseline="0" noProof="0" dirty="0">
                <a:ln>
                  <a:noFill/>
                </a:ln>
                <a:solidFill>
                  <a:srgbClr val="0000FF"/>
                </a:solidFill>
                <a:effectLst/>
                <a:uLnTx/>
                <a:uFillTx/>
                <a:latin typeface="Tahoma"/>
                <a:ea typeface="+mn-ea"/>
                <a:cs typeface="+mn-cs"/>
              </a:rPr>
              <a:t>, 2015)</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6796416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Security Implications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3"/>
          <a:stretch>
            <a:fillRect/>
          </a:stretch>
        </p:blipFill>
        <p:spPr>
          <a:xfrm>
            <a:off x="36512" y="1083202"/>
            <a:ext cx="9144000" cy="5658166"/>
          </a:xfrm>
          <a:prstGeom prst="rect">
            <a:avLst/>
          </a:prstGeom>
        </p:spPr>
      </p:pic>
      <p:pic>
        <p:nvPicPr>
          <p:cNvPr id="3" name="Picture 2"/>
          <p:cNvPicPr>
            <a:picLocks noChangeAspect="1"/>
          </p:cNvPicPr>
          <p:nvPr/>
        </p:nvPicPr>
        <p:blipFill>
          <a:blip r:embed="rId4"/>
          <a:stretch>
            <a:fillRect/>
          </a:stretch>
        </p:blipFill>
        <p:spPr>
          <a:xfrm>
            <a:off x="36512" y="908720"/>
            <a:ext cx="9144000" cy="6057900"/>
          </a:xfrm>
          <a:prstGeom prst="rect">
            <a:avLst/>
          </a:prstGeom>
        </p:spPr>
      </p:pic>
    </p:spTree>
    <p:extLst>
      <p:ext uri="{BB962C8B-B14F-4D97-AF65-F5344CB8AC3E}">
        <p14:creationId xmlns:p14="http://schemas.microsoft.com/office/powerpoint/2010/main" val="274832947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Security Implications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3"/>
          <a:stretch>
            <a:fillRect/>
          </a:stretch>
        </p:blipFill>
        <p:spPr>
          <a:xfrm>
            <a:off x="36512" y="1083202"/>
            <a:ext cx="9144000" cy="5658166"/>
          </a:xfrm>
          <a:prstGeom prst="rect">
            <a:avLst/>
          </a:prstGeom>
        </p:spPr>
      </p:pic>
      <p:pic>
        <p:nvPicPr>
          <p:cNvPr id="3" name="Picture 2"/>
          <p:cNvPicPr>
            <a:picLocks noChangeAspect="1"/>
          </p:cNvPicPr>
          <p:nvPr/>
        </p:nvPicPr>
        <p:blipFill>
          <a:blip r:embed="rId4"/>
          <a:stretch>
            <a:fillRect/>
          </a:stretch>
        </p:blipFill>
        <p:spPr>
          <a:xfrm>
            <a:off x="36512" y="908720"/>
            <a:ext cx="9144000" cy="6057900"/>
          </a:xfrm>
          <a:prstGeom prst="rect">
            <a:avLst/>
          </a:prstGeom>
        </p:spPr>
      </p:pic>
      <p:pic>
        <p:nvPicPr>
          <p:cNvPr id="6" name="Picture 5"/>
          <p:cNvPicPr>
            <a:picLocks noChangeAspect="1"/>
          </p:cNvPicPr>
          <p:nvPr/>
        </p:nvPicPr>
        <p:blipFill>
          <a:blip r:embed="rId5"/>
          <a:stretch>
            <a:fillRect/>
          </a:stretch>
        </p:blipFill>
        <p:spPr>
          <a:xfrm>
            <a:off x="683568" y="5157192"/>
            <a:ext cx="7810500" cy="1625600"/>
          </a:xfrm>
          <a:prstGeom prst="rect">
            <a:avLst/>
          </a:prstGeom>
        </p:spPr>
      </p:pic>
    </p:spTree>
    <p:extLst>
      <p:ext uri="{BB962C8B-B14F-4D97-AF65-F5344CB8AC3E}">
        <p14:creationId xmlns:p14="http://schemas.microsoft.com/office/powerpoint/2010/main" val="1733603188"/>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3" name="Title 1"/>
          <p:cNvSpPr>
            <a:spLocks noGrp="1"/>
          </p:cNvSpPr>
          <p:nvPr>
            <p:ph type="title"/>
          </p:nvPr>
        </p:nvSpPr>
        <p:spPr/>
        <p:txBody>
          <a:bodyPr/>
          <a:lstStyle/>
          <a:p>
            <a:r>
              <a:rPr lang="en-US" dirty="0">
                <a:latin typeface="Garamond" charset="0"/>
              </a:rPr>
              <a:t>Selected Readings on </a:t>
            </a:r>
            <a:r>
              <a:rPr lang="en-US" dirty="0" err="1">
                <a:latin typeface="Garamond" charset="0"/>
              </a:rPr>
              <a:t>RowHammer</a:t>
            </a:r>
            <a:r>
              <a:rPr lang="en-US" dirty="0">
                <a:latin typeface="Garamond" charset="0"/>
              </a:rPr>
              <a:t> (I)</a:t>
            </a:r>
          </a:p>
        </p:txBody>
      </p:sp>
      <p:sp>
        <p:nvSpPr>
          <p:cNvPr id="3" name="Content Placeholder 2"/>
          <p:cNvSpPr>
            <a:spLocks noGrp="1"/>
          </p:cNvSpPr>
          <p:nvPr>
            <p:ph idx="1"/>
          </p:nvPr>
        </p:nvSpPr>
        <p:spPr>
          <a:xfrm>
            <a:off x="107504" y="980728"/>
            <a:ext cx="9036496" cy="5051425"/>
          </a:xfrm>
        </p:spPr>
        <p:txBody>
          <a:bodyPr/>
          <a:lstStyle/>
          <a:p>
            <a:pPr>
              <a:buFont typeface="Wingdings" pitchFamily="2" charset="2"/>
              <a:buChar char="n"/>
              <a:defRPr/>
            </a:pPr>
            <a:r>
              <a:rPr lang="en-US" sz="2000" dirty="0">
                <a:solidFill>
                  <a:srgbClr val="0000FF"/>
                </a:solidFill>
              </a:rPr>
              <a:t>Our first detailed study: </a:t>
            </a:r>
            <a:r>
              <a:rPr lang="en-US" sz="2000" dirty="0" err="1">
                <a:solidFill>
                  <a:srgbClr val="0000FF"/>
                </a:solidFill>
              </a:rPr>
              <a:t>Rowhammer</a:t>
            </a:r>
            <a:r>
              <a:rPr lang="en-US" sz="2000" dirty="0">
                <a:solidFill>
                  <a:srgbClr val="0000FF"/>
                </a:solidFill>
              </a:rPr>
              <a:t> analysis and solutions </a:t>
            </a:r>
            <a:r>
              <a:rPr lang="en-US" sz="2000" dirty="0">
                <a:solidFill>
                  <a:srgbClr val="000000"/>
                </a:solidFill>
              </a:rPr>
              <a:t>(June 2014)</a:t>
            </a:r>
          </a:p>
          <a:p>
            <a:pPr lvl="1">
              <a:buFont typeface="Wingdings" pitchFamily="2" charset="2"/>
              <a:buChar char="n"/>
              <a:defRPr/>
            </a:pPr>
            <a:r>
              <a:rPr lang="en-US" sz="1800" dirty="0"/>
              <a:t>Yoongu Kim, Ross Daly, </a:t>
            </a:r>
            <a:r>
              <a:rPr lang="en-US" sz="1800" dirty="0" err="1"/>
              <a:t>Jeremie</a:t>
            </a:r>
            <a:r>
              <a:rPr lang="en-US" sz="1800" dirty="0"/>
              <a:t> Kim, Chris Fallin, </a:t>
            </a:r>
            <a:r>
              <a:rPr lang="en-US" sz="1800" dirty="0" err="1"/>
              <a:t>Ji</a:t>
            </a:r>
            <a:r>
              <a:rPr lang="en-US" sz="1800" dirty="0"/>
              <a:t> </a:t>
            </a:r>
            <a:r>
              <a:rPr lang="en-US" sz="1800" dirty="0" err="1"/>
              <a:t>Hye</a:t>
            </a:r>
            <a:r>
              <a:rPr lang="en-US" sz="1800" dirty="0"/>
              <a:t> Lee, Donghyuk Lee, Chris Wilkerson, </a:t>
            </a:r>
            <a:r>
              <a:rPr lang="en-US" sz="1800" dirty="0" err="1"/>
              <a:t>Konrad</a:t>
            </a:r>
            <a:r>
              <a:rPr lang="en-US" sz="1800" dirty="0"/>
              <a:t> Lai, and Onur Mutlu,</a:t>
            </a:r>
            <a:br>
              <a:rPr lang="en-US" sz="1800" dirty="0"/>
            </a:br>
            <a:r>
              <a:rPr lang="en-US" sz="1800" b="1" dirty="0">
                <a:hlinkClick r:id="rId2"/>
              </a:rPr>
              <a:t>"Flipping Bits in Memory Without Accessing Them: An Experimental Study of DRAM Disturbance Errors"</a:t>
            </a:r>
            <a:br>
              <a:rPr lang="en-US" sz="1800" dirty="0"/>
            </a:br>
            <a:r>
              <a:rPr lang="en-US" sz="1800" i="1" dirty="0"/>
              <a:t>Proceedings of the </a:t>
            </a:r>
            <a:r>
              <a:rPr lang="en-US" sz="1800" i="1" dirty="0">
                <a:hlinkClick r:id="rId3"/>
              </a:rPr>
              <a:t>41st International Symposium on Computer Architecture</a:t>
            </a:r>
            <a:r>
              <a:rPr lang="en-US" sz="1800" i="1" dirty="0"/>
              <a:t> (</a:t>
            </a:r>
            <a:r>
              <a:rPr lang="en-US" sz="1800" b="1" i="1" dirty="0"/>
              <a:t>ISCA</a:t>
            </a:r>
            <a:r>
              <a:rPr lang="en-US" sz="1800" i="1" dirty="0"/>
              <a:t>)</a:t>
            </a:r>
            <a:r>
              <a:rPr lang="en-US" sz="1800" dirty="0"/>
              <a:t>, Minneapolis, MN,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Source Code and Data</a:t>
            </a:r>
            <a:r>
              <a:rPr lang="en-US" sz="1800" dirty="0"/>
              <a:t>] </a:t>
            </a:r>
          </a:p>
          <a:p>
            <a:pPr marL="0" indent="0">
              <a:buFont typeface="Wingdings" pitchFamily="2" charset="2"/>
              <a:buNone/>
              <a:defRPr/>
            </a:pPr>
            <a:endParaRPr lang="en-US" sz="300" dirty="0">
              <a:ea typeface="+mn-ea"/>
              <a:cs typeface="+mn-cs"/>
              <a:hlinkClick r:id="rId8"/>
            </a:endParaRPr>
          </a:p>
          <a:p>
            <a:pPr>
              <a:buFont typeface="Wingdings" pitchFamily="2" charset="2"/>
              <a:buChar char="n"/>
              <a:defRPr/>
            </a:pPr>
            <a:endParaRPr lang="en-US" sz="2000" dirty="0">
              <a:ea typeface="+mn-ea"/>
              <a:cs typeface="+mn-cs"/>
            </a:endParaRPr>
          </a:p>
          <a:p>
            <a:pPr>
              <a:buFont typeface="Wingdings" pitchFamily="2" charset="2"/>
              <a:buChar char="n"/>
              <a:defRPr/>
            </a:pPr>
            <a:r>
              <a:rPr lang="en-US" sz="2000" dirty="0">
                <a:solidFill>
                  <a:srgbClr val="0000FF"/>
                </a:solidFill>
                <a:ea typeface="+mn-ea"/>
                <a:cs typeface="+mn-cs"/>
              </a:rPr>
              <a:t>Our Source Code to Induce Errors in Modern DRAM Chips </a:t>
            </a:r>
            <a:r>
              <a:rPr lang="en-US" sz="2000" dirty="0">
                <a:solidFill>
                  <a:srgbClr val="000000"/>
                </a:solidFill>
                <a:ea typeface="+mn-ea"/>
                <a:cs typeface="+mn-cs"/>
              </a:rPr>
              <a:t>(June 2014)</a:t>
            </a:r>
          </a:p>
          <a:p>
            <a:pPr lvl="1">
              <a:buFont typeface="Wingdings" pitchFamily="2" charset="2"/>
              <a:buChar char="n"/>
              <a:defRPr/>
            </a:pPr>
            <a:r>
              <a:rPr lang="en-US" sz="1800" dirty="0">
                <a:hlinkClick r:id="rId8"/>
              </a:rPr>
              <a:t>https://github.com/CMU-SAFARI/rowhammer</a:t>
            </a:r>
            <a:endParaRPr lang="en-US" sz="1800" dirty="0"/>
          </a:p>
          <a:p>
            <a:pPr>
              <a:buFont typeface="Wingdings" pitchFamily="2" charset="2"/>
              <a:buChar char="n"/>
              <a:defRPr/>
            </a:pPr>
            <a:endParaRPr lang="en-US" sz="1000" dirty="0">
              <a:ea typeface="+mn-ea"/>
              <a:cs typeface="+mn-cs"/>
            </a:endParaRPr>
          </a:p>
          <a:p>
            <a:pPr>
              <a:buFont typeface="Wingdings" pitchFamily="2" charset="2"/>
              <a:buChar char="n"/>
              <a:defRPr/>
            </a:pPr>
            <a:endParaRPr lang="en-US" sz="1000" dirty="0">
              <a:ea typeface="+mn-ea"/>
              <a:cs typeface="+mn-cs"/>
            </a:endParaRPr>
          </a:p>
          <a:p>
            <a:pPr>
              <a:buFont typeface="Wingdings" pitchFamily="2" charset="2"/>
              <a:buChar char="n"/>
              <a:defRPr/>
            </a:pPr>
            <a:r>
              <a:rPr lang="en-US" sz="2000" dirty="0">
                <a:solidFill>
                  <a:srgbClr val="0000FF"/>
                </a:solidFill>
                <a:ea typeface="+mn-ea"/>
                <a:cs typeface="+mn-cs"/>
              </a:rPr>
              <a:t>Google Project Zero’s Attack to Take Over a System </a:t>
            </a:r>
            <a:r>
              <a:rPr lang="en-US" sz="2000" dirty="0">
                <a:ea typeface="+mn-ea"/>
                <a:cs typeface="+mn-cs"/>
              </a:rPr>
              <a:t>(March 2015)</a:t>
            </a:r>
          </a:p>
          <a:p>
            <a:pPr lvl="1">
              <a:buFont typeface="Wingdings" pitchFamily="2" charset="2"/>
              <a:buChar char="n"/>
              <a:defRPr/>
            </a:pPr>
            <a:r>
              <a:rPr lang="en-US" sz="1700" dirty="0">
                <a:solidFill>
                  <a:srgbClr val="0000FF"/>
                </a:solidFill>
                <a:hlinkClick r:id="rId9"/>
              </a:rPr>
              <a:t>Exploiting the DRAM rowhammer bug to gain kernel privileges </a:t>
            </a:r>
            <a:r>
              <a:rPr lang="en-US" sz="1700" dirty="0">
                <a:solidFill>
                  <a:srgbClr val="0000FF"/>
                </a:solidFill>
              </a:rPr>
              <a:t> </a:t>
            </a:r>
            <a:r>
              <a:rPr lang="en-US" sz="1700" dirty="0"/>
              <a:t>(</a:t>
            </a:r>
            <a:r>
              <a:rPr lang="en-US" sz="1700" dirty="0" err="1"/>
              <a:t>Seaborn</a:t>
            </a:r>
            <a:r>
              <a:rPr lang="en-US" sz="1700" dirty="0"/>
              <a:t>+, 2015)</a:t>
            </a:r>
          </a:p>
          <a:p>
            <a:pPr lvl="1">
              <a:buFont typeface="Wingdings" pitchFamily="2" charset="2"/>
              <a:buChar char="n"/>
              <a:defRPr/>
            </a:pPr>
            <a:r>
              <a:rPr lang="en-US" sz="1800" dirty="0">
                <a:ea typeface="+mn-ea"/>
                <a:cs typeface="+mn-cs"/>
                <a:hlinkClick r:id="rId10"/>
              </a:rPr>
              <a:t>https://github.com/google/rowhammer-test</a:t>
            </a:r>
            <a:r>
              <a:rPr lang="en-US" sz="1800" dirty="0">
                <a:ea typeface="+mn-ea"/>
                <a:cs typeface="+mn-cs"/>
              </a:rPr>
              <a:t> </a:t>
            </a:r>
          </a:p>
          <a:p>
            <a:pPr lvl="1">
              <a:buFont typeface="Wingdings" pitchFamily="2" charset="2"/>
              <a:buChar char="n"/>
              <a:defRPr/>
            </a:pPr>
            <a:r>
              <a:rPr lang="en-US" sz="1800" b="1" dirty="0">
                <a:ea typeface="+mn-ea"/>
                <a:cs typeface="+mn-cs"/>
              </a:rPr>
              <a:t>Double-sided </a:t>
            </a:r>
            <a:r>
              <a:rPr lang="en-US" sz="1800" b="1" dirty="0" err="1">
                <a:ea typeface="+mn-ea"/>
                <a:cs typeface="+mn-cs"/>
              </a:rPr>
              <a:t>Rowhammer</a:t>
            </a:r>
            <a:endParaRPr lang="en-US" sz="1800" b="1" dirty="0">
              <a:ea typeface="+mn-ea"/>
              <a:cs typeface="+mn-cs"/>
            </a:endParaRPr>
          </a:p>
          <a:p>
            <a:pPr lvl="1">
              <a:buFont typeface="Wingdings" pitchFamily="2" charset="2"/>
              <a:buChar char="n"/>
              <a:defRPr/>
            </a:pPr>
            <a:endParaRPr lang="en-US" sz="1000" dirty="0">
              <a:ea typeface="+mn-ea"/>
              <a:cs typeface="+mn-cs"/>
            </a:endParaRPr>
          </a:p>
        </p:txBody>
      </p:sp>
      <p:sp>
        <p:nvSpPr>
          <p:cNvPr id="24883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E4CA1AC-9B89-0F47-9BBA-E71BD7C7994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39017667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8" end="8"/>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10" end="1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rPr>
              <a:t>Selected Readings on </a:t>
            </a:r>
            <a:r>
              <a:rPr lang="en-US" dirty="0" err="1">
                <a:latin typeface="Garamond" charset="0"/>
              </a:rPr>
              <a:t>RowHammer</a:t>
            </a:r>
            <a:r>
              <a:rPr lang="en-US" dirty="0">
                <a:latin typeface="Garamond" charset="0"/>
              </a:rPr>
              <a:t> (II)</a:t>
            </a:r>
            <a:endParaRPr lang="en-US" dirty="0"/>
          </a:p>
        </p:txBody>
      </p:sp>
      <p:sp>
        <p:nvSpPr>
          <p:cNvPr id="3" name="Content Placeholder 2"/>
          <p:cNvSpPr>
            <a:spLocks noGrp="1"/>
          </p:cNvSpPr>
          <p:nvPr>
            <p:ph idx="1"/>
          </p:nvPr>
        </p:nvSpPr>
        <p:spPr/>
        <p:txBody>
          <a:bodyPr/>
          <a:lstStyle/>
          <a:p>
            <a:pPr>
              <a:buFont typeface="Wingdings" pitchFamily="2" charset="2"/>
              <a:buChar char="n"/>
              <a:defRPr/>
            </a:pPr>
            <a:r>
              <a:rPr lang="en-US" sz="2000" dirty="0">
                <a:solidFill>
                  <a:srgbClr val="0000FF"/>
                </a:solidFill>
              </a:rPr>
              <a:t>Remote </a:t>
            </a:r>
            <a:r>
              <a:rPr lang="en-US" sz="2000" dirty="0" err="1">
                <a:solidFill>
                  <a:srgbClr val="0000FF"/>
                </a:solidFill>
              </a:rPr>
              <a:t>RowHammer</a:t>
            </a:r>
            <a:r>
              <a:rPr lang="en-US" sz="2000" dirty="0">
                <a:solidFill>
                  <a:srgbClr val="0000FF"/>
                </a:solidFill>
              </a:rPr>
              <a:t> Attacks via JavaScript </a:t>
            </a:r>
            <a:r>
              <a:rPr lang="en-US" sz="2000" dirty="0"/>
              <a:t>(July 2015)</a:t>
            </a:r>
          </a:p>
          <a:p>
            <a:pPr lvl="1">
              <a:buFont typeface="Wingdings" pitchFamily="2" charset="2"/>
              <a:buChar char="n"/>
              <a:defRPr/>
            </a:pPr>
            <a:r>
              <a:rPr lang="en-US" sz="1800" dirty="0">
                <a:hlinkClick r:id="rId2"/>
              </a:rPr>
              <a:t>http://arxiv.org/abs/1507.06955</a:t>
            </a:r>
            <a:r>
              <a:rPr lang="en-US" sz="1800" dirty="0"/>
              <a:t> </a:t>
            </a:r>
          </a:p>
          <a:p>
            <a:pPr lvl="1">
              <a:buFont typeface="Wingdings" pitchFamily="2" charset="2"/>
              <a:buChar char="n"/>
              <a:defRPr/>
            </a:pPr>
            <a:r>
              <a:rPr lang="en-US" sz="1800" dirty="0">
                <a:hlinkClick r:id="rId3"/>
              </a:rPr>
              <a:t>https://github.com/IAIK/rowhammerjs</a:t>
            </a:r>
            <a:r>
              <a:rPr lang="en-US" sz="1800" dirty="0"/>
              <a:t> </a:t>
            </a:r>
          </a:p>
          <a:p>
            <a:pPr lvl="1">
              <a:buFont typeface="Wingdings" pitchFamily="2" charset="2"/>
              <a:buChar char="n"/>
              <a:defRPr/>
            </a:pPr>
            <a:r>
              <a:rPr lang="en-US" sz="1800" dirty="0" err="1"/>
              <a:t>Gruss</a:t>
            </a:r>
            <a:r>
              <a:rPr lang="en-US" sz="1800" dirty="0"/>
              <a:t> et al., DIMVA 2016.</a:t>
            </a:r>
          </a:p>
          <a:p>
            <a:pPr lvl="1">
              <a:buFont typeface="Wingdings" pitchFamily="2" charset="2"/>
              <a:buChar char="n"/>
              <a:defRPr/>
            </a:pPr>
            <a:r>
              <a:rPr lang="en-US" sz="1800" b="1" dirty="0"/>
              <a:t>CLFLUSH-free </a:t>
            </a:r>
            <a:r>
              <a:rPr lang="en-US" sz="1800" b="1" dirty="0" err="1"/>
              <a:t>Rowhammer</a:t>
            </a:r>
            <a:endParaRPr lang="en-US" sz="1800" b="1" dirty="0"/>
          </a:p>
          <a:p>
            <a:pPr lvl="1">
              <a:buFont typeface="Wingdings" pitchFamily="2" charset="2"/>
              <a:buChar char="n"/>
              <a:defRPr/>
            </a:pPr>
            <a:r>
              <a:rPr lang="en-US" sz="1800" dirty="0"/>
              <a:t>“A fully automated attack that requires nothing but a website with JavaScript to </a:t>
            </a:r>
            <a:r>
              <a:rPr lang="en-US" sz="1800" b="1" dirty="0"/>
              <a:t>trigger faults on remote hardware</a:t>
            </a:r>
            <a:r>
              <a:rPr lang="en-US" sz="1800" dirty="0"/>
              <a:t>.” </a:t>
            </a:r>
          </a:p>
          <a:p>
            <a:pPr lvl="1">
              <a:buFont typeface="Wingdings" pitchFamily="2" charset="2"/>
              <a:buChar char="n"/>
              <a:defRPr/>
            </a:pPr>
            <a:r>
              <a:rPr lang="en-US" sz="1800" dirty="0"/>
              <a:t>“We can gain unrestricted access to systems of website visitors.”</a:t>
            </a:r>
          </a:p>
          <a:p>
            <a:endParaRPr lang="en-US" sz="2000" dirty="0"/>
          </a:p>
          <a:p>
            <a:r>
              <a:rPr lang="en-US" sz="2000" dirty="0">
                <a:solidFill>
                  <a:srgbClr val="0000FF"/>
                </a:solidFill>
              </a:rPr>
              <a:t>ANVIL: Software-Based Protection Against Next-Generation </a:t>
            </a:r>
            <a:r>
              <a:rPr lang="en-US" sz="2000" dirty="0" err="1">
                <a:solidFill>
                  <a:srgbClr val="0000FF"/>
                </a:solidFill>
              </a:rPr>
              <a:t>Rowhammer</a:t>
            </a:r>
            <a:r>
              <a:rPr lang="en-US" sz="2000" dirty="0">
                <a:solidFill>
                  <a:srgbClr val="0000FF"/>
                </a:solidFill>
              </a:rPr>
              <a:t> Attacks </a:t>
            </a:r>
            <a:r>
              <a:rPr lang="en-US" sz="2000" dirty="0"/>
              <a:t>(March 2016)</a:t>
            </a:r>
          </a:p>
          <a:p>
            <a:pPr lvl="1"/>
            <a:r>
              <a:rPr lang="en-US" sz="1800" dirty="0">
                <a:hlinkClick r:id="rId4"/>
              </a:rPr>
              <a:t>http://dl.acm.org/citation.cfm?doid=2872362.2872390</a:t>
            </a:r>
            <a:r>
              <a:rPr lang="en-US" sz="1800" dirty="0"/>
              <a:t> </a:t>
            </a:r>
          </a:p>
          <a:p>
            <a:pPr lvl="1"/>
            <a:r>
              <a:rPr lang="en-US" sz="1800" dirty="0" err="1"/>
              <a:t>Aweke</a:t>
            </a:r>
            <a:r>
              <a:rPr lang="en-US" sz="1800" dirty="0"/>
              <a:t> et al., ASPLOS 2016</a:t>
            </a:r>
          </a:p>
          <a:p>
            <a:pPr lvl="1"/>
            <a:r>
              <a:rPr lang="en-US" sz="1800" b="1" dirty="0"/>
              <a:t>CLFLUSH-free </a:t>
            </a:r>
            <a:r>
              <a:rPr lang="en-US" sz="1800" b="1" dirty="0" err="1"/>
              <a:t>Rowhammer</a:t>
            </a:r>
            <a:endParaRPr lang="en-US" sz="1800" b="1" dirty="0"/>
          </a:p>
          <a:p>
            <a:pPr lvl="1"/>
            <a:r>
              <a:rPr lang="en-US" sz="1800" dirty="0"/>
              <a:t>Software based monitoring for </a:t>
            </a:r>
            <a:r>
              <a:rPr lang="en-US" sz="1800" dirty="0" err="1"/>
              <a:t>rowhammer</a:t>
            </a:r>
            <a:r>
              <a:rPr lang="en-US" sz="1800" dirty="0"/>
              <a:t> detection</a:t>
            </a:r>
          </a:p>
          <a:p>
            <a:pPr lvl="1"/>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605323728"/>
      </p:ext>
    </p:extLst>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rPr>
              <a:t>Selected Readings on RowHammer (III)</a:t>
            </a:r>
            <a:endParaRPr lang="en-US" dirty="0"/>
          </a:p>
        </p:txBody>
      </p:sp>
      <p:sp>
        <p:nvSpPr>
          <p:cNvPr id="3" name="Content Placeholder 2"/>
          <p:cNvSpPr>
            <a:spLocks noGrp="1"/>
          </p:cNvSpPr>
          <p:nvPr>
            <p:ph idx="1"/>
          </p:nvPr>
        </p:nvSpPr>
        <p:spPr/>
        <p:txBody>
          <a:bodyPr/>
          <a:lstStyle/>
          <a:p>
            <a:pPr>
              <a:buFont typeface="Wingdings" pitchFamily="2" charset="2"/>
              <a:buChar char="n"/>
              <a:defRPr/>
            </a:pPr>
            <a:r>
              <a:rPr lang="en-US" sz="2000" dirty="0" err="1">
                <a:solidFill>
                  <a:srgbClr val="0000FF"/>
                </a:solidFill>
              </a:rPr>
              <a:t>Dedup</a:t>
            </a:r>
            <a:r>
              <a:rPr lang="en-US" sz="2000" dirty="0">
                <a:solidFill>
                  <a:srgbClr val="0000FF"/>
                </a:solidFill>
              </a:rPr>
              <a:t> Est Machina: Memory Deduplication as an Advanced Exploitation Vector </a:t>
            </a:r>
            <a:r>
              <a:rPr lang="en-US" sz="2000" dirty="0"/>
              <a:t>(May 2016)</a:t>
            </a:r>
          </a:p>
          <a:p>
            <a:pPr lvl="1">
              <a:buFont typeface="Wingdings" pitchFamily="2" charset="2"/>
              <a:buChar char="n"/>
              <a:defRPr/>
            </a:pPr>
            <a:r>
              <a:rPr lang="en-US" sz="1800" dirty="0">
                <a:hlinkClick r:id="rId2"/>
              </a:rPr>
              <a:t>https://www.ieee-security.org/TC/SP2016/papers/0824a987.pdf</a:t>
            </a:r>
            <a:r>
              <a:rPr lang="en-US" sz="1800" dirty="0"/>
              <a:t> </a:t>
            </a:r>
          </a:p>
          <a:p>
            <a:pPr lvl="1">
              <a:buFont typeface="Wingdings" pitchFamily="2" charset="2"/>
              <a:buChar char="n"/>
              <a:defRPr/>
            </a:pPr>
            <a:r>
              <a:rPr lang="en-US" sz="1800" dirty="0"/>
              <a:t>Bosman et al., IEEE S&amp;P 2016.</a:t>
            </a:r>
          </a:p>
          <a:p>
            <a:pPr lvl="1">
              <a:buFont typeface="Wingdings" pitchFamily="2" charset="2"/>
              <a:buChar char="n"/>
              <a:defRPr/>
            </a:pPr>
            <a:r>
              <a:rPr lang="en-US" sz="1800" dirty="0"/>
              <a:t>Exploits </a:t>
            </a:r>
            <a:r>
              <a:rPr lang="en-US" sz="1800" dirty="0" err="1"/>
              <a:t>Rowhammer</a:t>
            </a:r>
            <a:r>
              <a:rPr lang="en-US" sz="1800" dirty="0"/>
              <a:t> and Memory Deduplication to overtake a browser </a:t>
            </a:r>
          </a:p>
          <a:p>
            <a:pPr lvl="1">
              <a:buFont typeface="Wingdings" pitchFamily="2" charset="2"/>
              <a:buChar char="n"/>
              <a:defRPr/>
            </a:pPr>
            <a:r>
              <a:rPr lang="en-US" sz="1800" dirty="0"/>
              <a:t>“We report on the </a:t>
            </a:r>
            <a:r>
              <a:rPr lang="en-US" sz="1800" b="1" dirty="0"/>
              <a:t>first reliable remote exploit for the </a:t>
            </a:r>
            <a:r>
              <a:rPr lang="en-US" sz="1800" b="1" dirty="0" err="1"/>
              <a:t>Rowhammer</a:t>
            </a:r>
            <a:r>
              <a:rPr lang="en-US" sz="1800" b="1" dirty="0"/>
              <a:t> vulnerability</a:t>
            </a:r>
            <a:r>
              <a:rPr lang="en-US" sz="1800" dirty="0"/>
              <a:t> running entirely in Microsoft Edge.” </a:t>
            </a:r>
          </a:p>
          <a:p>
            <a:pPr lvl="1">
              <a:buFont typeface="Wingdings" pitchFamily="2" charset="2"/>
              <a:buChar char="n"/>
              <a:defRPr/>
            </a:pPr>
            <a:r>
              <a:rPr lang="en-US" sz="1800" dirty="0"/>
              <a:t>“[an attacker] </a:t>
            </a:r>
            <a:r>
              <a:rPr lang="is-IS" sz="1800" dirty="0"/>
              <a:t>… </a:t>
            </a:r>
            <a:r>
              <a:rPr lang="en-US" sz="1800" dirty="0"/>
              <a:t>can reliably “own” a system with all defenses up, even if the software is entirely free of bugs.”</a:t>
            </a:r>
          </a:p>
          <a:p>
            <a:pPr lvl="1">
              <a:buFont typeface="Wingdings" pitchFamily="2" charset="2"/>
              <a:buChar char="n"/>
              <a:defRPr/>
            </a:pPr>
            <a:endParaRPr lang="en-US" sz="1800" dirty="0"/>
          </a:p>
          <a:p>
            <a:pPr lvl="1">
              <a:buFont typeface="Wingdings" pitchFamily="2" charset="2"/>
              <a:buChar char="n"/>
              <a:defRPr/>
            </a:pPr>
            <a:endParaRPr lang="en-US" sz="1800" dirty="0"/>
          </a:p>
          <a:p>
            <a:endParaRPr lang="en-US" sz="2000" dirty="0"/>
          </a:p>
          <a:p>
            <a:pPr lvl="1"/>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45850720"/>
      </p:ext>
    </p:extLst>
  </p:cSld>
  <p:clrMapOvr>
    <a:masterClrMapping/>
  </p:clrMapOvr>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rPr>
              <a:t>Selected Readings on RowHammer (IV)</a:t>
            </a:r>
            <a:endParaRPr lang="en-US" dirty="0"/>
          </a:p>
        </p:txBody>
      </p:sp>
      <p:sp>
        <p:nvSpPr>
          <p:cNvPr id="3" name="Content Placeholder 2"/>
          <p:cNvSpPr>
            <a:spLocks noGrp="1"/>
          </p:cNvSpPr>
          <p:nvPr>
            <p:ph idx="1"/>
          </p:nvPr>
        </p:nvSpPr>
        <p:spPr>
          <a:xfrm>
            <a:off x="228600" y="997527"/>
            <a:ext cx="8915400" cy="5193723"/>
          </a:xfrm>
        </p:spPr>
        <p:txBody>
          <a:bodyPr/>
          <a:lstStyle/>
          <a:p>
            <a:pPr>
              <a:buFont typeface="Wingdings" pitchFamily="2" charset="2"/>
              <a:buChar char="n"/>
              <a:defRPr/>
            </a:pPr>
            <a:r>
              <a:rPr lang="en-US" sz="2000" dirty="0">
                <a:solidFill>
                  <a:srgbClr val="0000FF"/>
                </a:solidFill>
              </a:rPr>
              <a:t>Flip </a:t>
            </a:r>
            <a:r>
              <a:rPr lang="en-US" sz="2000" dirty="0" err="1">
                <a:solidFill>
                  <a:srgbClr val="0000FF"/>
                </a:solidFill>
              </a:rPr>
              <a:t>Feng</a:t>
            </a:r>
            <a:r>
              <a:rPr lang="en-US" sz="2000" dirty="0">
                <a:solidFill>
                  <a:srgbClr val="0000FF"/>
                </a:solidFill>
              </a:rPr>
              <a:t> </a:t>
            </a:r>
            <a:r>
              <a:rPr lang="en-US" sz="2000" dirty="0" err="1">
                <a:solidFill>
                  <a:srgbClr val="0000FF"/>
                </a:solidFill>
              </a:rPr>
              <a:t>Shui</a:t>
            </a:r>
            <a:r>
              <a:rPr lang="en-US" sz="2000" dirty="0">
                <a:solidFill>
                  <a:srgbClr val="0000FF"/>
                </a:solidFill>
              </a:rPr>
              <a:t>: Hammering a Needle in the Software Stack </a:t>
            </a:r>
            <a:r>
              <a:rPr lang="en-US" sz="2000" dirty="0"/>
              <a:t>(August 2016)</a:t>
            </a:r>
          </a:p>
          <a:p>
            <a:pPr lvl="1">
              <a:buFont typeface="Wingdings" pitchFamily="2" charset="2"/>
              <a:buChar char="n"/>
              <a:defRPr/>
            </a:pPr>
            <a:r>
              <a:rPr lang="en-US" sz="1800" dirty="0">
                <a:hlinkClick r:id="rId2"/>
              </a:rPr>
              <a:t>https://www.usenix.org/system/files/conference/usenixsecurity16/sec16_paper_razavi.pdf</a:t>
            </a:r>
            <a:r>
              <a:rPr lang="en-US" sz="1800" dirty="0"/>
              <a:t> </a:t>
            </a:r>
          </a:p>
          <a:p>
            <a:pPr lvl="1">
              <a:buFont typeface="Wingdings" pitchFamily="2" charset="2"/>
              <a:buChar char="n"/>
              <a:defRPr/>
            </a:pPr>
            <a:r>
              <a:rPr lang="en-US" sz="1800" dirty="0" err="1"/>
              <a:t>Razavi</a:t>
            </a:r>
            <a:r>
              <a:rPr lang="en-US" sz="1800" dirty="0"/>
              <a:t> et al., USENIX Security 2016.</a:t>
            </a:r>
          </a:p>
          <a:p>
            <a:pPr lvl="1">
              <a:buFont typeface="Wingdings" pitchFamily="2" charset="2"/>
              <a:buChar char="n"/>
              <a:defRPr/>
            </a:pPr>
            <a:r>
              <a:rPr lang="en-US" sz="1800" dirty="0"/>
              <a:t>Combines memory </a:t>
            </a:r>
            <a:r>
              <a:rPr lang="en-US" sz="1800" dirty="0" err="1"/>
              <a:t>deduplication</a:t>
            </a:r>
            <a:r>
              <a:rPr lang="en-US" sz="1800" dirty="0"/>
              <a:t> and RowHammer</a:t>
            </a:r>
          </a:p>
          <a:p>
            <a:pPr lvl="1">
              <a:buFont typeface="Wingdings" pitchFamily="2" charset="2"/>
              <a:buChar char="n"/>
              <a:defRPr/>
            </a:pPr>
            <a:r>
              <a:rPr lang="en-US" sz="1800" dirty="0"/>
              <a:t>“</a:t>
            </a:r>
            <a:r>
              <a:rPr lang="en-US" sz="1800" b="1" dirty="0"/>
              <a:t>A malicious VM can gain unauthorized access to a co-hosted VM running </a:t>
            </a:r>
            <a:r>
              <a:rPr lang="en-US" sz="1800" b="1" dirty="0" err="1"/>
              <a:t>OpenSSH</a:t>
            </a:r>
            <a:r>
              <a:rPr lang="en-US" sz="1800" dirty="0"/>
              <a:t>.”</a:t>
            </a:r>
          </a:p>
          <a:p>
            <a:pPr lvl="1">
              <a:buFont typeface="Wingdings" pitchFamily="2" charset="2"/>
              <a:buChar char="n"/>
              <a:defRPr/>
            </a:pPr>
            <a:r>
              <a:rPr lang="en-US" sz="1800" dirty="0"/>
              <a:t>Breaks </a:t>
            </a:r>
            <a:r>
              <a:rPr lang="en-US" sz="1800" dirty="0" err="1"/>
              <a:t>OpenSSH</a:t>
            </a:r>
            <a:r>
              <a:rPr lang="en-US" sz="1800" dirty="0"/>
              <a:t> public key authentication </a:t>
            </a:r>
          </a:p>
          <a:p>
            <a:endParaRPr lang="en-US" sz="2000" dirty="0"/>
          </a:p>
          <a:p>
            <a:r>
              <a:rPr lang="en-US" sz="2000" dirty="0" err="1">
                <a:solidFill>
                  <a:srgbClr val="0000FF"/>
                </a:solidFill>
              </a:rPr>
              <a:t>Drammer</a:t>
            </a:r>
            <a:r>
              <a:rPr lang="en-US" sz="2000" dirty="0">
                <a:solidFill>
                  <a:srgbClr val="0000FF"/>
                </a:solidFill>
              </a:rPr>
              <a:t>: Deterministic </a:t>
            </a:r>
            <a:r>
              <a:rPr lang="en-US" sz="2000" dirty="0" err="1">
                <a:solidFill>
                  <a:srgbClr val="0000FF"/>
                </a:solidFill>
              </a:rPr>
              <a:t>Rowhammer</a:t>
            </a:r>
            <a:r>
              <a:rPr lang="en-US" sz="2000" dirty="0">
                <a:solidFill>
                  <a:srgbClr val="0000FF"/>
                </a:solidFill>
              </a:rPr>
              <a:t> Attacks on Mobile Platforms </a:t>
            </a:r>
            <a:r>
              <a:rPr lang="en-US" sz="2000" dirty="0"/>
              <a:t>(October 2016)</a:t>
            </a:r>
          </a:p>
          <a:p>
            <a:pPr lvl="1"/>
            <a:r>
              <a:rPr lang="en-US" sz="1800" dirty="0">
                <a:hlinkClick r:id="rId3"/>
              </a:rPr>
              <a:t>http://dl.acm.org/citation.cfm?id=2976749.2978406</a:t>
            </a:r>
            <a:r>
              <a:rPr lang="en-US" sz="1800" dirty="0"/>
              <a:t> </a:t>
            </a:r>
          </a:p>
          <a:p>
            <a:pPr lvl="1"/>
            <a:r>
              <a:rPr lang="en-US" sz="1800" dirty="0"/>
              <a:t>Van Der </a:t>
            </a:r>
            <a:r>
              <a:rPr lang="en-US" sz="1800" dirty="0" err="1"/>
              <a:t>Veen</a:t>
            </a:r>
            <a:r>
              <a:rPr lang="en-US" sz="1800" dirty="0"/>
              <a:t> et al., CCS 2016</a:t>
            </a:r>
          </a:p>
          <a:p>
            <a:pPr lvl="1"/>
            <a:r>
              <a:rPr lang="en-US" sz="1800" b="1" dirty="0"/>
              <a:t>Can take over an ARM-based Android system </a:t>
            </a:r>
            <a:r>
              <a:rPr lang="en-US" sz="1800" b="1" dirty="0">
                <a:solidFill>
                  <a:srgbClr val="FF0000"/>
                </a:solidFill>
              </a:rPr>
              <a:t>deterministically</a:t>
            </a:r>
          </a:p>
          <a:p>
            <a:pPr lvl="1"/>
            <a:r>
              <a:rPr lang="en-US" sz="1800" dirty="0"/>
              <a:t>Exploits predictable physical memory allocator behavior</a:t>
            </a:r>
          </a:p>
          <a:p>
            <a:pPr lvl="2"/>
            <a:r>
              <a:rPr lang="en-US" sz="1600" dirty="0"/>
              <a:t>Can deterministically place security-sensitive data (e.g., page table) in an attacker-chosen, vulnerable location in memory</a:t>
            </a:r>
          </a:p>
          <a:p>
            <a:pPr lvl="1"/>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998504205"/>
      </p:ext>
    </p:extLst>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6D6F41-7363-A545-92A4-7C5AECFFAD37}"/>
              </a:ext>
            </a:extLst>
          </p:cNvPr>
          <p:cNvSpPr>
            <a:spLocks noGrp="1"/>
          </p:cNvSpPr>
          <p:nvPr>
            <p:ph type="title"/>
          </p:nvPr>
        </p:nvSpPr>
        <p:spPr/>
        <p:txBody>
          <a:bodyPr/>
          <a:lstStyle/>
          <a:p>
            <a:r>
              <a:rPr lang="en-US" dirty="0">
                <a:latin typeface="Garamond" charset="0"/>
              </a:rPr>
              <a:t>Selected Readings on RowHammer (V)</a:t>
            </a:r>
            <a:endParaRPr lang="en-US" dirty="0"/>
          </a:p>
        </p:txBody>
      </p:sp>
      <p:sp>
        <p:nvSpPr>
          <p:cNvPr id="3" name="Content Placeholder 2">
            <a:extLst>
              <a:ext uri="{FF2B5EF4-FFF2-40B4-BE49-F238E27FC236}">
                <a16:creationId xmlns:a16="http://schemas.microsoft.com/office/drawing/2014/main" id="{B215032C-5D67-884B-A859-121B18CB5F16}"/>
              </a:ext>
            </a:extLst>
          </p:cNvPr>
          <p:cNvSpPr>
            <a:spLocks noGrp="1"/>
          </p:cNvSpPr>
          <p:nvPr>
            <p:ph idx="1"/>
          </p:nvPr>
        </p:nvSpPr>
        <p:spPr/>
        <p:txBody>
          <a:bodyPr/>
          <a:lstStyle/>
          <a:p>
            <a:pPr>
              <a:buFont typeface="Wingdings" pitchFamily="2" charset="2"/>
              <a:buChar char="n"/>
              <a:defRPr/>
            </a:pPr>
            <a:r>
              <a:rPr lang="en-US" sz="2000" dirty="0">
                <a:solidFill>
                  <a:srgbClr val="0000FF"/>
                </a:solidFill>
              </a:rPr>
              <a:t>Grand </a:t>
            </a:r>
            <a:r>
              <a:rPr lang="en-US" sz="2000" dirty="0" err="1">
                <a:solidFill>
                  <a:srgbClr val="0000FF"/>
                </a:solidFill>
              </a:rPr>
              <a:t>Pwning</a:t>
            </a:r>
            <a:r>
              <a:rPr lang="en-US" sz="2000" dirty="0">
                <a:solidFill>
                  <a:srgbClr val="0000FF"/>
                </a:solidFill>
              </a:rPr>
              <a:t> Unit: Accelerating Microarchitectural Attacks with the GPU </a:t>
            </a:r>
            <a:r>
              <a:rPr lang="en-US" sz="2000" dirty="0"/>
              <a:t>(May 2018)</a:t>
            </a:r>
          </a:p>
          <a:p>
            <a:pPr lvl="1">
              <a:buFont typeface="Wingdings" pitchFamily="2" charset="2"/>
              <a:buChar char="n"/>
              <a:defRPr/>
            </a:pPr>
            <a:r>
              <a:rPr lang="en-US" sz="1800" dirty="0">
                <a:hlinkClick r:id="rId2"/>
              </a:rPr>
              <a:t>https://www.vusec.net/wp-content/uploads/2018/05/glitch.pdf</a:t>
            </a:r>
            <a:r>
              <a:rPr lang="en-US" sz="1800" dirty="0"/>
              <a:t> </a:t>
            </a:r>
          </a:p>
          <a:p>
            <a:pPr lvl="1">
              <a:buFont typeface="Wingdings" pitchFamily="2" charset="2"/>
              <a:buChar char="n"/>
              <a:defRPr/>
            </a:pPr>
            <a:r>
              <a:rPr lang="en-US" sz="1800" dirty="0" err="1"/>
              <a:t>Frigo</a:t>
            </a:r>
            <a:r>
              <a:rPr lang="en-US" sz="1800" dirty="0"/>
              <a:t> et al., IEEE S&amp;P 2018.</a:t>
            </a:r>
          </a:p>
          <a:p>
            <a:pPr lvl="1">
              <a:buFont typeface="Wingdings" pitchFamily="2" charset="2"/>
              <a:buChar char="n"/>
              <a:defRPr/>
            </a:pPr>
            <a:r>
              <a:rPr lang="en-US" sz="1800" dirty="0"/>
              <a:t>The first end-to-end remote </a:t>
            </a:r>
            <a:r>
              <a:rPr lang="en-US" sz="1800" dirty="0" err="1"/>
              <a:t>Rowhammer</a:t>
            </a:r>
            <a:r>
              <a:rPr lang="en-US" sz="1800" dirty="0"/>
              <a:t> exploit on mobile platforms that use our GPU-based primitives in orchestration to </a:t>
            </a:r>
            <a:r>
              <a:rPr lang="en-US" sz="1800" b="1" dirty="0"/>
              <a:t>compromise browsers on mobile devices in under two minutes</a:t>
            </a:r>
            <a:r>
              <a:rPr lang="en-US" sz="1800" dirty="0"/>
              <a:t>.</a:t>
            </a:r>
          </a:p>
          <a:p>
            <a:endParaRPr lang="en-US" dirty="0"/>
          </a:p>
          <a:p>
            <a:pPr>
              <a:buFont typeface="Wingdings" pitchFamily="2" charset="2"/>
              <a:buChar char="n"/>
              <a:defRPr/>
            </a:pPr>
            <a:r>
              <a:rPr lang="en-US" sz="2000" dirty="0" err="1">
                <a:solidFill>
                  <a:srgbClr val="0000FF"/>
                </a:solidFill>
              </a:rPr>
              <a:t>Throwhammer</a:t>
            </a:r>
            <a:r>
              <a:rPr lang="en-US" sz="2000" dirty="0">
                <a:solidFill>
                  <a:srgbClr val="0000FF"/>
                </a:solidFill>
              </a:rPr>
              <a:t>: </a:t>
            </a:r>
            <a:r>
              <a:rPr lang="en-US" sz="2000" dirty="0" err="1">
                <a:solidFill>
                  <a:srgbClr val="0000FF"/>
                </a:solidFill>
              </a:rPr>
              <a:t>Rowhammer</a:t>
            </a:r>
            <a:r>
              <a:rPr lang="en-US" sz="2000" dirty="0">
                <a:solidFill>
                  <a:srgbClr val="0000FF"/>
                </a:solidFill>
              </a:rPr>
              <a:t> Attacks over the Network and Defenses </a:t>
            </a:r>
            <a:r>
              <a:rPr lang="en-US" sz="2000" dirty="0"/>
              <a:t>(July 2018)</a:t>
            </a:r>
          </a:p>
          <a:p>
            <a:pPr lvl="1">
              <a:buFont typeface="Wingdings" pitchFamily="2" charset="2"/>
              <a:buChar char="n"/>
              <a:defRPr/>
            </a:pPr>
            <a:r>
              <a:rPr lang="en-US" sz="1800" dirty="0">
                <a:hlinkClick r:id="rId3"/>
              </a:rPr>
              <a:t>https://www.cs.vu.nl/~herbertb/download/papers/throwhammer_atc18.pdf</a:t>
            </a:r>
            <a:endParaRPr lang="en-US" sz="1800" dirty="0"/>
          </a:p>
          <a:p>
            <a:pPr lvl="1">
              <a:buFont typeface="Wingdings" pitchFamily="2" charset="2"/>
              <a:buChar char="n"/>
              <a:defRPr/>
            </a:pPr>
            <a:r>
              <a:rPr lang="en-US" sz="1800" dirty="0"/>
              <a:t>Tatar et al., USENIX ATC 2018.</a:t>
            </a:r>
          </a:p>
          <a:p>
            <a:pPr lvl="1">
              <a:buFont typeface="Wingdings" pitchFamily="2" charset="2"/>
              <a:buChar char="n"/>
              <a:defRPr/>
            </a:pPr>
            <a:r>
              <a:rPr lang="en-US" sz="1800" dirty="0"/>
              <a:t>“[We] show that </a:t>
            </a:r>
            <a:r>
              <a:rPr lang="en-US" sz="1800" b="1" dirty="0"/>
              <a:t>an attacker can trigger and exploit </a:t>
            </a:r>
            <a:r>
              <a:rPr lang="en-US" sz="1800" b="1" dirty="0" err="1"/>
              <a:t>Rowhammer</a:t>
            </a:r>
            <a:r>
              <a:rPr lang="en-US" sz="1800" b="1" dirty="0"/>
              <a:t> bit flips directly from a remote machine by only sending network packets</a:t>
            </a:r>
            <a:r>
              <a:rPr lang="en-US" sz="1800" dirty="0"/>
              <a:t>.”</a:t>
            </a:r>
            <a:endParaRPr lang="en-US" dirty="0"/>
          </a:p>
        </p:txBody>
      </p:sp>
      <p:sp>
        <p:nvSpPr>
          <p:cNvPr id="4" name="Slide Number Placeholder 3">
            <a:extLst>
              <a:ext uri="{FF2B5EF4-FFF2-40B4-BE49-F238E27FC236}">
                <a16:creationId xmlns:a16="http://schemas.microsoft.com/office/drawing/2014/main" id="{99F1B27C-D865-4049-AB36-FBCD20027A7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530209248"/>
      </p:ext>
    </p:extLst>
  </p:cSld>
  <p:clrMapOvr>
    <a:masterClrMapping/>
  </p:clrMapOvr>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6D6F41-7363-A545-92A4-7C5AECFFAD37}"/>
              </a:ext>
            </a:extLst>
          </p:cNvPr>
          <p:cNvSpPr>
            <a:spLocks noGrp="1"/>
          </p:cNvSpPr>
          <p:nvPr>
            <p:ph type="title"/>
          </p:nvPr>
        </p:nvSpPr>
        <p:spPr/>
        <p:txBody>
          <a:bodyPr/>
          <a:lstStyle/>
          <a:p>
            <a:r>
              <a:rPr lang="en-US" dirty="0">
                <a:latin typeface="Garamond" charset="0"/>
              </a:rPr>
              <a:t>Selected Readings on RowHammer (VI)</a:t>
            </a:r>
            <a:endParaRPr lang="en-US" dirty="0"/>
          </a:p>
        </p:txBody>
      </p:sp>
      <p:sp>
        <p:nvSpPr>
          <p:cNvPr id="3" name="Content Placeholder 2">
            <a:extLst>
              <a:ext uri="{FF2B5EF4-FFF2-40B4-BE49-F238E27FC236}">
                <a16:creationId xmlns:a16="http://schemas.microsoft.com/office/drawing/2014/main" id="{B215032C-5D67-884B-A859-121B18CB5F16}"/>
              </a:ext>
            </a:extLst>
          </p:cNvPr>
          <p:cNvSpPr>
            <a:spLocks noGrp="1"/>
          </p:cNvSpPr>
          <p:nvPr>
            <p:ph idx="1"/>
          </p:nvPr>
        </p:nvSpPr>
        <p:spPr/>
        <p:txBody>
          <a:bodyPr/>
          <a:lstStyle/>
          <a:p>
            <a:pPr>
              <a:buFont typeface="Wingdings" pitchFamily="2" charset="2"/>
              <a:buChar char="n"/>
              <a:defRPr/>
            </a:pPr>
            <a:r>
              <a:rPr lang="en-US" sz="2000" dirty="0" err="1">
                <a:solidFill>
                  <a:srgbClr val="0000FF"/>
                </a:solidFill>
              </a:rPr>
              <a:t>Nethammer</a:t>
            </a:r>
            <a:r>
              <a:rPr lang="en-US" sz="2000" dirty="0">
                <a:solidFill>
                  <a:srgbClr val="0000FF"/>
                </a:solidFill>
              </a:rPr>
              <a:t>: Inducing </a:t>
            </a:r>
            <a:r>
              <a:rPr lang="en-US" sz="2000" dirty="0" err="1">
                <a:solidFill>
                  <a:srgbClr val="0000FF"/>
                </a:solidFill>
              </a:rPr>
              <a:t>Rowhammer</a:t>
            </a:r>
            <a:r>
              <a:rPr lang="en-US" sz="2000" dirty="0">
                <a:solidFill>
                  <a:srgbClr val="0000FF"/>
                </a:solidFill>
              </a:rPr>
              <a:t> Faults through Network Requests </a:t>
            </a:r>
            <a:r>
              <a:rPr lang="en-US" sz="2000" dirty="0"/>
              <a:t>(July 2018)</a:t>
            </a:r>
          </a:p>
          <a:p>
            <a:pPr lvl="1">
              <a:buFont typeface="Wingdings" pitchFamily="2" charset="2"/>
              <a:buChar char="n"/>
              <a:defRPr/>
            </a:pPr>
            <a:r>
              <a:rPr lang="en-US" sz="1800" dirty="0">
                <a:hlinkClick r:id="rId2"/>
              </a:rPr>
              <a:t>https://arxiv.org/pdf/1805.04956.pdf</a:t>
            </a:r>
            <a:r>
              <a:rPr lang="en-US" sz="1800" dirty="0"/>
              <a:t>   </a:t>
            </a:r>
          </a:p>
          <a:p>
            <a:pPr lvl="1">
              <a:buFont typeface="Wingdings" pitchFamily="2" charset="2"/>
              <a:buChar char="n"/>
              <a:defRPr/>
            </a:pPr>
            <a:r>
              <a:rPr lang="en-US" sz="1800" dirty="0" err="1"/>
              <a:t>Lipp</a:t>
            </a:r>
            <a:r>
              <a:rPr lang="en-US" sz="1800" dirty="0"/>
              <a:t> et al., </a:t>
            </a:r>
            <a:r>
              <a:rPr lang="en-US" sz="1800" dirty="0" err="1"/>
              <a:t>arxiv.org</a:t>
            </a:r>
            <a:r>
              <a:rPr lang="en-US" sz="1800" dirty="0"/>
              <a:t> 2018.</a:t>
            </a:r>
          </a:p>
          <a:p>
            <a:pPr lvl="1">
              <a:buFont typeface="Wingdings" pitchFamily="2" charset="2"/>
              <a:buChar char="n"/>
              <a:defRPr/>
            </a:pPr>
            <a:r>
              <a:rPr lang="en-US" sz="1800" dirty="0"/>
              <a:t>“</a:t>
            </a:r>
            <a:r>
              <a:rPr lang="en-US" sz="1800" dirty="0" err="1"/>
              <a:t>Nethammer</a:t>
            </a:r>
            <a:r>
              <a:rPr lang="en-US" sz="1800" dirty="0"/>
              <a:t> is the first truly </a:t>
            </a:r>
            <a:r>
              <a:rPr lang="en-US" sz="1800" b="1" dirty="0"/>
              <a:t>remote </a:t>
            </a:r>
            <a:r>
              <a:rPr lang="en-US" sz="1800" b="1" dirty="0" err="1"/>
              <a:t>Rowhammer</a:t>
            </a:r>
            <a:r>
              <a:rPr lang="en-US" sz="1800" b="1" dirty="0"/>
              <a:t> attack</a:t>
            </a:r>
            <a:r>
              <a:rPr lang="en-US" sz="1800" dirty="0"/>
              <a:t>, without a single attacker-controlled line of code on the targeted system.”</a:t>
            </a:r>
            <a:endParaRPr lang="en-US" dirty="0"/>
          </a:p>
        </p:txBody>
      </p:sp>
      <p:sp>
        <p:nvSpPr>
          <p:cNvPr id="4" name="Slide Number Placeholder 3">
            <a:extLst>
              <a:ext uri="{FF2B5EF4-FFF2-40B4-BE49-F238E27FC236}">
                <a16:creationId xmlns:a16="http://schemas.microsoft.com/office/drawing/2014/main" id="{99F1B27C-D865-4049-AB36-FBCD20027A7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323444577"/>
      </p:ext>
    </p:extLst>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 (I)</a:t>
            </a:r>
          </a:p>
        </p:txBody>
      </p:sp>
      <p:sp>
        <p:nvSpPr>
          <p:cNvPr id="25600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A812B5F-CE3B-564D-B1D9-5770355AF2F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256003" name="TextBox 5"/>
          <p:cNvSpPr txBox="1">
            <a:spLocks noChangeArrowheads="1"/>
          </p:cNvSpPr>
          <p:nvPr/>
        </p:nvSpPr>
        <p:spPr bwMode="auto">
          <a:xfrm>
            <a:off x="228600" y="6599238"/>
            <a:ext cx="29083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charset="0"/>
                <a:ea typeface="ＭＳ Ｐゴシック" charset="0"/>
              </a:rPr>
              <a:t>Source: </a:t>
            </a:r>
            <a:r>
              <a:rPr kumimoji="0" lang="en-US" sz="1000" b="0" i="0" u="none" strike="noStrike" kern="1200" cap="none" spc="0" normalizeH="0" baseline="0" noProof="0">
                <a:ln>
                  <a:noFill/>
                </a:ln>
                <a:solidFill>
                  <a:srgbClr val="000000"/>
                </a:solidFill>
                <a:effectLst/>
                <a:uLnTx/>
                <a:uFillTx/>
                <a:latin typeface="Arial" charset="0"/>
                <a:ea typeface="ＭＳ Ｐゴシック" charset="0"/>
                <a:hlinkClick r:id="rId2"/>
              </a:rPr>
              <a:t>https://lab.dsst.io/32c3-slides/7197.html</a:t>
            </a:r>
            <a:r>
              <a:rPr kumimoji="0" lang="en-US" sz="1000" b="0" i="0" u="none" strike="noStrike" kern="1200" cap="none" spc="0" normalizeH="0" baseline="0" noProof="0">
                <a:ln>
                  <a:noFill/>
                </a:ln>
                <a:solidFill>
                  <a:srgbClr val="000000"/>
                </a:solidFill>
                <a:effectLst/>
                <a:uLnTx/>
                <a:uFillTx/>
                <a:latin typeface="Arial" charset="0"/>
                <a:ea typeface="ＭＳ Ｐゴシック" charset="0"/>
              </a:rPr>
              <a:t> </a:t>
            </a:r>
          </a:p>
        </p:txBody>
      </p:sp>
      <p:pic>
        <p:nvPicPr>
          <p:cNvPr id="256004" name="Picture 6" descr="4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49796"/>
            <a:ext cx="9144000" cy="5143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5"/>
          <p:cNvSpPr/>
          <p:nvPr/>
        </p:nvSpPr>
        <p:spPr>
          <a:xfrm>
            <a:off x="395536" y="6084004"/>
            <a:ext cx="8568952"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FF"/>
                </a:solidFill>
                <a:effectLst/>
                <a:uLnTx/>
                <a:uFillTx/>
                <a:latin typeface="Tahoma"/>
                <a:ea typeface="+mn-ea"/>
                <a:cs typeface="+mn-cs"/>
              </a:rPr>
              <a:t>Rowhammer.js</a:t>
            </a:r>
            <a:r>
              <a:rPr kumimoji="0" lang="en-US" sz="1800" b="0" i="0" u="none" strike="noStrike" kern="1200" cap="none" spc="0" normalizeH="0" baseline="0" noProof="0" dirty="0">
                <a:ln>
                  <a:noFill/>
                </a:ln>
                <a:solidFill>
                  <a:srgbClr val="0000FF"/>
                </a:solidFill>
                <a:effectLst/>
                <a:uLnTx/>
                <a:uFillTx/>
                <a:latin typeface="Tahoma"/>
                <a:ea typeface="+mn-ea"/>
                <a:cs typeface="+mn-cs"/>
              </a:rPr>
              <a:t>: A Remote Software-Induced Fault Attack in JavaScript (DIMVA’16)</a:t>
            </a:r>
          </a:p>
        </p:txBody>
      </p:sp>
      <p:sp>
        <p:nvSpPr>
          <p:cNvPr id="2" name="Rectangle 1"/>
          <p:cNvSpPr/>
          <p:nvPr/>
        </p:nvSpPr>
        <p:spPr>
          <a:xfrm>
            <a:off x="539552" y="1043444"/>
            <a:ext cx="8064896" cy="3847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900" b="1" i="0" u="none" strike="noStrike" kern="1200" cap="none" spc="0" normalizeH="0" baseline="0" noProof="0" dirty="0">
                <a:ln>
                  <a:noFill/>
                </a:ln>
                <a:solidFill>
                  <a:srgbClr val="FFFF00"/>
                </a:solidFill>
                <a:effectLst/>
                <a:uLnTx/>
                <a:uFillTx/>
                <a:latin typeface="Tahoma"/>
                <a:ea typeface="+mn-ea"/>
                <a:cs typeface="+mn-cs"/>
              </a:rPr>
              <a:t>“We can gain unrestricted access to systems of website visitors.”</a:t>
            </a:r>
          </a:p>
        </p:txBody>
      </p:sp>
    </p:spTree>
    <p:extLst>
      <p:ext uri="{BB962C8B-B14F-4D97-AF65-F5344CB8AC3E}">
        <p14:creationId xmlns:p14="http://schemas.microsoft.com/office/powerpoint/2010/main" val="178429957"/>
      </p:ext>
    </p:extLst>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 (II)</a:t>
            </a:r>
          </a:p>
        </p:txBody>
      </p:sp>
      <p:sp>
        <p:nvSpPr>
          <p:cNvPr id="25702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3D3305A-74B5-C341-8457-3D076A48DDAD}"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7027" name="Picture 4" descr="drammer-attack-android.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752"/>
            <a:ext cx="9144000" cy="5080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7028" name="TextBox 5"/>
          <p:cNvSpPr txBox="1">
            <a:spLocks noChangeArrowheads="1"/>
          </p:cNvSpPr>
          <p:nvPr/>
        </p:nvSpPr>
        <p:spPr bwMode="auto">
          <a:xfrm>
            <a:off x="228600" y="6599238"/>
            <a:ext cx="47752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charset="0"/>
                <a:ea typeface="ＭＳ Ｐゴシック" charset="0"/>
              </a:rPr>
              <a:t>Source: https://fossbytes.com/drammer-rowhammer-attack-android-root-devices/</a:t>
            </a:r>
          </a:p>
        </p:txBody>
      </p:sp>
      <p:sp>
        <p:nvSpPr>
          <p:cNvPr id="2" name="Rectangle 1"/>
          <p:cNvSpPr/>
          <p:nvPr/>
        </p:nvSpPr>
        <p:spPr>
          <a:xfrm>
            <a:off x="4860032" y="6165304"/>
            <a:ext cx="4572000" cy="64633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FF"/>
                </a:solidFill>
                <a:effectLst/>
                <a:uLnTx/>
                <a:uFillTx/>
                <a:latin typeface="Tahoma"/>
                <a:ea typeface="+mn-ea"/>
                <a:cs typeface="+mn-cs"/>
              </a:rPr>
              <a:t>Drammer</a:t>
            </a:r>
            <a:r>
              <a:rPr kumimoji="0" lang="en-US" sz="1800" b="0" i="0" u="none" strike="noStrike" kern="1200" cap="none" spc="0" normalizeH="0" baseline="0" noProof="0" dirty="0">
                <a:ln>
                  <a:noFill/>
                </a:ln>
                <a:solidFill>
                  <a:srgbClr val="0000FF"/>
                </a:solidFill>
                <a:effectLst/>
                <a:uLnTx/>
                <a:uFillTx/>
                <a:latin typeface="Tahoma"/>
                <a:ea typeface="+mn-ea"/>
                <a:cs typeface="+mn-cs"/>
              </a:rPr>
              <a:t>: Deterministic </a:t>
            </a:r>
            <a:r>
              <a:rPr kumimoji="0" lang="en-US" sz="1800" b="0" i="0" u="none" strike="noStrike" kern="1200" cap="none" spc="0" normalizeH="0" baseline="0" noProof="0" dirty="0" err="1">
                <a:ln>
                  <a:noFill/>
                </a:ln>
                <a:solidFill>
                  <a:srgbClr val="0000FF"/>
                </a:solidFill>
                <a:effectLst/>
                <a:uLnTx/>
                <a:uFillTx/>
                <a:latin typeface="Tahoma"/>
                <a:ea typeface="+mn-ea"/>
                <a:cs typeface="+mn-cs"/>
              </a:rPr>
              <a:t>Rowhammer</a:t>
            </a:r>
            <a:r>
              <a:rPr kumimoji="0" lang="en-US" sz="1800" b="0" i="0" u="none" strike="noStrike" kern="1200" cap="none" spc="0" normalizeH="0" baseline="0" noProof="0" dirty="0">
                <a:ln>
                  <a:noFill/>
                </a:ln>
                <a:solidFill>
                  <a:srgbClr val="0000FF"/>
                </a:solidFill>
                <a:effectLst/>
                <a:uLnTx/>
                <a:uFillTx/>
                <a:latin typeface="Tahoma"/>
                <a:ea typeface="+mn-ea"/>
                <a:cs typeface="+mn-cs"/>
              </a:rPr>
              <a:t> Attacks on Mobile Platforms, CCS’16 </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3" name="Rectangle 2"/>
          <p:cNvSpPr/>
          <p:nvPr/>
        </p:nvSpPr>
        <p:spPr>
          <a:xfrm>
            <a:off x="539552" y="874524"/>
            <a:ext cx="7593722" cy="400110"/>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“Can gain control of a smart phone deterministically”</a:t>
            </a:r>
          </a:p>
        </p:txBody>
      </p:sp>
    </p:spTree>
    <p:extLst>
      <p:ext uri="{BB962C8B-B14F-4D97-AF65-F5344CB8AC3E}">
        <p14:creationId xmlns:p14="http://schemas.microsoft.com/office/powerpoint/2010/main" val="3899758458"/>
      </p:ext>
    </p:extLst>
  </p:cSld>
  <p:clrMapOvr>
    <a:masterClrMapping/>
  </p:clrMapOvr>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FA2099-7438-6C41-BD1E-77D3C632D919}"/>
              </a:ext>
            </a:extLst>
          </p:cNvPr>
          <p:cNvSpPr>
            <a:spLocks noGrp="1"/>
          </p:cNvSpPr>
          <p:nvPr>
            <p:ph type="title"/>
          </p:nvPr>
        </p:nvSpPr>
        <p:spPr/>
        <p:txBody>
          <a:bodyPr/>
          <a:lstStyle/>
          <a:p>
            <a:r>
              <a:rPr lang="en-US" dirty="0"/>
              <a:t>More Security Implications (III)</a:t>
            </a:r>
          </a:p>
        </p:txBody>
      </p:sp>
      <p:sp>
        <p:nvSpPr>
          <p:cNvPr id="3" name="Content Placeholder 2">
            <a:extLst>
              <a:ext uri="{FF2B5EF4-FFF2-40B4-BE49-F238E27FC236}">
                <a16:creationId xmlns:a16="http://schemas.microsoft.com/office/drawing/2014/main" id="{FDB44C18-A93F-6244-A24A-038E49A3ED5A}"/>
              </a:ext>
            </a:extLst>
          </p:cNvPr>
          <p:cNvSpPr>
            <a:spLocks noGrp="1"/>
          </p:cNvSpPr>
          <p:nvPr>
            <p:ph idx="1"/>
          </p:nvPr>
        </p:nvSpPr>
        <p:spPr>
          <a:xfrm>
            <a:off x="228600" y="914400"/>
            <a:ext cx="8610600" cy="5193723"/>
          </a:xfrm>
        </p:spPr>
        <p:txBody>
          <a:bodyPr/>
          <a:lstStyle/>
          <a:p>
            <a:r>
              <a:rPr lang="en-US" dirty="0"/>
              <a:t>Using an integrated GPU in a mobile system to remotely escalate privilege via the WebGL interface </a:t>
            </a:r>
          </a:p>
        </p:txBody>
      </p:sp>
      <p:sp>
        <p:nvSpPr>
          <p:cNvPr id="4" name="Slide Number Placeholder 3">
            <a:extLst>
              <a:ext uri="{FF2B5EF4-FFF2-40B4-BE49-F238E27FC236}">
                <a16:creationId xmlns:a16="http://schemas.microsoft.com/office/drawing/2014/main" id="{1EB5FC4B-E474-AA49-B354-1B798E487C92}"/>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BBEC082-DB60-894D-A65F-EC5CC660E7FA}"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94</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6" name="Picture 5">
            <a:extLst>
              <a:ext uri="{FF2B5EF4-FFF2-40B4-BE49-F238E27FC236}">
                <a16:creationId xmlns:a16="http://schemas.microsoft.com/office/drawing/2014/main" id="{F5E99A8D-841C-B445-A300-93E6B3F04407}"/>
              </a:ext>
            </a:extLst>
          </p:cNvPr>
          <p:cNvPicPr>
            <a:picLocks noChangeAspect="1"/>
          </p:cNvPicPr>
          <p:nvPr/>
        </p:nvPicPr>
        <p:blipFill>
          <a:blip r:embed="rId2"/>
          <a:stretch>
            <a:fillRect/>
          </a:stretch>
        </p:blipFill>
        <p:spPr>
          <a:xfrm>
            <a:off x="228600" y="1752600"/>
            <a:ext cx="8610600" cy="2919748"/>
          </a:xfrm>
          <a:prstGeom prst="rect">
            <a:avLst/>
          </a:prstGeom>
        </p:spPr>
      </p:pic>
      <p:pic>
        <p:nvPicPr>
          <p:cNvPr id="7" name="Picture 6">
            <a:extLst>
              <a:ext uri="{FF2B5EF4-FFF2-40B4-BE49-F238E27FC236}">
                <a16:creationId xmlns:a16="http://schemas.microsoft.com/office/drawing/2014/main" id="{B1855A90-FBD8-BD41-A0F7-9D3A4C42E8B3}"/>
              </a:ext>
            </a:extLst>
          </p:cNvPr>
          <p:cNvPicPr>
            <a:picLocks noChangeAspect="1"/>
          </p:cNvPicPr>
          <p:nvPr/>
        </p:nvPicPr>
        <p:blipFill>
          <a:blip r:embed="rId3"/>
          <a:stretch>
            <a:fillRect/>
          </a:stretch>
        </p:blipFill>
        <p:spPr>
          <a:xfrm>
            <a:off x="0" y="4644746"/>
            <a:ext cx="9144000" cy="2213254"/>
          </a:xfrm>
          <a:prstGeom prst="rect">
            <a:avLst/>
          </a:prstGeom>
        </p:spPr>
      </p:pic>
    </p:spTree>
    <p:extLst>
      <p:ext uri="{BB962C8B-B14F-4D97-AF65-F5344CB8AC3E}">
        <p14:creationId xmlns:p14="http://schemas.microsoft.com/office/powerpoint/2010/main" val="45410663"/>
      </p:ext>
    </p:extLst>
  </p:cSld>
  <p:clrMapOvr>
    <a:masterClrMapping/>
  </p:clrMapOvr>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AC235C-9E23-FB47-96DB-7880CBCAFB46}"/>
              </a:ext>
            </a:extLst>
          </p:cNvPr>
          <p:cNvSpPr>
            <a:spLocks noGrp="1"/>
          </p:cNvSpPr>
          <p:nvPr>
            <p:ph type="title"/>
          </p:nvPr>
        </p:nvSpPr>
        <p:spPr/>
        <p:txBody>
          <a:bodyPr/>
          <a:lstStyle/>
          <a:p>
            <a:r>
              <a:rPr lang="en-US" dirty="0"/>
              <a:t>More Security Implications (IV)</a:t>
            </a:r>
          </a:p>
        </p:txBody>
      </p:sp>
      <p:sp>
        <p:nvSpPr>
          <p:cNvPr id="3" name="Content Placeholder 2">
            <a:extLst>
              <a:ext uri="{FF2B5EF4-FFF2-40B4-BE49-F238E27FC236}">
                <a16:creationId xmlns:a16="http://schemas.microsoft.com/office/drawing/2014/main" id="{775CC9D5-1435-D544-9861-45F4CF9DE692}"/>
              </a:ext>
            </a:extLst>
          </p:cNvPr>
          <p:cNvSpPr>
            <a:spLocks noGrp="1"/>
          </p:cNvSpPr>
          <p:nvPr>
            <p:ph idx="1"/>
          </p:nvPr>
        </p:nvSpPr>
        <p:spPr>
          <a:xfrm>
            <a:off x="228600" y="914400"/>
            <a:ext cx="8610600" cy="5193723"/>
          </a:xfrm>
        </p:spPr>
        <p:txBody>
          <a:bodyPr/>
          <a:lstStyle/>
          <a:p>
            <a:r>
              <a:rPr lang="en-US" dirty="0" err="1"/>
              <a:t>Rowhammer</a:t>
            </a:r>
            <a:r>
              <a:rPr lang="en-US" dirty="0"/>
              <a:t> over RDMA (I)</a:t>
            </a:r>
          </a:p>
        </p:txBody>
      </p:sp>
      <p:sp>
        <p:nvSpPr>
          <p:cNvPr id="4" name="Slide Number Placeholder 3">
            <a:extLst>
              <a:ext uri="{FF2B5EF4-FFF2-40B4-BE49-F238E27FC236}">
                <a16:creationId xmlns:a16="http://schemas.microsoft.com/office/drawing/2014/main" id="{46BDB288-2497-4948-9204-808023AA137E}"/>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BBEC082-DB60-894D-A65F-EC5CC660E7FA}"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95</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5" name="Picture 4">
            <a:extLst>
              <a:ext uri="{FF2B5EF4-FFF2-40B4-BE49-F238E27FC236}">
                <a16:creationId xmlns:a16="http://schemas.microsoft.com/office/drawing/2014/main" id="{45FE8274-3CEC-914D-A2AC-AEE06FD6BF36}"/>
              </a:ext>
            </a:extLst>
          </p:cNvPr>
          <p:cNvPicPr>
            <a:picLocks noChangeAspect="1"/>
          </p:cNvPicPr>
          <p:nvPr/>
        </p:nvPicPr>
        <p:blipFill>
          <a:blip r:embed="rId2"/>
          <a:stretch>
            <a:fillRect/>
          </a:stretch>
        </p:blipFill>
        <p:spPr>
          <a:xfrm>
            <a:off x="0" y="1371600"/>
            <a:ext cx="9144000" cy="3248234"/>
          </a:xfrm>
          <a:prstGeom prst="rect">
            <a:avLst/>
          </a:prstGeom>
        </p:spPr>
      </p:pic>
      <p:pic>
        <p:nvPicPr>
          <p:cNvPr id="6" name="Picture 5">
            <a:extLst>
              <a:ext uri="{FF2B5EF4-FFF2-40B4-BE49-F238E27FC236}">
                <a16:creationId xmlns:a16="http://schemas.microsoft.com/office/drawing/2014/main" id="{3AD7630A-1496-6140-AC68-E6A296637906}"/>
              </a:ext>
            </a:extLst>
          </p:cNvPr>
          <p:cNvPicPr>
            <a:picLocks noChangeAspect="1"/>
          </p:cNvPicPr>
          <p:nvPr/>
        </p:nvPicPr>
        <p:blipFill>
          <a:blip r:embed="rId3"/>
          <a:stretch>
            <a:fillRect/>
          </a:stretch>
        </p:blipFill>
        <p:spPr>
          <a:xfrm>
            <a:off x="0" y="4572000"/>
            <a:ext cx="9144000" cy="2286000"/>
          </a:xfrm>
          <a:prstGeom prst="rect">
            <a:avLst/>
          </a:prstGeom>
        </p:spPr>
      </p:pic>
    </p:spTree>
    <p:extLst>
      <p:ext uri="{BB962C8B-B14F-4D97-AF65-F5344CB8AC3E}">
        <p14:creationId xmlns:p14="http://schemas.microsoft.com/office/powerpoint/2010/main" val="2749739117"/>
      </p:ext>
    </p:extLst>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AC235C-9E23-FB47-96DB-7880CBCAFB46}"/>
              </a:ext>
            </a:extLst>
          </p:cNvPr>
          <p:cNvSpPr>
            <a:spLocks noGrp="1"/>
          </p:cNvSpPr>
          <p:nvPr>
            <p:ph type="title"/>
          </p:nvPr>
        </p:nvSpPr>
        <p:spPr/>
        <p:txBody>
          <a:bodyPr/>
          <a:lstStyle/>
          <a:p>
            <a:r>
              <a:rPr lang="en-US" dirty="0"/>
              <a:t>More Security Implications (V)</a:t>
            </a:r>
          </a:p>
        </p:txBody>
      </p:sp>
      <p:sp>
        <p:nvSpPr>
          <p:cNvPr id="3" name="Content Placeholder 2">
            <a:extLst>
              <a:ext uri="{FF2B5EF4-FFF2-40B4-BE49-F238E27FC236}">
                <a16:creationId xmlns:a16="http://schemas.microsoft.com/office/drawing/2014/main" id="{775CC9D5-1435-D544-9861-45F4CF9DE692}"/>
              </a:ext>
            </a:extLst>
          </p:cNvPr>
          <p:cNvSpPr>
            <a:spLocks noGrp="1"/>
          </p:cNvSpPr>
          <p:nvPr>
            <p:ph idx="1"/>
          </p:nvPr>
        </p:nvSpPr>
        <p:spPr>
          <a:xfrm>
            <a:off x="228600" y="914400"/>
            <a:ext cx="8610600" cy="5193723"/>
          </a:xfrm>
        </p:spPr>
        <p:txBody>
          <a:bodyPr/>
          <a:lstStyle/>
          <a:p>
            <a:r>
              <a:rPr lang="en-US" dirty="0" err="1"/>
              <a:t>Rowhammer</a:t>
            </a:r>
            <a:r>
              <a:rPr lang="en-US" dirty="0"/>
              <a:t> over RDMA (II)</a:t>
            </a:r>
          </a:p>
        </p:txBody>
      </p:sp>
      <p:sp>
        <p:nvSpPr>
          <p:cNvPr id="4" name="Slide Number Placeholder 3">
            <a:extLst>
              <a:ext uri="{FF2B5EF4-FFF2-40B4-BE49-F238E27FC236}">
                <a16:creationId xmlns:a16="http://schemas.microsoft.com/office/drawing/2014/main" id="{46BDB288-2497-4948-9204-808023AA137E}"/>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BBEC082-DB60-894D-A65F-EC5CC660E7FA}"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96</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8" name="Picture 7">
            <a:extLst>
              <a:ext uri="{FF2B5EF4-FFF2-40B4-BE49-F238E27FC236}">
                <a16:creationId xmlns:a16="http://schemas.microsoft.com/office/drawing/2014/main" id="{B1ED6C72-D6C8-A64D-A930-70738D148178}"/>
              </a:ext>
            </a:extLst>
          </p:cNvPr>
          <p:cNvPicPr>
            <a:picLocks noChangeAspect="1"/>
          </p:cNvPicPr>
          <p:nvPr/>
        </p:nvPicPr>
        <p:blipFill>
          <a:blip r:embed="rId2"/>
          <a:stretch>
            <a:fillRect/>
          </a:stretch>
        </p:blipFill>
        <p:spPr>
          <a:xfrm>
            <a:off x="596900" y="4255492"/>
            <a:ext cx="7874000" cy="2578100"/>
          </a:xfrm>
          <a:prstGeom prst="rect">
            <a:avLst/>
          </a:prstGeom>
        </p:spPr>
      </p:pic>
      <p:pic>
        <p:nvPicPr>
          <p:cNvPr id="9" name="Picture 8">
            <a:extLst>
              <a:ext uri="{FF2B5EF4-FFF2-40B4-BE49-F238E27FC236}">
                <a16:creationId xmlns:a16="http://schemas.microsoft.com/office/drawing/2014/main" id="{8F3C3AC7-2028-0549-AFBC-7C3F334D5BF0}"/>
              </a:ext>
            </a:extLst>
          </p:cNvPr>
          <p:cNvPicPr>
            <a:picLocks noChangeAspect="1"/>
          </p:cNvPicPr>
          <p:nvPr/>
        </p:nvPicPr>
        <p:blipFill>
          <a:blip r:embed="rId3"/>
          <a:stretch>
            <a:fillRect/>
          </a:stretch>
        </p:blipFill>
        <p:spPr>
          <a:xfrm>
            <a:off x="0" y="1628800"/>
            <a:ext cx="5950364" cy="2184197"/>
          </a:xfrm>
          <a:prstGeom prst="rect">
            <a:avLst/>
          </a:prstGeom>
        </p:spPr>
      </p:pic>
      <p:pic>
        <p:nvPicPr>
          <p:cNvPr id="10" name="Picture 9">
            <a:extLst>
              <a:ext uri="{FF2B5EF4-FFF2-40B4-BE49-F238E27FC236}">
                <a16:creationId xmlns:a16="http://schemas.microsoft.com/office/drawing/2014/main" id="{4E570075-D012-684E-8F83-89BAA734C085}"/>
              </a:ext>
            </a:extLst>
          </p:cNvPr>
          <p:cNvPicPr>
            <a:picLocks noChangeAspect="1"/>
          </p:cNvPicPr>
          <p:nvPr/>
        </p:nvPicPr>
        <p:blipFill>
          <a:blip r:embed="rId4"/>
          <a:stretch>
            <a:fillRect/>
          </a:stretch>
        </p:blipFill>
        <p:spPr>
          <a:xfrm>
            <a:off x="5950364" y="1697211"/>
            <a:ext cx="3174187" cy="2325913"/>
          </a:xfrm>
          <a:prstGeom prst="rect">
            <a:avLst/>
          </a:prstGeom>
        </p:spPr>
      </p:pic>
    </p:spTree>
    <p:extLst>
      <p:ext uri="{BB962C8B-B14F-4D97-AF65-F5344CB8AC3E}">
        <p14:creationId xmlns:p14="http://schemas.microsoft.com/office/powerpoint/2010/main" val="4060203276"/>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805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F1D2888-D5B0-E049-9B24-3010A3D9459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8051" name="Picture 4" descr="a-software-attempt-to-mitigate-rowhammer-attacks-630x33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463" y="1311275"/>
            <a:ext cx="9117013" cy="4775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913896411"/>
      </p:ext>
    </p:extLst>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Potential Solutions</a:t>
            </a:r>
          </a:p>
        </p:txBody>
      </p:sp>
      <p:sp>
        <p:nvSpPr>
          <p:cNvPr id="5" name="Slide Number Placeholder 4"/>
          <p:cNvSpPr>
            <a:spLocks noGrp="1"/>
          </p:cNvSpPr>
          <p:nvPr>
            <p:ph type="sldNum" sz="quarter" idx="4294967295"/>
          </p:nvPr>
        </p:nvSpPr>
        <p:spPr>
          <a:xfrm>
            <a:off x="8077200" y="6381328"/>
            <a:ext cx="685800"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1600" b="0" i="0" u="none" strike="noStrike" kern="1200" cap="none" spc="0" normalizeH="0" baseline="0" noProof="0" smtClean="0">
                <a:ln>
                  <a:noFill/>
                </a:ln>
                <a:solidFill>
                  <a:prstClr val="black">
                    <a:tint val="75000"/>
                  </a:prstClr>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98</a:t>
            </a:fld>
            <a:r>
              <a:rPr kumimoji="0" lang="en-US" sz="1600" b="0" i="0" u="none" strike="noStrike" kern="1200" cap="none" spc="0" normalizeH="0" baseline="0" noProof="0" dirty="0">
                <a:ln>
                  <a:noFill/>
                </a:ln>
                <a:solidFill>
                  <a:prstClr val="black">
                    <a:tint val="75000"/>
                  </a:prstClr>
                </a:solidFill>
                <a:effectLst/>
                <a:uLnTx/>
                <a:uFillTx/>
                <a:latin typeface="Garamond" charset="0"/>
                <a:ea typeface="+mn-ea"/>
                <a:cs typeface="Arial" charset="0"/>
              </a:rPr>
              <a:t> </a:t>
            </a:r>
          </a:p>
        </p:txBody>
      </p:sp>
      <p:sp>
        <p:nvSpPr>
          <p:cNvPr id="6" name="RedBox"/>
          <p:cNvSpPr/>
          <p:nvPr/>
        </p:nvSpPr>
        <p:spPr>
          <a:xfrm>
            <a:off x="380999" y="121920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Cost</a:t>
            </a:r>
          </a:p>
        </p:txBody>
      </p:sp>
      <p:sp>
        <p:nvSpPr>
          <p:cNvPr id="11" name="TextBox 10"/>
          <p:cNvSpPr txBox="1"/>
          <p:nvPr/>
        </p:nvSpPr>
        <p:spPr>
          <a:xfrm>
            <a:off x="381000" y="1219200"/>
            <a:ext cx="5105400"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Make better DRAM chips</a:t>
            </a:r>
          </a:p>
        </p:txBody>
      </p:sp>
      <p:sp>
        <p:nvSpPr>
          <p:cNvPr id="12" name="RedBox"/>
          <p:cNvSpPr/>
          <p:nvPr/>
        </p:nvSpPr>
        <p:spPr>
          <a:xfrm>
            <a:off x="380998" y="384175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Cost, Power</a:t>
            </a:r>
          </a:p>
        </p:txBody>
      </p:sp>
      <p:sp>
        <p:nvSpPr>
          <p:cNvPr id="13" name="TextBox 12"/>
          <p:cNvSpPr txBox="1"/>
          <p:nvPr/>
        </p:nvSpPr>
        <p:spPr>
          <a:xfrm>
            <a:off x="380999" y="3841750"/>
            <a:ext cx="4190999"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Sophisticated ECC</a:t>
            </a:r>
          </a:p>
        </p:txBody>
      </p:sp>
      <p:sp>
        <p:nvSpPr>
          <p:cNvPr id="14" name="RedBox"/>
          <p:cNvSpPr/>
          <p:nvPr/>
        </p:nvSpPr>
        <p:spPr>
          <a:xfrm>
            <a:off x="380998" y="253047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Power, Performance</a:t>
            </a:r>
          </a:p>
        </p:txBody>
      </p:sp>
      <p:sp>
        <p:nvSpPr>
          <p:cNvPr id="15" name="TextBox 14"/>
          <p:cNvSpPr txBox="1"/>
          <p:nvPr/>
        </p:nvSpPr>
        <p:spPr>
          <a:xfrm>
            <a:off x="380999" y="2530475"/>
            <a:ext cx="4191000"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Refresh frequently</a:t>
            </a:r>
          </a:p>
        </p:txBody>
      </p:sp>
      <p:sp>
        <p:nvSpPr>
          <p:cNvPr id="16" name="RedBox"/>
          <p:cNvSpPr/>
          <p:nvPr/>
        </p:nvSpPr>
        <p:spPr>
          <a:xfrm>
            <a:off x="380998" y="515302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Cost, Power, Complexity</a:t>
            </a:r>
          </a:p>
        </p:txBody>
      </p:sp>
      <p:sp>
        <p:nvSpPr>
          <p:cNvPr id="17" name="TextBox 16"/>
          <p:cNvSpPr txBox="1"/>
          <p:nvPr/>
        </p:nvSpPr>
        <p:spPr>
          <a:xfrm>
            <a:off x="380999" y="5153025"/>
            <a:ext cx="4190999"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Access counters </a:t>
            </a:r>
          </a:p>
        </p:txBody>
      </p:sp>
    </p:spTree>
    <p:extLst>
      <p:ext uri="{BB962C8B-B14F-4D97-AF65-F5344CB8AC3E}">
        <p14:creationId xmlns:p14="http://schemas.microsoft.com/office/powerpoint/2010/main" val="23541418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2" grpId="0" animBg="1"/>
      <p:bldP spid="14" grpId="0" animBg="1"/>
      <p:bldP spid="16"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Apple’s Patch for </a:t>
            </a:r>
            <a:r>
              <a:rPr lang="en-US" dirty="0" err="1"/>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https://support.apple.com/en-gb/HT204934</a:t>
            </a:r>
            <a:r>
              <a:rPr lang="en-US" dirty="0"/>
              <a:t> </a:t>
            </a:r>
          </a:p>
          <a:p>
            <a:endParaRPr lang="en-US" dirty="0"/>
          </a:p>
          <a:p>
            <a:endParaRPr lang="en-US" dirty="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 name="TextBox 3"/>
          <p:cNvSpPr txBox="1"/>
          <p:nvPr/>
        </p:nvSpPr>
        <p:spPr>
          <a:xfrm>
            <a:off x="1907704" y="5805264"/>
            <a:ext cx="5817067" cy="369332"/>
          </a:xfrm>
          <a:prstGeom prst="rect">
            <a:avLst/>
          </a:prstGeom>
          <a:noFill/>
        </p:spPr>
        <p:txBody>
          <a:bodyPr wrap="none" rtlCol="0">
            <a:spAutoFit/>
          </a:bodyPr>
          <a:lstStyle/>
          <a:p>
            <a:r>
              <a:rPr lang="en-US" dirty="0">
                <a:solidFill>
                  <a:srgbClr val="0000FF"/>
                </a:solidFill>
              </a:rPr>
              <a:t>HP, Lenovo, and other vendors released similar patches</a:t>
            </a:r>
          </a:p>
        </p:txBody>
      </p:sp>
    </p:spTree>
    <p:extLst>
      <p:ext uri="{BB962C8B-B14F-4D97-AF65-F5344CB8AC3E}">
        <p14:creationId xmlns:p14="http://schemas.microsoft.com/office/powerpoint/2010/main" val="12836634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Our Solution to RowHammer</a:t>
            </a:r>
          </a:p>
        </p:txBody>
      </p:sp>
      <p:sp>
        <p:nvSpPr>
          <p:cNvPr id="3" name="Content Placeholder 2"/>
          <p:cNvSpPr>
            <a:spLocks noGrp="1"/>
          </p:cNvSpPr>
          <p:nvPr>
            <p:ph idx="1"/>
          </p:nvPr>
        </p:nvSpPr>
        <p:spPr/>
        <p:txBody>
          <a:bodyPr/>
          <a:lstStyle/>
          <a:p>
            <a:pPr>
              <a:lnSpc>
                <a:spcPct val="100000"/>
              </a:lnSpc>
            </a:pPr>
            <a:r>
              <a:rPr lang="en-US" b="1" dirty="0">
                <a:solidFill>
                  <a:schemeClr val="tx2"/>
                </a:solidFill>
              </a:rPr>
              <a:t>PARA: </a:t>
            </a:r>
            <a:r>
              <a:rPr lang="en-US" sz="3200" i="1" u="sng" dirty="0">
                <a:solidFill>
                  <a:schemeClr val="tx2"/>
                </a:solidFill>
              </a:rPr>
              <a:t>P</a:t>
            </a:r>
            <a:r>
              <a:rPr lang="en-US" sz="3200" i="1" dirty="0">
                <a:solidFill>
                  <a:schemeClr val="tx2"/>
                </a:solidFill>
              </a:rPr>
              <a:t>robabilistic </a:t>
            </a:r>
            <a:r>
              <a:rPr lang="en-US" sz="3200" i="1" u="sng" dirty="0">
                <a:solidFill>
                  <a:schemeClr val="tx2"/>
                </a:solidFill>
              </a:rPr>
              <a:t>A</a:t>
            </a:r>
            <a:r>
              <a:rPr lang="en-US" sz="3200" i="1" dirty="0">
                <a:solidFill>
                  <a:schemeClr val="tx2"/>
                </a:solidFill>
              </a:rPr>
              <a:t>djacent </a:t>
            </a:r>
            <a:r>
              <a:rPr lang="en-US" sz="3200" i="1" u="sng" dirty="0">
                <a:solidFill>
                  <a:schemeClr val="tx2"/>
                </a:solidFill>
              </a:rPr>
              <a:t>R</a:t>
            </a:r>
            <a:r>
              <a:rPr lang="en-US" sz="3200" i="1" dirty="0">
                <a:solidFill>
                  <a:schemeClr val="tx2"/>
                </a:solidFill>
              </a:rPr>
              <a:t>ow </a:t>
            </a:r>
            <a:r>
              <a:rPr lang="en-US" sz="3200" i="1" u="sng" dirty="0">
                <a:solidFill>
                  <a:schemeClr val="tx2"/>
                </a:solidFill>
              </a:rPr>
              <a:t>A</a:t>
            </a:r>
            <a:r>
              <a:rPr lang="en-US" sz="3200" i="1" dirty="0">
                <a:solidFill>
                  <a:schemeClr val="tx2"/>
                </a:solidFill>
              </a:rPr>
              <a:t>ctivation</a:t>
            </a:r>
          </a:p>
          <a:p>
            <a:pPr>
              <a:lnSpc>
                <a:spcPct val="100000"/>
              </a:lnSpc>
            </a:pPr>
            <a:endParaRPr lang="en-US" sz="600" b="1" dirty="0">
              <a:solidFill>
                <a:schemeClr val="tx2"/>
              </a:solidFill>
            </a:endParaRPr>
          </a:p>
          <a:p>
            <a:pPr>
              <a:lnSpc>
                <a:spcPct val="100000"/>
              </a:lnSpc>
            </a:pPr>
            <a:r>
              <a:rPr lang="en-US" b="1" dirty="0">
                <a:solidFill>
                  <a:schemeClr val="tx2"/>
                </a:solidFill>
              </a:rPr>
              <a:t>Key Idea</a:t>
            </a:r>
            <a:endParaRPr lang="en-US" sz="3200" i="1" dirty="0">
              <a:solidFill>
                <a:schemeClr val="tx2"/>
              </a:solidFill>
            </a:endParaRPr>
          </a:p>
          <a:p>
            <a:pPr lvl="1">
              <a:lnSpc>
                <a:spcPct val="100000"/>
              </a:lnSpc>
            </a:pPr>
            <a:r>
              <a:rPr lang="en-US" sz="2800" b="1" dirty="0">
                <a:solidFill>
                  <a:srgbClr val="0000FF"/>
                </a:solidFill>
              </a:rPr>
              <a:t>After closing a row, we activate (i.e., refresh) one of its neighbors with a low probability</a:t>
            </a:r>
            <a:r>
              <a:rPr lang="en-US" sz="2800" dirty="0"/>
              <a:t>: </a:t>
            </a:r>
            <a:r>
              <a:rPr lang="en-US" sz="2600" dirty="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a:solidFill>
                <a:schemeClr val="tx2"/>
              </a:solidFill>
              <a:ea typeface="Cambria Math" panose="02040503050406030204" pitchFamily="18" charset="0"/>
            </a:endParaRPr>
          </a:p>
          <a:p>
            <a:pPr>
              <a:lnSpc>
                <a:spcPct val="100000"/>
              </a:lnSpc>
            </a:pPr>
            <a:r>
              <a:rPr lang="en-US" b="1" dirty="0">
                <a:solidFill>
                  <a:schemeClr val="tx2"/>
                </a:solidFill>
                <a:ea typeface="Cambria Math" panose="02040503050406030204" pitchFamily="18" charset="0"/>
              </a:rPr>
              <a:t>Reliability Guarantee</a:t>
            </a:r>
            <a:endParaRPr lang="en-US" sz="3200" i="1" dirty="0">
              <a:solidFill>
                <a:schemeClr val="tx2"/>
              </a:solidFill>
              <a:ea typeface="Cambria Math" panose="02040503050406030204" pitchFamily="18" charset="0"/>
            </a:endParaRPr>
          </a:p>
          <a:p>
            <a:pPr lvl="1"/>
            <a:r>
              <a:rPr lang="en-US" sz="2800" dirty="0"/>
              <a:t>When </a:t>
            </a:r>
            <a:r>
              <a:rPr lang="en-US" sz="2600" dirty="0">
                <a:latin typeface="Cambria Math" panose="02040503050406030204" pitchFamily="18" charset="0"/>
                <a:ea typeface="Cambria Math" panose="02040503050406030204" pitchFamily="18" charset="0"/>
                <a:cs typeface="Courier New" panose="02070309020205020404" pitchFamily="49" charset="0"/>
              </a:rPr>
              <a:t>p=0.005</a:t>
            </a:r>
            <a:r>
              <a:rPr lang="en-US" sz="2800" dirty="0"/>
              <a:t>, errors in one year: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vary the strength of protection against errors</a:t>
            </a: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100</a:t>
            </a:fld>
            <a:endParaRPr lang="en-US">
              <a:solidFill>
                <a:prstClr val="black">
                  <a:tint val="75000"/>
                </a:prstClr>
              </a:solidFill>
            </a:endParaRPr>
          </a:p>
        </p:txBody>
      </p:sp>
    </p:spTree>
    <p:extLst>
      <p:ext uri="{BB962C8B-B14F-4D97-AF65-F5344CB8AC3E}">
        <p14:creationId xmlns:p14="http://schemas.microsoft.com/office/powerpoint/2010/main" val="1891357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Advantages of PARA</a:t>
            </a:r>
          </a:p>
        </p:txBody>
      </p:sp>
      <p:sp>
        <p:nvSpPr>
          <p:cNvPr id="3" name="Content Placeholder 2"/>
          <p:cNvSpPr>
            <a:spLocks noGrp="1"/>
          </p:cNvSpPr>
          <p:nvPr>
            <p:ph idx="1"/>
          </p:nvPr>
        </p:nvSpPr>
        <p:spPr/>
        <p:txBody>
          <a:bodyPr/>
          <a:lstStyle/>
          <a:p>
            <a:r>
              <a:rPr lang="en-US" sz="3200" i="1" dirty="0">
                <a:solidFill>
                  <a:schemeClr val="tx2"/>
                </a:solidFill>
                <a:sym typeface="Wingdings" panose="05000000000000000000" pitchFamily="2" charset="2"/>
              </a:rPr>
              <a:t>PARA refreshes rows infrequently</a:t>
            </a:r>
          </a:p>
          <a:p>
            <a:pPr lvl="1"/>
            <a:r>
              <a:rPr lang="en-US" sz="2800" dirty="0">
                <a:sym typeface="Wingdings" panose="05000000000000000000" pitchFamily="2" charset="2"/>
              </a:rPr>
              <a:t>Low power</a:t>
            </a:r>
          </a:p>
          <a:p>
            <a:pPr lvl="1"/>
            <a:r>
              <a:rPr lang="en-US" sz="2800" dirty="0">
                <a:sym typeface="Wingdings" panose="05000000000000000000" pitchFamily="2" charset="2"/>
              </a:rPr>
              <a:t>Low performance-overhead</a:t>
            </a:r>
          </a:p>
          <a:p>
            <a:pPr lvl="2"/>
            <a:r>
              <a:rPr lang="en-US" dirty="0"/>
              <a:t>Average slowdown: </a:t>
            </a:r>
            <a:r>
              <a:rPr lang="en-US" sz="2600" dirty="0">
                <a:solidFill>
                  <a:srgbClr val="FF0000"/>
                </a:solidFill>
                <a:latin typeface="Cambria Math" panose="02040503050406030204" pitchFamily="18" charset="0"/>
                <a:ea typeface="Cambria Math" panose="02040503050406030204" pitchFamily="18" charset="0"/>
              </a:rPr>
              <a:t>0.20%</a:t>
            </a:r>
            <a:r>
              <a:rPr lang="en-US" dirty="0"/>
              <a:t> (for </a:t>
            </a:r>
            <a:r>
              <a:rPr lang="en-US" sz="2600" dirty="0">
                <a:latin typeface="Cambria Math" panose="02040503050406030204" pitchFamily="18" charset="0"/>
                <a:ea typeface="Cambria Math" panose="02040503050406030204" pitchFamily="18" charset="0"/>
              </a:rPr>
              <a:t>29</a:t>
            </a:r>
            <a:r>
              <a:rPr lang="en-US" dirty="0"/>
              <a:t> benchmarks)</a:t>
            </a:r>
            <a:endParaRPr lang="en-US" dirty="0">
              <a:solidFill>
                <a:srgbClr val="FF0000"/>
              </a:solidFill>
              <a:ea typeface="Cambria Math" panose="02040503050406030204" pitchFamily="18" charset="0"/>
            </a:endParaRPr>
          </a:p>
          <a:p>
            <a:pPr lvl="2"/>
            <a:r>
              <a:rPr lang="en-US" dirty="0"/>
              <a:t>Maximum slowdown: </a:t>
            </a:r>
            <a:r>
              <a:rPr lang="en-US" sz="2600" dirty="0">
                <a:solidFill>
                  <a:srgbClr val="FF0000"/>
                </a:solidFill>
                <a:latin typeface="Cambria Math" panose="02040503050406030204" pitchFamily="18" charset="0"/>
                <a:ea typeface="Cambria Math" panose="02040503050406030204" pitchFamily="18" charset="0"/>
              </a:rPr>
              <a:t>0.75%</a:t>
            </a:r>
            <a:endParaRPr lang="en-US" dirty="0"/>
          </a:p>
          <a:p>
            <a:r>
              <a:rPr lang="en-US" sz="3200" i="1" dirty="0">
                <a:solidFill>
                  <a:schemeClr val="tx2"/>
                </a:solidFill>
              </a:rPr>
              <a:t>PARA is stateless</a:t>
            </a:r>
          </a:p>
          <a:p>
            <a:pPr lvl="1"/>
            <a:r>
              <a:rPr lang="en-US" sz="2800" dirty="0">
                <a:sym typeface="Wingdings" panose="05000000000000000000" pitchFamily="2" charset="2"/>
              </a:rPr>
              <a:t>Low cost</a:t>
            </a:r>
          </a:p>
          <a:p>
            <a:pPr lvl="1"/>
            <a:r>
              <a:rPr lang="en-US" sz="2800" dirty="0">
                <a:sym typeface="Wingdings" panose="05000000000000000000" pitchFamily="2" charset="2"/>
              </a:rPr>
              <a:t>Low complexity</a:t>
            </a:r>
          </a:p>
          <a:p>
            <a:endParaRPr lang="en-US" sz="2000" i="1" dirty="0">
              <a:solidFill>
                <a:srgbClr val="FF0000"/>
              </a:solidFill>
              <a:ea typeface="Cambria Math" panose="02040503050406030204" pitchFamily="18" charset="0"/>
            </a:endParaRPr>
          </a:p>
          <a:p>
            <a:r>
              <a:rPr lang="en-US" sz="3200" i="1" dirty="0">
                <a:solidFill>
                  <a:srgbClr val="FF0000"/>
                </a:solidFill>
                <a:ea typeface="Cambria Math" panose="02040503050406030204" pitchFamily="18" charset="0"/>
              </a:rPr>
              <a:t>PARA is an effective and low-overhead solution to prevent disturbance errors</a:t>
            </a:r>
          </a:p>
          <a:p>
            <a:endParaRPr lang="en-US" dirty="0">
              <a:sym typeface="Wingdings" panose="05000000000000000000" pitchFamily="2" charset="2"/>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3130252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Requirements for PARA</a:t>
            </a:r>
          </a:p>
        </p:txBody>
      </p:sp>
      <p:sp>
        <p:nvSpPr>
          <p:cNvPr id="3" name="Content Placeholder 2"/>
          <p:cNvSpPr>
            <a:spLocks noGrp="1"/>
          </p:cNvSpPr>
          <p:nvPr>
            <p:ph idx="1"/>
          </p:nvPr>
        </p:nvSpPr>
        <p:spPr>
          <a:xfrm>
            <a:off x="107504" y="1066800"/>
            <a:ext cx="8928992" cy="5638800"/>
          </a:xfrm>
        </p:spPr>
        <p:txBody>
          <a:bodyPr/>
          <a:lstStyle/>
          <a:p>
            <a:r>
              <a:rPr lang="en-US" sz="3200" dirty="0"/>
              <a:t>If implemented in </a:t>
            </a:r>
            <a:r>
              <a:rPr lang="en-US" sz="3200" dirty="0">
                <a:solidFill>
                  <a:srgbClr val="0000FF"/>
                </a:solidFill>
              </a:rPr>
              <a:t>DRAM chip </a:t>
            </a:r>
            <a:r>
              <a:rPr lang="en-US" sz="3200" dirty="0"/>
              <a:t>(done today)</a:t>
            </a:r>
          </a:p>
          <a:p>
            <a:pPr lvl="1"/>
            <a:r>
              <a:rPr lang="en-US" sz="2800" dirty="0"/>
              <a:t>Enough slack in timing parameters</a:t>
            </a:r>
          </a:p>
          <a:p>
            <a:pPr lvl="1"/>
            <a:r>
              <a:rPr lang="en-US" sz="2800" dirty="0"/>
              <a:t>Plenty of slack today: </a:t>
            </a:r>
          </a:p>
          <a:p>
            <a:pPr lvl="2"/>
            <a:r>
              <a:rPr lang="en-US" sz="1500" dirty="0"/>
              <a:t>Lee et al., “</a:t>
            </a:r>
            <a:r>
              <a:rPr lang="en-US" sz="1500" b="1" dirty="0">
                <a:solidFill>
                  <a:srgbClr val="660066"/>
                </a:solidFill>
              </a:rPr>
              <a:t>Adaptive-Latency DRAM: Optimizing DRAM Timing for the Common Case</a:t>
            </a:r>
            <a:r>
              <a:rPr lang="en-US" sz="1500" dirty="0"/>
              <a:t>,” HPCA 2015.</a:t>
            </a:r>
          </a:p>
          <a:p>
            <a:pPr lvl="2"/>
            <a:r>
              <a:rPr lang="en-US" sz="1500" dirty="0"/>
              <a:t>Chang et al., “</a:t>
            </a:r>
            <a:r>
              <a:rPr lang="en-US" sz="1500" b="1" dirty="0">
                <a:solidFill>
                  <a:srgbClr val="660066"/>
                </a:solidFill>
              </a:rPr>
              <a:t>Understanding Latency Variation in Modern DRAM Chips</a:t>
            </a:r>
            <a:r>
              <a:rPr lang="en-US" sz="1500" dirty="0"/>
              <a:t>,” SIGMETRICS 2016.</a:t>
            </a:r>
          </a:p>
          <a:p>
            <a:pPr lvl="2"/>
            <a:r>
              <a:rPr lang="en-US" sz="1500" dirty="0"/>
              <a:t>Lee et al., “</a:t>
            </a:r>
            <a:r>
              <a:rPr lang="en-US" sz="1500" b="1" dirty="0">
                <a:solidFill>
                  <a:srgbClr val="660066"/>
                </a:solidFill>
              </a:rPr>
              <a:t>Design-Induced Latency Variation in Modern DRAM Chips</a:t>
            </a:r>
            <a:r>
              <a:rPr lang="en-US" sz="1500" dirty="0"/>
              <a:t>,” SIGMETRICS 2017.</a:t>
            </a:r>
          </a:p>
          <a:p>
            <a:pPr lvl="2"/>
            <a:r>
              <a:rPr lang="en-US" sz="1500" dirty="0"/>
              <a:t>Chang et al., “</a:t>
            </a:r>
            <a:r>
              <a:rPr lang="en-US" sz="1500" b="1" dirty="0">
                <a:solidFill>
                  <a:srgbClr val="660066"/>
                </a:solidFill>
              </a:rPr>
              <a:t>Understanding Reduced-Voltage Operation in Modern DRAM Devices</a:t>
            </a:r>
            <a:r>
              <a:rPr lang="en-US" sz="1500" dirty="0"/>
              <a:t>,” SIGMETRICS 2017.</a:t>
            </a:r>
          </a:p>
          <a:p>
            <a:pPr lvl="2"/>
            <a:r>
              <a:rPr lang="en-US" sz="1500" dirty="0"/>
              <a:t>Ghose et al., “</a:t>
            </a:r>
            <a:r>
              <a:rPr lang="en-US" sz="1500" b="1" dirty="0">
                <a:solidFill>
                  <a:srgbClr val="7030A0"/>
                </a:solidFill>
              </a:rPr>
              <a:t>What Your DRAM Power Models Are Not Telling You: Lessons from a Detailed Experimental Study</a:t>
            </a:r>
            <a:r>
              <a:rPr lang="en-US" sz="1500" dirty="0"/>
              <a:t>,” SIGMETRICS 2018.</a:t>
            </a:r>
          </a:p>
          <a:p>
            <a:pPr lvl="2"/>
            <a:endParaRPr lang="en-US" sz="1600" dirty="0"/>
          </a:p>
          <a:p>
            <a:r>
              <a:rPr lang="en-US" sz="3200" dirty="0"/>
              <a:t>If implemented in </a:t>
            </a:r>
            <a:r>
              <a:rPr lang="en-US" sz="3200" dirty="0">
                <a:solidFill>
                  <a:srgbClr val="0000FF"/>
                </a:solidFill>
              </a:rPr>
              <a:t>memory controller</a:t>
            </a:r>
          </a:p>
          <a:p>
            <a:pPr lvl="1"/>
            <a:r>
              <a:rPr lang="en-US" sz="2800" dirty="0"/>
              <a:t>Better coordination between memory controller and DRAM</a:t>
            </a:r>
          </a:p>
          <a:p>
            <a:pPr lvl="1"/>
            <a:r>
              <a:rPr lang="en-US" sz="2800" dirty="0"/>
              <a:t>Memory controller should know which rows are physically adjacent</a:t>
            </a:r>
          </a:p>
          <a:p>
            <a:pPr lvl="1"/>
            <a:endParaRPr lang="en-US" sz="2800" dirty="0"/>
          </a:p>
          <a:p>
            <a:endParaRPr lang="en-US" dirty="0"/>
          </a:p>
          <a:p>
            <a:pPr lvl="1"/>
            <a:endParaRPr lang="en-US" sz="2800" dirty="0"/>
          </a:p>
          <a:p>
            <a:pPr marL="0" indent="0">
              <a:buNone/>
            </a:pPr>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5518501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Probabilistic Activation in Real Life (I)</a:t>
            </a:r>
            <a:endParaRPr lang="en-US" sz="44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600" b="0" i="0" u="none" strike="noStrike" kern="1200" cap="none" spc="0" normalizeH="0" baseline="0" noProof="0" dirty="0">
              <a:ln>
                <a:noFill/>
              </a:ln>
              <a:solidFill>
                <a:srgbClr val="000000"/>
              </a:solidFill>
              <a:effectLst/>
              <a:uLnTx/>
              <a:uFillTx/>
              <a:latin typeface="Garamond" charset="0"/>
              <a:ea typeface="+mn-ea"/>
              <a:cs typeface="+mn-cs"/>
            </a:endParaRPr>
          </a:p>
        </p:txBody>
      </p:sp>
      <p:sp>
        <p:nvSpPr>
          <p:cNvPr id="5" name="Rectangle 4"/>
          <p:cNvSpPr/>
          <p:nvPr/>
        </p:nvSpPr>
        <p:spPr>
          <a:xfrm>
            <a:off x="1979712" y="6519446"/>
            <a:ext cx="9865096"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hlinkClick r:id="rId2"/>
              </a:rPr>
              <a:t>https://twitter.com/isislovecruft/status/1021939922754723841</a:t>
            </a:r>
            <a:r>
              <a:rPr kumimoji="0" lang="en-US" sz="1400" b="0" i="0" u="none" strike="noStrike" kern="1200" cap="none" spc="0" normalizeH="0" baseline="0" noProof="0" dirty="0">
                <a:ln>
                  <a:noFill/>
                </a:ln>
                <a:solidFill>
                  <a:srgbClr val="000000"/>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38537F80-0BC5-2448-B6C3-43444D3333A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99592" y="980728"/>
            <a:ext cx="7200800" cy="5400600"/>
          </a:xfrm>
          <a:prstGeom prst="rect">
            <a:avLst/>
          </a:prstGeom>
        </p:spPr>
      </p:pic>
    </p:spTree>
    <p:extLst>
      <p:ext uri="{BB962C8B-B14F-4D97-AF65-F5344CB8AC3E}">
        <p14:creationId xmlns:p14="http://schemas.microsoft.com/office/powerpoint/2010/main" val="1625785302"/>
      </p:ext>
    </p:extLst>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Probabilistic Activation in Real Life (II)</a:t>
            </a:r>
            <a:endParaRPr lang="en-US" sz="44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a:extLst>
              <a:ext uri="{FF2B5EF4-FFF2-40B4-BE49-F238E27FC236}">
                <a16:creationId xmlns:a16="http://schemas.microsoft.com/office/drawing/2014/main" id="{1E60EBA1-45FA-214F-8A1F-12E347182D2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00708" y="980332"/>
            <a:ext cx="7266384" cy="5449788"/>
          </a:xfrm>
          <a:prstGeom prst="rect">
            <a:avLst/>
          </a:prstGeom>
        </p:spPr>
      </p:pic>
      <p:sp>
        <p:nvSpPr>
          <p:cNvPr id="6" name="Rectangle 5">
            <a:extLst>
              <a:ext uri="{FF2B5EF4-FFF2-40B4-BE49-F238E27FC236}">
                <a16:creationId xmlns:a16="http://schemas.microsoft.com/office/drawing/2014/main" id="{E5B1B6F5-AC02-5843-8ADF-2B8216B9C3FA}"/>
              </a:ext>
            </a:extLst>
          </p:cNvPr>
          <p:cNvSpPr/>
          <p:nvPr/>
        </p:nvSpPr>
        <p:spPr>
          <a:xfrm>
            <a:off x="1979712" y="6519446"/>
            <a:ext cx="9865096"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hlinkClick r:id="rId3"/>
              </a:rPr>
              <a:t>https://twitter.com/isislovecruft/status/1021939922754723841</a:t>
            </a:r>
            <a:r>
              <a:rPr kumimoji="0" lang="en-US" sz="1400" b="0"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2544092617"/>
      </p:ext>
    </p:extLst>
  </p:cSld>
  <p:clrMapOvr>
    <a:masterClrMapping/>
  </p:clrMapOvr>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RowHammer</a:t>
            </a:r>
            <a:r>
              <a:rPr lang="en-US" dirty="0"/>
              <a:t> Analysis</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105</a:t>
            </a:fld>
            <a:endParaRPr lang="en-US">
              <a:solidFill>
                <a:srgbClr val="000000"/>
              </a:solidFill>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993892719"/>
      </p:ext>
    </p:extLst>
  </p:cSld>
  <p:clrMapOvr>
    <a:masterClrMapping/>
  </p:clrMapOvr>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Future of Memory </a:t>
            </a:r>
            <a:r>
              <a:rPr lang="en-US" sz="4400" dirty="0"/>
              <a:t>Reliability/Security</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106</a:t>
            </a:fld>
            <a:endParaRPr lang="en-US">
              <a:solidFill>
                <a:srgbClr val="000000"/>
              </a:solidFill>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r>
              <a:rPr lang="en-US" sz="1500" dirty="0">
                <a:solidFill>
                  <a:srgbClr val="000000"/>
                </a:solidFill>
                <a:hlinkClick r:id="rId3"/>
              </a:rPr>
              <a:t>https://people.inf.ethz.ch/omutlu/pub/rowhammer-and-other-memory-issues_date17.pdf</a:t>
            </a:r>
            <a:r>
              <a:rPr lang="en-US" sz="1500" dirty="0">
                <a:solidFill>
                  <a:srgbClr val="000000"/>
                </a:solidFill>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1227121867"/>
      </p:ext>
    </p:extLst>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40927037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Call for Intelligent Memory Controllers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108</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4090742493"/>
      </p:ext>
    </p:extLst>
  </p:cSld>
  <p:clrMapOvr>
    <a:masterClrMapping/>
  </p:clrMapOvr>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Aside: Intelligent Controller for NAND Flash</a:t>
            </a: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Virtex-II Pro</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Virtex-V FPGA</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66CC"/>
                </a:solidFill>
                <a:effectLst/>
                <a:uLnTx/>
                <a:uFillTx/>
                <a:latin typeface="Tahoma"/>
                <a:ea typeface="+mn-ea"/>
                <a:cs typeface="+mn-cs"/>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FF"/>
                  </a:solidFill>
                  <a:effectLst/>
                  <a:uLnTx/>
                  <a:uFillTx/>
                  <a:latin typeface="Arial" charset="0"/>
                  <a:ea typeface="MS PGothic" charset="0"/>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1x-nm</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NAND Flash</a:t>
            </a:r>
          </a:p>
        </p:txBody>
      </p:sp>
      <p:sp>
        <p:nvSpPr>
          <p:cNvPr id="5" name="TextBox 4"/>
          <p:cNvSpPr txBox="1"/>
          <p:nvPr/>
        </p:nvSpPr>
        <p:spPr>
          <a:xfrm>
            <a:off x="-19422" y="6496146"/>
            <a:ext cx="933269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Cai+, “</a:t>
            </a:r>
            <a:r>
              <a:rPr kumimoji="0" lang="en-US" sz="1400" b="0" i="0" u="none" strike="noStrike" kern="1200" cap="none" spc="0" normalizeH="0" baseline="0" noProof="0" dirty="0">
                <a:ln>
                  <a:noFill/>
                </a:ln>
                <a:solidFill>
                  <a:srgbClr val="0000FF"/>
                </a:solidFill>
                <a:effectLst/>
                <a:uLnTx/>
                <a:uFillTx/>
                <a:latin typeface="Tahoma"/>
                <a:ea typeface="+mn-ea"/>
                <a:cs typeface="+mn-cs"/>
              </a:rPr>
              <a:t>Error Characterization, Mitigation, and Recovery in Flash Memory Based Solid State Drives</a:t>
            </a:r>
            <a:r>
              <a:rPr kumimoji="0" lang="en-US" sz="1400" b="0" i="0" u="none" strike="noStrike" kern="1200" cap="none" spc="0" normalizeH="0" baseline="0" noProof="0" dirty="0">
                <a:ln>
                  <a:noFill/>
                </a:ln>
                <a:solidFill>
                  <a:srgbClr val="000000"/>
                </a:solidFill>
                <a:effectLst/>
                <a:uLnTx/>
                <a:uFillTx/>
                <a:latin typeface="Tahoma"/>
                <a:ea typeface="+mn-ea"/>
                <a:cs typeface="+mn-cs"/>
              </a:rPr>
              <a:t>,” Proc. IEEE 2017.</a:t>
            </a:r>
          </a:p>
        </p:txBody>
      </p:sp>
      <p:sp>
        <p:nvSpPr>
          <p:cNvPr id="62" name="Rectangle 61">
            <a:extLst>
              <a:ext uri="{FF2B5EF4-FFF2-40B4-BE49-F238E27FC236}">
                <a16:creationId xmlns:a16="http://schemas.microsoft.com/office/drawing/2014/main" id="{48E3225E-FE9D-A044-B795-E45371FDCB71}"/>
              </a:ext>
            </a:extLst>
          </p:cNvPr>
          <p:cNvSpPr/>
          <p:nvPr/>
        </p:nvSpPr>
        <p:spPr>
          <a:xfrm>
            <a:off x="-36512" y="5805264"/>
            <a:ext cx="6858001" cy="73866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[DATE 2012, ICCD 2012, DATE 2013, ITJ 2013, ICCD 2013, SIGMETRICS 2014, HPCA 2015, DSN 2015, MSST 2015, JSAC 2016, HPCA 2017, DFRWS 2017,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PIEEE 2017, HPCA 2018, SIGMETRICS 2018]</a:t>
            </a:r>
            <a:endParaRPr kumimoji="0" lang="en-US" sz="14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302700869"/>
      </p:ext>
    </p:extLst>
  </p:cSld>
  <p:clrMapOvr>
    <a:masterClrMapping/>
  </p:clrMapOvr>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tps://pbs.twimg.com/media/DKHLt24W0AAE5Fd.jpg:lar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11" y="948688"/>
            <a:ext cx="8316416" cy="508087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228599" y="152400"/>
            <a:ext cx="8851254" cy="1066800"/>
          </a:xfrm>
        </p:spPr>
        <p:txBody>
          <a:bodyPr/>
          <a:lstStyle/>
          <a:p>
            <a:r>
              <a:rPr lang="en-US" sz="3800">
                <a:solidFill>
                  <a:srgbClr val="006633"/>
                </a:solidFill>
              </a:rPr>
              <a:t>Aside: Intelligent Controller for NAND Flash</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sp>
        <p:nvSpPr>
          <p:cNvPr id="8" name="Rectangle 7">
            <a:hlinkClick r:id="rId3"/>
          </p:cNvPr>
          <p:cNvSpPr/>
          <p:nvPr/>
        </p:nvSpPr>
        <p:spPr>
          <a:xfrm>
            <a:off x="1619672" y="6021288"/>
            <a:ext cx="6048672" cy="415498"/>
          </a:xfrm>
          <a:prstGeom prst="rect">
            <a:avLst/>
          </a:prstGeom>
        </p:spPr>
        <p:txBody>
          <a:bodyPr wrap="square">
            <a:spAutoFit/>
          </a:bodyPr>
          <a:lstStyle/>
          <a:p>
            <a:pPr marL="0" marR="0" lvl="0" indent="0" algn="ctr" defTabSz="914400" rtl="0" eaLnBrk="1" fontAlgn="auto" latinLnBrk="0" hangingPunct="1">
              <a:lnSpc>
                <a:spcPct val="100000"/>
              </a:lnSpc>
              <a:spcBef>
                <a:spcPts val="45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mn-ea"/>
                <a:cs typeface="+mn-cs"/>
                <a:hlinkClick r:id="rId3"/>
              </a:rPr>
              <a:t>https://arxiv.org/pdf/1706.08642</a:t>
            </a: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mn-ea"/>
                <a:cs typeface="+mn-cs"/>
              </a:rPr>
              <a:t>  </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4585" y="1009676"/>
            <a:ext cx="1915268" cy="1915268"/>
          </a:xfrm>
          <a:prstGeom prst="rect">
            <a:avLst/>
          </a:prstGeom>
        </p:spPr>
      </p:pic>
      <p:sp>
        <p:nvSpPr>
          <p:cNvPr id="9" name="TextBox 8"/>
          <p:cNvSpPr txBox="1"/>
          <p:nvPr/>
        </p:nvSpPr>
        <p:spPr>
          <a:xfrm>
            <a:off x="2483768" y="1340768"/>
            <a:ext cx="38741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FF0000"/>
                </a:solidFill>
                <a:effectLst/>
                <a:uLnTx/>
                <a:uFillTx/>
                <a:latin typeface="Tahoma"/>
                <a:ea typeface="+mn-ea"/>
                <a:cs typeface="+mn-cs"/>
              </a:rPr>
              <a:t>Proceedings of the IEEE, Sept. 2017</a:t>
            </a:r>
          </a:p>
        </p:txBody>
      </p:sp>
    </p:spTree>
    <p:extLst>
      <p:ext uri="{BB962C8B-B14F-4D97-AF65-F5344CB8AC3E}">
        <p14:creationId xmlns:p14="http://schemas.microsoft.com/office/powerpoint/2010/main" val="2270773561"/>
      </p:ext>
    </p:extLst>
  </p:cSld>
  <p:clrMapOvr>
    <a:masterClrMapping/>
  </p:clrMapOvr>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 Key Takeaway</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623402135"/>
      </p:ext>
    </p:extLst>
  </p:cSld>
  <p:clrMapOvr>
    <a:masterClrMapping/>
  </p:clrMapOvr>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Secure, Reliable, Safe</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550016215"/>
      </p:ext>
    </p:extLst>
  </p:cSld>
  <p:clrMapOvr>
    <a:masterClrMapping/>
  </p:clrMapOvr>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484784"/>
            <a:ext cx="8428037" cy="822325"/>
          </a:xfrm>
        </p:spPr>
        <p:txBody>
          <a:bodyPr/>
          <a:lstStyle/>
          <a:p>
            <a:pPr algn="ctr" eaLnBrk="1" hangingPunct="1"/>
            <a:r>
              <a:rPr lang="en-US" sz="5000" dirty="0">
                <a:latin typeface="Garamond" charset="0"/>
              </a:rPr>
              <a:t>Future Memory Reliability/Security Challenges</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2505026548"/>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Future of Main Memory</a:t>
            </a:r>
          </a:p>
        </p:txBody>
      </p:sp>
      <p:sp>
        <p:nvSpPr>
          <p:cNvPr id="3" name="Content Placeholder 2"/>
          <p:cNvSpPr>
            <a:spLocks noGrp="1"/>
          </p:cNvSpPr>
          <p:nvPr>
            <p:ph idx="1"/>
          </p:nvPr>
        </p:nvSpPr>
        <p:spPr>
          <a:xfrm>
            <a:off x="228600" y="1052736"/>
            <a:ext cx="8610600" cy="5195664"/>
          </a:xfrm>
        </p:spPr>
        <p:txBody>
          <a:bodyPr/>
          <a:lstStyle/>
          <a:p>
            <a:r>
              <a:rPr lang="en-US" dirty="0"/>
              <a:t>DRAM is becoming less reliable </a:t>
            </a:r>
            <a:r>
              <a:rPr lang="en-US" dirty="0">
                <a:sym typeface="Wingdings"/>
              </a:rPr>
              <a:t> more vulnerable</a:t>
            </a:r>
          </a:p>
          <a:p>
            <a:endParaRPr lang="en-US" dirty="0">
              <a:sym typeface="Wingdings"/>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6848213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a:t>Large-Scale Failure Analysis of DRAM Chips</a:t>
            </a:r>
          </a:p>
        </p:txBody>
      </p:sp>
      <p:sp>
        <p:nvSpPr>
          <p:cNvPr id="3" name="Content Placeholder 2"/>
          <p:cNvSpPr>
            <a:spLocks noGrp="1"/>
          </p:cNvSpPr>
          <p:nvPr>
            <p:ph idx="1"/>
          </p:nvPr>
        </p:nvSpPr>
        <p:spPr>
          <a:xfrm>
            <a:off x="228600" y="980728"/>
            <a:ext cx="8610600" cy="5153025"/>
          </a:xfrm>
        </p:spPr>
        <p:txBody>
          <a:bodyPr/>
          <a:lstStyle/>
          <a:p>
            <a:r>
              <a:rPr lang="en-US" dirty="0">
                <a:solidFill>
                  <a:srgbClr val="0000FF"/>
                </a:solidFill>
              </a:rPr>
              <a:t>Analysis and modeling of memory errors found in all of Facebook’s server fleet</a:t>
            </a:r>
          </a:p>
          <a:p>
            <a:endParaRPr lang="en-US" dirty="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2927585143"/>
      </p:ext>
    </p:extLst>
  </p:cSld>
  <p:clrMapOvr>
    <a:masterClrMapping/>
  </p:clrMapOvr>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 name="Shape 402"/>
          <p:cNvSpPr/>
          <p:nvPr/>
        </p:nvSpPr>
        <p:spPr>
          <a:xfrm rot="548035">
            <a:off x="7015296" y="2547039"/>
            <a:ext cx="1740409" cy="189077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 xmlns:ma14="http://schemas.microsoft.com/office/mac/drawingml/2011/main" val="1"/>
            </a:ext>
          </a:extLst>
        </p:spPr>
        <p:txBody>
          <a:bodyPr wrap="none" lIns="0" tIns="0" rIns="0" bIns="0" anchor="b">
            <a:spAutoFit/>
          </a:bodyPr>
          <a:lstStyle/>
          <a:p>
            <a:pPr marL="0" marR="0" lvl="0" indent="0" algn="ctr" defTabSz="914400" rtl="0" eaLnBrk="1" fontAlgn="auto" latinLnBrk="0" hangingPunct="1">
              <a:lnSpc>
                <a:spcPct val="80000"/>
              </a:lnSpc>
              <a:spcBef>
                <a:spcPts val="0"/>
              </a:spcBef>
              <a:spcAft>
                <a:spcPts val="0"/>
              </a:spcAft>
              <a:buClrTx/>
              <a:buSzTx/>
              <a:buFontTx/>
              <a:buNone/>
              <a:tabLst/>
              <a:defRPr spc="0">
                <a:solidFill>
                  <a:srgbClr val="000000"/>
                </a:solidFill>
              </a:defRPr>
            </a:pP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Intuition: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quadratic</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increase in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capacity</a:t>
            </a:r>
          </a:p>
        </p:txBody>
      </p:sp>
      <p:sp>
        <p:nvSpPr>
          <p:cNvPr id="4" name="Shape 305"/>
          <p:cNvSpPr/>
          <p:nvPr/>
        </p:nvSpPr>
        <p:spPr>
          <a:xfrm>
            <a:off x="251520" y="324366"/>
            <a:ext cx="8889400" cy="1016402"/>
          </a:xfrm>
          <a:prstGeom prst="rect">
            <a:avLst/>
          </a:prstGeom>
          <a:ln w="12700">
            <a:miter lim="400000"/>
          </a:ln>
          <a:extLst>
            <a:ext uri="{C572A759-6A51-4108-AA02-DFA0A04FC94B}">
              <ma14:wrappingTextBoxFlag xmlns="" xmlns:ma14="http://schemas.microsoft.com/office/mac/drawingml/2011/main" val="1"/>
            </a:ext>
          </a:extLst>
        </p:spPr>
        <p:txBody>
          <a:bodyPr wrap="none" lIns="38466" tIns="38466" rIns="38466" bIns="38466" anchor="ctr">
            <a:spAutoFit/>
          </a:bodyPr>
          <a:lstStyle>
            <a:lvl1pPr>
              <a:defRPr sz="8000" b="1" spc="-79">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sz="1800" b="0" spc="0"/>
            </a:pPr>
            <a:r>
              <a:rPr kumimoji="0" lang="en-US" sz="6100" b="0" i="0" u="none" strike="noStrike" kern="1200" cap="none" spc="-60" normalizeH="0" baseline="0" noProof="0" dirty="0">
                <a:ln>
                  <a:noFill/>
                </a:ln>
                <a:solidFill>
                  <a:srgbClr val="000000"/>
                </a:solidFill>
                <a:effectLst/>
                <a:uLnTx/>
                <a:uFillTx/>
                <a:latin typeface="Tahoma"/>
                <a:ea typeface="+mn-ea"/>
                <a:cs typeface="+mn-cs"/>
              </a:rPr>
              <a:t>DRAM Reliability Reducing</a:t>
            </a:r>
            <a:endParaRPr kumimoji="0" sz="6100" b="0" i="0" u="none" strike="noStrike" kern="1200" cap="none" spc="-60" normalizeH="0" baseline="0" noProof="0" dirty="0">
              <a:ln>
                <a:noFill/>
              </a:ln>
              <a:solidFill>
                <a:srgbClr val="000000"/>
              </a:solidFill>
              <a:effectLst/>
              <a:uLnTx/>
              <a:uFillTx/>
              <a:latin typeface="Tahoma"/>
              <a:ea typeface="+mn-ea"/>
              <a:cs typeface="+mn-cs"/>
            </a:endParaRPr>
          </a:p>
        </p:txBody>
      </p:sp>
      <p:pic>
        <p:nvPicPr>
          <p:cNvPr id="3" name="Picture 2"/>
          <p:cNvPicPr>
            <a:picLocks noChangeAspect="1"/>
          </p:cNvPicPr>
          <p:nvPr/>
        </p:nvPicPr>
        <p:blipFill>
          <a:blip r:embed="rId2"/>
          <a:stretch>
            <a:fillRect/>
          </a:stretch>
        </p:blipFill>
        <p:spPr>
          <a:xfrm>
            <a:off x="1331640" y="1253197"/>
            <a:ext cx="5112568" cy="5128131"/>
          </a:xfrm>
          <a:prstGeom prst="rect">
            <a:avLst/>
          </a:prstGeom>
        </p:spPr>
      </p:pic>
      <p:sp>
        <p:nvSpPr>
          <p:cNvPr id="2" name="Rectangle 1"/>
          <p:cNvSpPr/>
          <p:nvPr/>
        </p:nvSpPr>
        <p:spPr>
          <a:xfrm>
            <a:off x="197768" y="6448497"/>
            <a:ext cx="8694712"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Meza+, “</a:t>
            </a:r>
            <a:r>
              <a:rPr kumimoji="0" lang="en-US" sz="1800" b="0" i="0" u="none" strike="noStrike" kern="1200" cap="none" spc="0" normalizeH="0" baseline="0" noProof="0" dirty="0">
                <a:ln>
                  <a:noFill/>
                </a:ln>
                <a:solidFill>
                  <a:srgbClr val="0000FF"/>
                </a:solidFill>
                <a:effectLst/>
                <a:uLnTx/>
                <a:uFillTx/>
                <a:latin typeface="Tahoma"/>
                <a:ea typeface="+mn-ea"/>
                <a:cs typeface="+mn-cs"/>
              </a:rPr>
              <a:t>Revisiting Memory Errors in Large-Scale Production Data Centers</a:t>
            </a:r>
            <a:r>
              <a:rPr kumimoji="0" lang="en-US" sz="1800" b="0" i="0" u="none" strike="noStrike" kern="1200" cap="none" spc="0" normalizeH="0" baseline="0" noProof="0" dirty="0">
                <a:ln>
                  <a:noFill/>
                </a:ln>
                <a:solidFill>
                  <a:srgbClr val="000000"/>
                </a:solidFill>
                <a:effectLst/>
                <a:uLnTx/>
                <a:uFillTx/>
                <a:latin typeface="Tahoma"/>
                <a:ea typeface="+mn-ea"/>
                <a:cs typeface="+mn-cs"/>
              </a:rPr>
              <a:t>,” DSN’15.</a:t>
            </a:r>
          </a:p>
        </p:txBody>
      </p:sp>
    </p:spTree>
    <p:extLst>
      <p:ext uri="{BB962C8B-B14F-4D97-AF65-F5344CB8AC3E}">
        <p14:creationId xmlns:p14="http://schemas.microsoft.com/office/powerpoint/2010/main" val="1035928409"/>
      </p:ext>
    </p:extLst>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Aside: SSD Error Analysis in the Field</a:t>
            </a:r>
          </a:p>
        </p:txBody>
      </p:sp>
      <p:sp>
        <p:nvSpPr>
          <p:cNvPr id="3" name="Content Placeholder 2"/>
          <p:cNvSpPr>
            <a:spLocks noGrp="1"/>
          </p:cNvSpPr>
          <p:nvPr>
            <p:ph idx="1"/>
          </p:nvPr>
        </p:nvSpPr>
        <p:spPr/>
        <p:txBody>
          <a:bodyPr/>
          <a:lstStyle/>
          <a:p>
            <a:r>
              <a:rPr lang="en-US" sz="2200" dirty="0">
                <a:solidFill>
                  <a:srgbClr val="0000FF"/>
                </a:solidFill>
              </a:rPr>
              <a:t>First large-scale field study of flash memory errors</a:t>
            </a:r>
          </a:p>
          <a:p>
            <a:endParaRPr lang="en-US" sz="2200" dirty="0">
              <a:solidFill>
                <a:srgbClr val="0000FF"/>
              </a:solidFill>
            </a:endParaRPr>
          </a:p>
          <a:p>
            <a:r>
              <a:rPr lang="en-US" sz="2200" dirty="0"/>
              <a:t>Justin Meza, </a:t>
            </a:r>
            <a:r>
              <a:rPr lang="en-US" sz="2200" dirty="0" err="1"/>
              <a:t>Qiang</a:t>
            </a:r>
            <a:r>
              <a:rPr lang="en-US" sz="2200" dirty="0"/>
              <a:t> Wu, </a:t>
            </a:r>
            <a:r>
              <a:rPr lang="en-US" sz="2200" dirty="0" err="1"/>
              <a:t>Sanjeev</a:t>
            </a:r>
            <a:r>
              <a:rPr lang="en-US" sz="2200" dirty="0"/>
              <a:t> Kumar, and Onur Mutlu,</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a:t>]</a:t>
            </a:r>
          </a:p>
          <a:p>
            <a:endParaRPr lang="en-US" sz="2200"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0" y="4708054"/>
            <a:ext cx="9144000" cy="1313234"/>
          </a:xfrm>
          <a:prstGeom prst="rect">
            <a:avLst/>
          </a:prstGeom>
        </p:spPr>
      </p:pic>
    </p:spTree>
    <p:extLst>
      <p:ext uri="{BB962C8B-B14F-4D97-AF65-F5344CB8AC3E}">
        <p14:creationId xmlns:p14="http://schemas.microsoft.com/office/powerpoint/2010/main" val="36307661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Future of Main Memory</a:t>
            </a:r>
          </a:p>
        </p:txBody>
      </p:sp>
      <p:sp>
        <p:nvSpPr>
          <p:cNvPr id="3" name="Content Placeholder 2"/>
          <p:cNvSpPr>
            <a:spLocks noGrp="1"/>
          </p:cNvSpPr>
          <p:nvPr>
            <p:ph idx="1"/>
          </p:nvPr>
        </p:nvSpPr>
        <p:spPr>
          <a:xfrm>
            <a:off x="228600" y="1052736"/>
            <a:ext cx="8610600" cy="5195664"/>
          </a:xfrm>
        </p:spPr>
        <p:txBody>
          <a:bodyPr/>
          <a:lstStyle/>
          <a:p>
            <a:r>
              <a:rPr lang="en-US" dirty="0"/>
              <a:t>DRAM is becoming less reliable </a:t>
            </a:r>
            <a:r>
              <a:rPr lang="en-US" dirty="0">
                <a:sym typeface="Wingdings"/>
              </a:rPr>
              <a:t> more vulnerable</a:t>
            </a:r>
          </a:p>
          <a:p>
            <a:endParaRPr lang="en-US" dirty="0">
              <a:sym typeface="Wingdings"/>
            </a:endParaRPr>
          </a:p>
          <a:p>
            <a:r>
              <a:rPr lang="en-US" dirty="0">
                <a:sym typeface="Wingdings"/>
              </a:rPr>
              <a:t>Due to difficulties in DRAM scaling, other problems may also appear (or they may be going unnoticed)</a:t>
            </a:r>
          </a:p>
          <a:p>
            <a:endParaRPr lang="en-US" dirty="0">
              <a:sym typeface="Wingdings"/>
            </a:endParaRPr>
          </a:p>
          <a:p>
            <a:r>
              <a:rPr lang="en-US" dirty="0">
                <a:sym typeface="Wingdings"/>
              </a:rPr>
              <a:t>Some errors may already be slipping into the field</a:t>
            </a:r>
          </a:p>
          <a:p>
            <a:pPr lvl="1"/>
            <a:r>
              <a:rPr lang="en-US" dirty="0">
                <a:sym typeface="Wingdings"/>
              </a:rPr>
              <a:t>Read disturb errors (</a:t>
            </a:r>
            <a:r>
              <a:rPr lang="en-US" dirty="0" err="1">
                <a:sym typeface="Wingdings"/>
              </a:rPr>
              <a:t>Rowhammer</a:t>
            </a:r>
            <a:r>
              <a:rPr lang="en-US" dirty="0">
                <a:sym typeface="Wingdings"/>
              </a:rPr>
              <a:t>)</a:t>
            </a:r>
          </a:p>
          <a:p>
            <a:pPr lvl="1"/>
            <a:r>
              <a:rPr lang="en-US" dirty="0">
                <a:sym typeface="Wingdings"/>
              </a:rPr>
              <a:t>Retention errors</a:t>
            </a:r>
          </a:p>
          <a:p>
            <a:pPr lvl="1"/>
            <a:r>
              <a:rPr lang="en-US" dirty="0">
                <a:sym typeface="Wingdings"/>
              </a:rPr>
              <a:t>Read errors, write errors</a:t>
            </a:r>
          </a:p>
          <a:p>
            <a:pPr lvl="1"/>
            <a:r>
              <a:rPr lang="en-US" dirty="0">
                <a:sym typeface="Wingdings"/>
              </a:rPr>
              <a:t>…</a:t>
            </a:r>
          </a:p>
          <a:p>
            <a:endParaRPr lang="en-US" dirty="0">
              <a:sym typeface="Wingdings"/>
            </a:endParaRPr>
          </a:p>
          <a:p>
            <a:r>
              <a:rPr lang="en-US" dirty="0">
                <a:solidFill>
                  <a:srgbClr val="FF0000"/>
                </a:solidFill>
                <a:sym typeface="Wingdings"/>
              </a:rPr>
              <a:t>These errors can also pose security vulnerabilities</a:t>
            </a: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a:spLocks noChangeArrowheads="1"/>
          </p:cNvSpPr>
          <p:nvPr/>
        </p:nvSpPr>
        <p:spPr bwMode="auto">
          <a:xfrm>
            <a:off x="899593" y="4005064"/>
            <a:ext cx="2232248" cy="432049"/>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3171095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Data Retention Time Failures</a:t>
            </a:r>
          </a:p>
        </p:txBody>
      </p:sp>
      <p:sp>
        <p:nvSpPr>
          <p:cNvPr id="3" name="Content Placeholder 2"/>
          <p:cNvSpPr>
            <a:spLocks noGrp="1"/>
          </p:cNvSpPr>
          <p:nvPr>
            <p:ph idx="1"/>
          </p:nvPr>
        </p:nvSpPr>
        <p:spPr/>
        <p:txBody>
          <a:bodyPr/>
          <a:lstStyle/>
          <a:p>
            <a:r>
              <a:rPr lang="en-US" dirty="0"/>
              <a:t>Determining the data retention time of a cell/row is getting more difficult</a:t>
            </a:r>
          </a:p>
          <a:p>
            <a:endParaRPr lang="en-US" dirty="0"/>
          </a:p>
          <a:p>
            <a:r>
              <a:rPr lang="en-US" dirty="0"/>
              <a:t>Retention failures may already be slipping into the field</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0481230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Onur Mutlu,</a:t>
            </a:r>
            <a:br>
              <a:rPr lang="en-US" sz="1800" dirty="0"/>
            </a:br>
            <a:r>
              <a:rPr lang="en-US" sz="1800" b="1" dirty="0">
                <a:hlinkClick r:id="rId2"/>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
        <p:nvSpPr>
          <p:cNvPr id="7" name="Title 1"/>
          <p:cNvSpPr>
            <a:spLocks noGrp="1"/>
          </p:cNvSpPr>
          <p:nvPr>
            <p:ph type="title"/>
          </p:nvPr>
        </p:nvSpPr>
        <p:spPr>
          <a:xfrm>
            <a:off x="228600" y="152400"/>
            <a:ext cx="8915400" cy="1066800"/>
          </a:xfrm>
        </p:spPr>
        <p:txBody>
          <a:bodyPr/>
          <a:lstStyle/>
          <a:p>
            <a:r>
              <a:rPr lang="en-US" dirty="0"/>
              <a:t>Analysis of Data Retention Failures </a:t>
            </a:r>
            <a:r>
              <a:rPr lang="en-US" sz="3000" b="1" dirty="0"/>
              <a:t>[ISCA’13]</a:t>
            </a:r>
          </a:p>
        </p:txBody>
      </p:sp>
    </p:spTree>
    <p:extLst>
      <p:ext uri="{BB962C8B-B14F-4D97-AF65-F5344CB8AC3E}">
        <p14:creationId xmlns:p14="http://schemas.microsoft.com/office/powerpoint/2010/main" val="19890019"/>
      </p:ext>
    </p:extLst>
  </p:cSld>
  <p:clrMapOvr>
    <a:masterClrMapping/>
  </p:clrMapOvr>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a:solidFill>
                  <a:srgbClr val="FF0000"/>
                </a:solidFill>
                <a:latin typeface="Tahoma" charset="0"/>
                <a:ea typeface="ＭＳ Ｐゴシック" charset="0"/>
                <a:cs typeface="ＭＳ Ｐゴシック" charset="0"/>
              </a:rPr>
              <a:t>Data Pattern Dependence (DPD) </a:t>
            </a:r>
            <a:r>
              <a:rPr lang="en-US" dirty="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a:solidFill>
                  <a:srgbClr val="FF0000"/>
                </a:solidFill>
                <a:latin typeface="Tahoma" charset="0"/>
                <a:ea typeface="ＭＳ Ｐゴシック" charset="0"/>
                <a:cs typeface="ＭＳ Ｐゴシック" charset="0"/>
              </a:rPr>
              <a:t>Variable Retention Time (VRT) </a:t>
            </a:r>
            <a:r>
              <a:rPr lang="en-US" dirty="0">
                <a:solidFill>
                  <a:srgbClr val="000000"/>
                </a:solidFill>
                <a:latin typeface="Tahoma" charset="0"/>
                <a:ea typeface="ＭＳ Ｐゴシック" charset="0"/>
                <a:cs typeface="ＭＳ Ｐゴシック" charset="0"/>
              </a:rPr>
              <a:t>phenomenon</a:t>
            </a:r>
          </a:p>
        </p:txBody>
      </p:sp>
      <p:sp>
        <p:nvSpPr>
          <p:cNvPr id="222211"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BADDEA-2833-0049-8538-3BDE34A5F6C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796953372"/>
      </p:ext>
    </p:extLst>
  </p:cSld>
  <p:clrMapOvr>
    <a:masterClrMapping/>
  </p:clrMapOvr>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r>
              <a:rPr lang="en-US">
                <a:solidFill>
                  <a:srgbClr val="FF0000"/>
                </a:solidFill>
                <a:latin typeface="Tahoma" charset="0"/>
                <a:ea typeface="ＭＳ Ｐゴシック" charset="0"/>
                <a:cs typeface="ＭＳ Ｐゴシック" charset="0"/>
              </a:rPr>
              <a:t>Challenge 1: Data Pattern Dependence (DPD)</a:t>
            </a:r>
          </a:p>
          <a:p>
            <a:pPr lvl="1"/>
            <a:r>
              <a:rPr lang="en-US">
                <a:solidFill>
                  <a:srgbClr val="0000FF"/>
                </a:solidFill>
                <a:latin typeface="Tahoma" charset="0"/>
                <a:ea typeface="ＭＳ Ｐゴシック" charset="0"/>
              </a:rPr>
              <a:t>Retention time of a DRAM cell depends on its value and the values of cells nearby it</a:t>
            </a:r>
          </a:p>
          <a:p>
            <a:pPr lvl="1"/>
            <a:endParaRPr lang="en-US" sz="1800">
              <a:latin typeface="Tahoma" charset="0"/>
              <a:ea typeface="ＭＳ Ｐゴシック" charset="0"/>
            </a:endParaRPr>
          </a:p>
          <a:p>
            <a:pPr lvl="1"/>
            <a:r>
              <a:rPr lang="en-US">
                <a:latin typeface="Tahoma" charset="0"/>
                <a:ea typeface="ＭＳ Ｐゴシック" charset="0"/>
              </a:rPr>
              <a:t>When a row is activated, all bitlines are perturbed simultaneously</a:t>
            </a:r>
          </a:p>
        </p:txBody>
      </p:sp>
      <p:sp>
        <p:nvSpPr>
          <p:cNvPr id="223235"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FD2CC19-049F-354C-8180-33C2AEE3F68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Oval 1"/>
          <p:cNvSpPr/>
          <p:nvPr/>
        </p:nvSpPr>
        <p:spPr>
          <a:xfrm>
            <a:off x="2540000" y="3444875"/>
            <a:ext cx="4564063" cy="214313"/>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 name="Oval 6"/>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Oval 7"/>
          <p:cNvSpPr/>
          <p:nvPr/>
        </p:nvSpPr>
        <p:spPr>
          <a:xfrm>
            <a:off x="2894013" y="3170238"/>
            <a:ext cx="187325" cy="1735137"/>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Oval 8"/>
          <p:cNvSpPr/>
          <p:nvPr/>
        </p:nvSpPr>
        <p:spPr>
          <a:xfrm>
            <a:off x="5737225" y="3171825"/>
            <a:ext cx="187325"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Rectangle 9"/>
          <p:cNvSpPr>
            <a:spLocks noChangeArrowheads="1"/>
          </p:cNvSpPr>
          <p:nvPr/>
        </p:nvSpPr>
        <p:spPr bwMode="auto">
          <a:xfrm>
            <a:off x="2530475" y="3352800"/>
            <a:ext cx="5051425" cy="1249363"/>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xmlns="">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69579535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10"/>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9" grpId="0" animBg="1"/>
      <p:bldP spid="10" grpId="0" animBg="1"/>
      <p:bldP spid="10" grpId="1"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a:latin typeface="Tahoma" charset="0"/>
                <a:ea typeface="ＭＳ Ｐゴシック" charset="0"/>
              </a:rPr>
              <a:t>Electrical noise on the </a:t>
            </a:r>
            <a:r>
              <a:rPr lang="en-US" sz="2000" dirty="0" err="1">
                <a:latin typeface="Tahoma" charset="0"/>
                <a:ea typeface="ＭＳ Ｐゴシック" charset="0"/>
              </a:rPr>
              <a:t>bitline</a:t>
            </a:r>
            <a:r>
              <a:rPr lang="en-US" sz="2000" dirty="0">
                <a:latin typeface="Tahoma" charset="0"/>
                <a:ea typeface="ＭＳ Ｐゴシック" charset="0"/>
              </a:rPr>
              <a:t> affects reliable sensing of a DRAM cell</a:t>
            </a:r>
          </a:p>
          <a:p>
            <a:pPr>
              <a:defRPr/>
            </a:pPr>
            <a:r>
              <a:rPr lang="en-US" sz="2000" dirty="0">
                <a:latin typeface="Tahoma" charset="0"/>
                <a:ea typeface="ＭＳ Ｐゴシック" charset="0"/>
              </a:rPr>
              <a:t>The magnitude of this noise is affected by values of nearby cells via</a:t>
            </a:r>
          </a:p>
          <a:p>
            <a:pPr lvl="1">
              <a:defRPr/>
            </a:pPr>
            <a:r>
              <a:rPr lang="en-US" sz="2000" dirty="0" err="1">
                <a:latin typeface="Tahoma" charset="0"/>
                <a:ea typeface="ＭＳ Ｐゴシック" charset="0"/>
              </a:rPr>
              <a:t>Bitline-bitline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adjacent </a:t>
            </a:r>
            <a:r>
              <a:rPr lang="en-US" sz="2000" dirty="0" err="1">
                <a:latin typeface="Tahoma" charset="0"/>
                <a:ea typeface="ＭＳ Ｐゴシック" charset="0"/>
                <a:sym typeface="Wingdings" charset="0"/>
              </a:rPr>
              <a:t>bitlines</a:t>
            </a:r>
            <a:endParaRPr lang="en-US" sz="2000" dirty="0">
              <a:latin typeface="Tahoma" charset="0"/>
              <a:ea typeface="ＭＳ Ｐゴシック" charset="0"/>
            </a:endParaRPr>
          </a:p>
          <a:p>
            <a:pPr lvl="1">
              <a:defRPr/>
            </a:pPr>
            <a:r>
              <a:rPr lang="en-US" sz="2000" dirty="0" err="1">
                <a:latin typeface="Tahoma" charset="0"/>
                <a:ea typeface="ＭＳ Ｐゴシック" charset="0"/>
              </a:rPr>
              <a:t>Bitline-wordline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each </a:t>
            </a:r>
            <a:r>
              <a:rPr lang="en-US" sz="2000" dirty="0" err="1">
                <a:latin typeface="Tahoma" charset="0"/>
                <a:ea typeface="ＭＳ Ｐゴシック" charset="0"/>
                <a:sym typeface="Wingdings" charset="0"/>
              </a:rPr>
              <a:t>bitline</a:t>
            </a:r>
            <a:r>
              <a:rPr lang="en-US" sz="2000" dirty="0">
                <a:latin typeface="Tahoma" charset="0"/>
                <a:ea typeface="ＭＳ Ｐゴシック" charset="0"/>
                <a:sym typeface="Wingdings" charset="0"/>
              </a:rPr>
              <a:t> and the activated </a:t>
            </a:r>
            <a:r>
              <a:rPr lang="en-US" sz="2000" dirty="0" err="1">
                <a:latin typeface="Tahoma" charset="0"/>
                <a:ea typeface="ＭＳ Ｐゴシック" charset="0"/>
                <a:sym typeface="Wingdings" charset="0"/>
              </a:rPr>
              <a:t>wordline</a:t>
            </a: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F6AB2B-DEDA-4742-A655-AABB18ABF77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Oval 1"/>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Oval 7"/>
          <p:cNvSpPr/>
          <p:nvPr/>
        </p:nvSpPr>
        <p:spPr>
          <a:xfrm>
            <a:off x="5735638" y="3170238"/>
            <a:ext cx="187325" cy="1735137"/>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Oval 8"/>
          <p:cNvSpPr/>
          <p:nvPr/>
        </p:nvSpPr>
        <p:spPr>
          <a:xfrm>
            <a:off x="2895600" y="3171825"/>
            <a:ext cx="187325" cy="1735138"/>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Oval 9"/>
          <p:cNvSpPr/>
          <p:nvPr/>
        </p:nvSpPr>
        <p:spPr>
          <a:xfrm>
            <a:off x="2540000" y="3444875"/>
            <a:ext cx="4564063" cy="214313"/>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78250326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xit" presetSubtype="0" fill="hold" grpId="1" nodeType="clickEffect">
                                  <p:stCondLst>
                                    <p:cond delay="0"/>
                                  </p:stCondLst>
                                  <p:childTnLst>
                                    <p:set>
                                      <p:cBhvr>
                                        <p:cTn id="20" dur="1" fill="hold">
                                          <p:stCondLst>
                                            <p:cond delay="0"/>
                                          </p:stCondLst>
                                        </p:cTn>
                                        <p:tgtEl>
                                          <p:spTgt spid="9"/>
                                        </p:tgtEl>
                                        <p:attrNameLst>
                                          <p:attrName>style.visibility</p:attrName>
                                        </p:attrNameLst>
                                      </p:cBhvr>
                                      <p:to>
                                        <p:strVal val="hidden"/>
                                      </p:to>
                                    </p:set>
                                  </p:childTnLst>
                                </p:cTn>
                              </p:par>
                              <p:par>
                                <p:cTn id="21" presetID="1" presetClass="exit" presetSubtype="0" fill="hold" grpId="1" nodeType="withEffect">
                                  <p:stCondLst>
                                    <p:cond delay="0"/>
                                  </p:stCondLst>
                                  <p:childTnLst>
                                    <p:set>
                                      <p:cBhvr>
                                        <p:cTn id="22" dur="1" fill="hold">
                                          <p:stCondLst>
                                            <p:cond delay="0"/>
                                          </p:stCondLst>
                                        </p:cTn>
                                        <p:tgtEl>
                                          <p:spTgt spid="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8"/>
                                        </p:tgtEl>
                                        <p:attrNameLst>
                                          <p:attrName>style.visibility</p:attrName>
                                        </p:attrNameLst>
                                      </p:cBhvr>
                                      <p:to>
                                        <p:strVal val="hidden"/>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2" nodeType="clickEffect">
                                  <p:stCondLst>
                                    <p:cond delay="0"/>
                                  </p:stCondLst>
                                  <p:childTnLst>
                                    <p:set>
                                      <p:cBhvr>
                                        <p:cTn id="32" dur="1" fill="hold">
                                          <p:stCondLst>
                                            <p:cond delay="0"/>
                                          </p:stCondLst>
                                        </p:cTn>
                                        <p:tgtEl>
                                          <p:spTgt spid="2"/>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8" grpId="0" animBg="1"/>
      <p:bldP spid="8" grpId="1" animBg="1"/>
      <p:bldP spid="9" grpId="0" animBg="1"/>
      <p:bldP spid="9" grpId="1" animBg="1"/>
      <p:bldP spid="10"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a:latin typeface="Tahoma" charset="0"/>
                <a:ea typeface="ＭＳ Ｐゴシック" charset="0"/>
              </a:rPr>
              <a:t>Electrical noise on the </a:t>
            </a:r>
            <a:r>
              <a:rPr lang="en-US" sz="2000" dirty="0" err="1">
                <a:latin typeface="Tahoma" charset="0"/>
                <a:ea typeface="ＭＳ Ｐゴシック" charset="0"/>
              </a:rPr>
              <a:t>bitline</a:t>
            </a:r>
            <a:r>
              <a:rPr lang="en-US" sz="2000" dirty="0">
                <a:latin typeface="Tahoma" charset="0"/>
                <a:ea typeface="ＭＳ Ｐゴシック" charset="0"/>
              </a:rPr>
              <a:t> affects reliable sensing of a DRAM cell</a:t>
            </a:r>
          </a:p>
          <a:p>
            <a:pPr>
              <a:defRPr/>
            </a:pPr>
            <a:r>
              <a:rPr lang="en-US" sz="2000" dirty="0">
                <a:latin typeface="Tahoma" charset="0"/>
                <a:ea typeface="ＭＳ Ｐゴシック" charset="0"/>
              </a:rPr>
              <a:t>The magnitude of this noise is affected by values of nearby cells via</a:t>
            </a:r>
          </a:p>
          <a:p>
            <a:pPr lvl="1">
              <a:defRPr/>
            </a:pPr>
            <a:r>
              <a:rPr lang="en-US" sz="2000" dirty="0" err="1">
                <a:latin typeface="Tahoma" charset="0"/>
                <a:ea typeface="ＭＳ Ｐゴシック" charset="0"/>
              </a:rPr>
              <a:t>Bitline-bitline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adjacent </a:t>
            </a:r>
            <a:r>
              <a:rPr lang="en-US" sz="2000" dirty="0" err="1">
                <a:latin typeface="Tahoma" charset="0"/>
                <a:ea typeface="ＭＳ Ｐゴシック" charset="0"/>
                <a:sym typeface="Wingdings" charset="0"/>
              </a:rPr>
              <a:t>bitlines</a:t>
            </a:r>
            <a:endParaRPr lang="en-US" sz="2000" dirty="0">
              <a:latin typeface="Tahoma" charset="0"/>
              <a:ea typeface="ＭＳ Ｐゴシック" charset="0"/>
            </a:endParaRPr>
          </a:p>
          <a:p>
            <a:pPr lvl="1">
              <a:defRPr/>
            </a:pPr>
            <a:r>
              <a:rPr lang="en-US" sz="2000" dirty="0" err="1">
                <a:latin typeface="Tahoma" charset="0"/>
                <a:ea typeface="ＭＳ Ｐゴシック" charset="0"/>
              </a:rPr>
              <a:t>Bitline-wordline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each </a:t>
            </a:r>
            <a:r>
              <a:rPr lang="en-US" sz="2000" dirty="0" err="1">
                <a:latin typeface="Tahoma" charset="0"/>
                <a:ea typeface="ＭＳ Ｐゴシック" charset="0"/>
                <a:sym typeface="Wingdings" charset="0"/>
              </a:rPr>
              <a:t>bitline</a:t>
            </a:r>
            <a:r>
              <a:rPr lang="en-US" sz="2000" dirty="0">
                <a:latin typeface="Tahoma" charset="0"/>
                <a:ea typeface="ＭＳ Ｐゴシック" charset="0"/>
                <a:sym typeface="Wingdings" charset="0"/>
              </a:rPr>
              <a:t> and the activated </a:t>
            </a:r>
            <a:r>
              <a:rPr lang="en-US" sz="2000" dirty="0" err="1">
                <a:latin typeface="Tahoma" charset="0"/>
                <a:ea typeface="ＭＳ Ｐゴシック" charset="0"/>
                <a:sym typeface="Wingdings" charset="0"/>
              </a:rPr>
              <a:t>wordline</a:t>
            </a: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a:defRPr/>
            </a:pPr>
            <a:r>
              <a:rPr lang="en-US" dirty="0">
                <a:solidFill>
                  <a:srgbClr val="FF0000"/>
                </a:solidFill>
                <a:latin typeface="Tahoma" charset="0"/>
                <a:ea typeface="ＭＳ Ｐゴシック" charset="0"/>
              </a:rPr>
              <a:t>Retention time of a cell depends on data patterns stored in nearby cells </a:t>
            </a:r>
          </a:p>
          <a:p>
            <a:pPr marL="0" indent="0">
              <a:buFont typeface="Wingdings" charset="0"/>
              <a:buNone/>
              <a:defRPr/>
            </a:pPr>
            <a:r>
              <a:rPr lang="en-US" sz="2100" dirty="0">
                <a:solidFill>
                  <a:srgbClr val="FF0000"/>
                </a:solidFill>
                <a:latin typeface="Tahoma" charset="0"/>
                <a:ea typeface="ＭＳ Ｐゴシック" charset="0"/>
                <a:sym typeface="Wingdings" charset="0"/>
              </a:rPr>
              <a:t>     need to find the worst data pattern to find worst-case retention time</a:t>
            </a:r>
          </a:p>
          <a:p>
            <a:pPr marL="0" indent="0">
              <a:buFont typeface="Wingdings" charset="0"/>
              <a:buNone/>
              <a:defRPr/>
            </a:pPr>
            <a:r>
              <a:rPr lang="en-US" sz="2100" dirty="0">
                <a:solidFill>
                  <a:srgbClr val="FF0000"/>
                </a:solidFill>
                <a:latin typeface="Tahoma" charset="0"/>
                <a:ea typeface="ＭＳ Ｐゴシック" charset="0"/>
                <a:sym typeface="Wingdings" charset="0"/>
              </a:rPr>
              <a:t>    </a:t>
            </a:r>
            <a:r>
              <a:rPr lang="en-US" sz="2100" dirty="0">
                <a:solidFill>
                  <a:srgbClr val="FF0000"/>
                </a:solidFill>
                <a:latin typeface="Tahoma" charset="0"/>
                <a:ea typeface="ＭＳ Ｐゴシック" charset="0"/>
                <a:sym typeface="Wingdings"/>
              </a:rPr>
              <a:t> this pattern is location dependent</a:t>
            </a:r>
            <a:endParaRPr lang="en-US" sz="2100" dirty="0">
              <a:solidFill>
                <a:srgbClr val="FF0000"/>
              </a:solidFill>
              <a:latin typeface="Tahoma" charset="0"/>
              <a:ea typeface="ＭＳ Ｐゴシック" charset="0"/>
            </a:endParaRPr>
          </a:p>
          <a:p>
            <a:pPr>
              <a:defRPr/>
            </a:pPr>
            <a:endParaRPr lang="en-US" dirty="0">
              <a:latin typeface="Tahoma" charset="0"/>
              <a:ea typeface="ＭＳ Ｐゴシック"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F6AB2B-DEDA-4742-A655-AABB18ABF77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1058330611"/>
      </p:ext>
    </p:extLst>
  </p:cSld>
  <p:clrMapOvr>
    <a:masterClrMapping/>
  </p:clrMapOvr>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pPr>
              <a:defRPr/>
            </a:pPr>
            <a:r>
              <a:rPr lang="en-US" dirty="0">
                <a:solidFill>
                  <a:srgbClr val="FF0000"/>
                </a:solidFill>
                <a:latin typeface="Tahoma" charset="0"/>
                <a:ea typeface="ＭＳ Ｐゴシック" charset="0"/>
                <a:cs typeface="ＭＳ Ｐゴシック" charset="0"/>
              </a:rPr>
              <a:t>Challenge 2: Variable Retention Time (VRT)</a:t>
            </a:r>
          </a:p>
          <a:p>
            <a:pPr lvl="1">
              <a:defRPr/>
            </a:pPr>
            <a:r>
              <a:rPr lang="en-US" dirty="0">
                <a:solidFill>
                  <a:srgbClr val="0000FF"/>
                </a:solidFill>
                <a:latin typeface="Tahoma" charset="0"/>
                <a:ea typeface="ＭＳ Ｐゴシック" charset="0"/>
              </a:rPr>
              <a:t>Retention time of a DRAM cell changes randomly over time       </a:t>
            </a:r>
          </a:p>
          <a:p>
            <a:pPr lvl="2">
              <a:defRPr/>
            </a:pPr>
            <a:r>
              <a:rPr lang="en-US" dirty="0">
                <a:solidFill>
                  <a:srgbClr val="0000FF"/>
                </a:solidFill>
                <a:latin typeface="Tahoma" charset="0"/>
                <a:ea typeface="ＭＳ Ｐゴシック" charset="0"/>
              </a:rPr>
              <a:t>a cell alternates between multiple retention time states</a:t>
            </a:r>
          </a:p>
          <a:p>
            <a:pPr lvl="1">
              <a:defRPr/>
            </a:pPr>
            <a:endParaRPr lang="en-US" dirty="0">
              <a:latin typeface="Tahoma" charset="0"/>
              <a:ea typeface="ＭＳ Ｐゴシック" charset="0"/>
            </a:endParaRPr>
          </a:p>
          <a:p>
            <a:pPr lvl="1">
              <a:defRPr/>
            </a:pPr>
            <a:r>
              <a:rPr lang="en-US" dirty="0">
                <a:latin typeface="Tahoma" charset="0"/>
                <a:ea typeface="ＭＳ Ｐゴシック" charset="0"/>
              </a:rPr>
              <a:t>Leakage current of a cell changes sporadically due to a charge trap in the gate oxide of the DRAM cell access transistor</a:t>
            </a:r>
          </a:p>
          <a:p>
            <a:pPr lvl="1">
              <a:defRPr/>
            </a:pPr>
            <a:r>
              <a:rPr lang="en-US" dirty="0">
                <a:latin typeface="Tahoma" charset="0"/>
                <a:ea typeface="ＭＳ Ｐゴシック" charset="0"/>
              </a:rPr>
              <a:t>When the trap becomes occupied, charge leaks more readily from the transistor’s drain, leading to a short retention time</a:t>
            </a:r>
          </a:p>
          <a:p>
            <a:pPr lvl="2">
              <a:defRPr/>
            </a:pPr>
            <a:r>
              <a:rPr lang="en-US" dirty="0">
                <a:latin typeface="Tahoma" charset="0"/>
                <a:ea typeface="ＭＳ Ｐゴシック" charset="0"/>
              </a:rPr>
              <a:t>Called </a:t>
            </a:r>
            <a:r>
              <a:rPr lang="en-US" i="1" dirty="0">
                <a:latin typeface="Tahoma" charset="0"/>
                <a:ea typeface="ＭＳ Ｐゴシック" charset="0"/>
              </a:rPr>
              <a:t>Trap-Assisted Gate-Induced Drain Leakage</a:t>
            </a:r>
          </a:p>
          <a:p>
            <a:pPr lvl="1">
              <a:defRPr/>
            </a:pPr>
            <a:r>
              <a:rPr lang="en-US" dirty="0">
                <a:latin typeface="Tahoma" charset="0"/>
                <a:ea typeface="ＭＳ Ｐゴシック" charset="0"/>
              </a:rPr>
              <a:t>This process appears to be a random process </a:t>
            </a:r>
            <a:r>
              <a:rPr lang="en-US" sz="1800" b="1" dirty="0">
                <a:solidFill>
                  <a:srgbClr val="2C6123"/>
                </a:solidFill>
                <a:latin typeface="Tahoma" charset="0"/>
                <a:ea typeface="ＭＳ Ｐゴシック" charset="0"/>
              </a:rPr>
              <a:t>[Kim+ IEEE TED’11]</a:t>
            </a:r>
          </a:p>
          <a:p>
            <a:pPr lvl="2">
              <a:defRPr/>
            </a:pPr>
            <a:endParaRPr lang="en-US" dirty="0">
              <a:latin typeface="Tahoma" charset="0"/>
              <a:ea typeface="ＭＳ Ｐゴシック" charset="0"/>
            </a:endParaRPr>
          </a:p>
          <a:p>
            <a:pPr lvl="1">
              <a:defRPr/>
            </a:pPr>
            <a:r>
              <a:rPr lang="en-US" dirty="0">
                <a:solidFill>
                  <a:srgbClr val="FF0000"/>
                </a:solidFill>
                <a:latin typeface="Tahoma" charset="0"/>
                <a:ea typeface="ＭＳ Ｐゴシック" charset="0"/>
              </a:rPr>
              <a:t>Worst-case retention time depends on a random process </a:t>
            </a:r>
          </a:p>
          <a:p>
            <a:pPr marL="671512" lvl="2" indent="0">
              <a:buFont typeface="Wingdings" charset="0"/>
              <a:buNone/>
              <a:defRPr/>
            </a:pPr>
            <a:r>
              <a:rPr lang="en-US" dirty="0">
                <a:solidFill>
                  <a:srgbClr val="FF0000"/>
                </a:solidFill>
                <a:latin typeface="Tahoma" charset="0"/>
                <a:ea typeface="ＭＳ Ｐゴシック" charset="0"/>
                <a:sym typeface="Wingdings" charset="0"/>
              </a:rPr>
              <a:t> need to find the worst case despite this</a:t>
            </a:r>
            <a:endParaRPr lang="en-US" dirty="0">
              <a:solidFill>
                <a:srgbClr val="FF0000"/>
              </a:solidFill>
              <a:latin typeface="Tahoma" charset="0"/>
              <a:ea typeface="ＭＳ Ｐゴシック" charset="0"/>
            </a:endParaRPr>
          </a:p>
        </p:txBody>
      </p:sp>
      <p:sp>
        <p:nvSpPr>
          <p:cNvPr id="22528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74AD25-8CC2-CA49-83CB-00EA7636A2E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grpSp>
        <p:nvGrpSpPr>
          <p:cNvPr id="5" name="Group 4"/>
          <p:cNvGrpSpPr>
            <a:grpSpLocks/>
          </p:cNvGrpSpPr>
          <p:nvPr/>
        </p:nvGrpSpPr>
        <p:grpSpPr bwMode="auto">
          <a:xfrm>
            <a:off x="6669088" y="4141788"/>
            <a:ext cx="2474912" cy="2544762"/>
            <a:chOff x="6554938" y="2996952"/>
            <a:chExt cx="1696887" cy="2133600"/>
          </a:xfrm>
        </p:grpSpPr>
        <p:grpSp>
          <p:nvGrpSpPr>
            <p:cNvPr id="225285" name="Group 5"/>
            <p:cNvGrpSpPr>
              <a:grpSpLocks/>
            </p:cNvGrpSpPr>
            <p:nvPr/>
          </p:nvGrpSpPr>
          <p:grpSpPr bwMode="auto">
            <a:xfrm>
              <a:off x="6554938" y="2996952"/>
              <a:ext cx="1696887" cy="2133600"/>
              <a:chOff x="741513" y="3276600"/>
              <a:chExt cx="1696887" cy="2133600"/>
            </a:xfrm>
          </p:grpSpPr>
          <p:sp>
            <p:nvSpPr>
              <p:cNvPr id="225291" name="Freeform 4"/>
              <p:cNvSpPr>
                <a:spLocks/>
              </p:cNvSpPr>
              <p:nvPr/>
            </p:nvSpPr>
            <p:spPr bwMode="auto">
              <a:xfrm>
                <a:off x="1152525" y="4419600"/>
                <a:ext cx="838200" cy="228600"/>
              </a:xfrm>
              <a:custGeom>
                <a:avLst/>
                <a:gdLst>
                  <a:gd name="T0" fmla="*/ 0 w 624"/>
                  <a:gd name="T1" fmla="*/ 2147483647 h 144"/>
                  <a:gd name="T2" fmla="*/ 2147483647 w 624"/>
                  <a:gd name="T3" fmla="*/ 2147483647 h 144"/>
                  <a:gd name="T4" fmla="*/ 2147483647 w 624"/>
                  <a:gd name="T5" fmla="*/ 0 h 144"/>
                  <a:gd name="T6" fmla="*/ 2147483647 w 624"/>
                  <a:gd name="T7" fmla="*/ 0 h 144"/>
                  <a:gd name="T8" fmla="*/ 2147483647 w 624"/>
                  <a:gd name="T9" fmla="*/ 2147483647 h 144"/>
                  <a:gd name="T10" fmla="*/ 2147483647 w 624"/>
                  <a:gd name="T11" fmla="*/ 2147483647 h 144"/>
                  <a:gd name="T12" fmla="*/ 0 60000 65536"/>
                  <a:gd name="T13" fmla="*/ 0 60000 65536"/>
                  <a:gd name="T14" fmla="*/ 0 60000 65536"/>
                  <a:gd name="T15" fmla="*/ 0 60000 65536"/>
                  <a:gd name="T16" fmla="*/ 0 60000 65536"/>
                  <a:gd name="T17" fmla="*/ 0 60000 65536"/>
                  <a:gd name="T18" fmla="*/ 0 w 624"/>
                  <a:gd name="T19" fmla="*/ 0 h 144"/>
                  <a:gd name="T20" fmla="*/ 624 w 624"/>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624" h="144">
                    <a:moveTo>
                      <a:pt x="0" y="144"/>
                    </a:moveTo>
                    <a:lnTo>
                      <a:pt x="144" y="144"/>
                    </a:lnTo>
                    <a:lnTo>
                      <a:pt x="144" y="0"/>
                    </a:lnTo>
                    <a:lnTo>
                      <a:pt x="432" y="0"/>
                    </a:lnTo>
                    <a:lnTo>
                      <a:pt x="432" y="144"/>
                    </a:lnTo>
                    <a:lnTo>
                      <a:pt x="624" y="144"/>
                    </a:lnTo>
                  </a:path>
                </a:pathLst>
              </a:custGeom>
              <a:noFill/>
              <a:ln w="1905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2" name="Line 5"/>
              <p:cNvSpPr>
                <a:spLocks noChangeShapeType="1"/>
              </p:cNvSpPr>
              <p:nvPr/>
            </p:nvSpPr>
            <p:spPr bwMode="auto">
              <a:xfrm>
                <a:off x="1381125" y="4343400"/>
                <a:ext cx="304800" cy="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3" name="Oval 6"/>
              <p:cNvSpPr>
                <a:spLocks noChangeArrowheads="1"/>
              </p:cNvSpPr>
              <p:nvPr/>
            </p:nvSpPr>
            <p:spPr bwMode="auto">
              <a:xfrm flipH="1">
                <a:off x="1457325" y="4191000"/>
                <a:ext cx="152400" cy="152400"/>
              </a:xfrm>
              <a:prstGeom prst="ellipse">
                <a:avLst/>
              </a:prstGeom>
              <a:noFill/>
              <a:ln w="19050">
                <a:solidFill>
                  <a:schemeClr val="tx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4" name="Line 7"/>
              <p:cNvSpPr>
                <a:spLocks noChangeShapeType="1"/>
              </p:cNvSpPr>
              <p:nvPr/>
            </p:nvSpPr>
            <p:spPr bwMode="auto">
              <a:xfrm>
                <a:off x="1152525" y="3276600"/>
                <a:ext cx="0" cy="21336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5" name="Line 8"/>
              <p:cNvSpPr>
                <a:spLocks noChangeShapeType="1"/>
              </p:cNvSpPr>
              <p:nvPr/>
            </p:nvSpPr>
            <p:spPr bwMode="auto">
              <a:xfrm>
                <a:off x="741513" y="3799594"/>
                <a:ext cx="1696887" cy="10406"/>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6" name="Line 9"/>
              <p:cNvSpPr>
                <a:spLocks noChangeShapeType="1"/>
              </p:cNvSpPr>
              <p:nvPr/>
            </p:nvSpPr>
            <p:spPr bwMode="auto">
              <a:xfrm>
                <a:off x="1533525" y="3810000"/>
                <a:ext cx="0" cy="3810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sp>
          <p:nvSpPr>
            <p:cNvPr id="225286" name="Line 30"/>
            <p:cNvSpPr>
              <a:spLocks noChangeShapeType="1"/>
            </p:cNvSpPr>
            <p:nvPr/>
          </p:nvSpPr>
          <p:spPr bwMode="auto">
            <a:xfrm>
              <a:off x="7794625" y="4368552"/>
              <a:ext cx="1588" cy="1524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87" name="Line 31"/>
            <p:cNvSpPr>
              <a:spLocks noChangeShapeType="1"/>
            </p:cNvSpPr>
            <p:nvPr/>
          </p:nvSpPr>
          <p:spPr bwMode="auto">
            <a:xfrm>
              <a:off x="7642225" y="4520952"/>
              <a:ext cx="304800" cy="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88" name="Line 32"/>
            <p:cNvSpPr>
              <a:spLocks noChangeShapeType="1"/>
            </p:cNvSpPr>
            <p:nvPr/>
          </p:nvSpPr>
          <p:spPr bwMode="auto">
            <a:xfrm>
              <a:off x="7642225" y="4597152"/>
              <a:ext cx="304800" cy="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89" name="Line 35"/>
            <p:cNvSpPr>
              <a:spLocks noChangeShapeType="1"/>
            </p:cNvSpPr>
            <p:nvPr/>
          </p:nvSpPr>
          <p:spPr bwMode="auto">
            <a:xfrm>
              <a:off x="7794625" y="4597152"/>
              <a:ext cx="0" cy="228600"/>
            </a:xfrm>
            <a:prstGeom prst="line">
              <a:avLst/>
            </a:prstGeom>
            <a:noFill/>
            <a:ln w="19050">
              <a:solidFill>
                <a:schemeClr val="tx1"/>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0" name="AutoShape 36"/>
            <p:cNvSpPr>
              <a:spLocks noChangeArrowheads="1"/>
            </p:cNvSpPr>
            <p:nvPr/>
          </p:nvSpPr>
          <p:spPr bwMode="auto">
            <a:xfrm flipV="1">
              <a:off x="7642225" y="4825752"/>
              <a:ext cx="304800" cy="228600"/>
            </a:xfrm>
            <a:prstGeom prst="triangle">
              <a:avLst>
                <a:gd name="adj" fmla="val 50000"/>
              </a:avLst>
            </a:prstGeom>
            <a:noFill/>
            <a:ln w="19050">
              <a:solidFill>
                <a:schemeClr val="tx1"/>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spTree>
    <p:extLst>
      <p:ext uri="{BB962C8B-B14F-4D97-AF65-F5344CB8AC3E}">
        <p14:creationId xmlns:p14="http://schemas.microsoft.com/office/powerpoint/2010/main" val="413756750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par>
                                <p:cTn id="29" presetID="1" presetClass="exit" presetSubtype="0" fill="hold" nodeType="withEffect">
                                  <p:stCondLst>
                                    <p:cond delay="0"/>
                                  </p:stCondLst>
                                  <p:childTnLst>
                                    <p:set>
                                      <p:cBhvr>
                                        <p:cTn id="30" dur="1" fill="hold">
                                          <p:stCondLst>
                                            <p:cond delay="0"/>
                                          </p:stCondLst>
                                        </p:cTn>
                                        <p:tgtEl>
                                          <p:spTgt spid="5"/>
                                        </p:tgtEl>
                                        <p:attrNameLst>
                                          <p:attrName>style.visibility</p:attrName>
                                        </p:attrNameLst>
                                      </p:cBhvr>
                                      <p:to>
                                        <p:strVal val="hidden"/>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Title 1"/>
          <p:cNvSpPr>
            <a:spLocks noGrp="1"/>
          </p:cNvSpPr>
          <p:nvPr>
            <p:ph type="title"/>
          </p:nvPr>
        </p:nvSpPr>
        <p:spPr>
          <a:xfrm>
            <a:off x="0" y="152400"/>
            <a:ext cx="9144000" cy="884238"/>
          </a:xfrm>
        </p:spPr>
        <p:txBody>
          <a:bodyPr/>
          <a:lstStyle/>
          <a:p>
            <a:r>
              <a:rPr lang="en-US" dirty="0">
                <a:latin typeface="Garamond" charset="0"/>
                <a:ea typeface="ＭＳ Ｐゴシック" charset="0"/>
                <a:cs typeface="ＭＳ Ｐゴシック" charset="0"/>
              </a:rPr>
              <a:t>Modern DRAM Retention Time Distribution</a:t>
            </a:r>
          </a:p>
        </p:txBody>
      </p:sp>
      <p:sp>
        <p:nvSpPr>
          <p:cNvPr id="241666" name="Slide Number Placeholder 3"/>
          <p:cNvSpPr>
            <a:spLocks noGrp="1"/>
          </p:cNvSpPr>
          <p:nvPr>
            <p:ph type="sldNum" sz="quarter" idx="11"/>
          </p:nvPr>
        </p:nvSpPr>
        <p:spPr>
          <a:xfrm>
            <a:off x="6946900" y="6424613"/>
            <a:ext cx="2133600" cy="4572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401818D-C5CA-8E43-8FDB-60478C7F7E7C}"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41667" name="Picture 4" descr="retention-distribution.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1463" y="949325"/>
            <a:ext cx="6929437" cy="5095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TextBox 8"/>
          <p:cNvSpPr txBox="1"/>
          <p:nvPr/>
        </p:nvSpPr>
        <p:spPr>
          <a:xfrm>
            <a:off x="107504" y="6029205"/>
            <a:ext cx="8594725" cy="830263"/>
          </a:xfrm>
          <a:prstGeom prst="rect">
            <a:avLst/>
          </a:prstGeom>
          <a:solidFill>
            <a:sysClr val="window" lastClr="FFFFFF"/>
          </a:solidFill>
          <a:ln w="25400" cap="flat" cmpd="sng" algn="ctr">
            <a:solidFill>
              <a:srgbClr val="0000FF"/>
            </a:solidFill>
            <a:prstDash val="solid"/>
          </a:ln>
          <a:effectLst/>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0000FF"/>
                </a:solidFill>
                <a:effectLst/>
                <a:uLnTx/>
                <a:uFillTx/>
                <a:latin typeface="Calibri"/>
                <a:ea typeface="ＭＳ Ｐゴシック" charset="0"/>
                <a:cs typeface="ＭＳ Ｐゴシック" charset="0"/>
              </a:rPr>
              <a:t>Newer device families have more weak cells than older ones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0000FF"/>
                </a:solidFill>
                <a:effectLst/>
                <a:uLnTx/>
                <a:uFillTx/>
                <a:latin typeface="Calibri"/>
                <a:ea typeface="ＭＳ Ｐゴシック" charset="0"/>
                <a:cs typeface="ＭＳ Ｐゴシック" charset="0"/>
              </a:rPr>
              <a:t>Likely a result of technology scaling</a:t>
            </a:r>
          </a:p>
        </p:txBody>
      </p:sp>
      <p:sp>
        <p:nvSpPr>
          <p:cNvPr id="10" name="Oval 9"/>
          <p:cNvSpPr/>
          <p:nvPr/>
        </p:nvSpPr>
        <p:spPr>
          <a:xfrm>
            <a:off x="7423150" y="43656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1" name="Oval 10"/>
          <p:cNvSpPr/>
          <p:nvPr/>
        </p:nvSpPr>
        <p:spPr>
          <a:xfrm>
            <a:off x="7431088" y="24098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2" name="TextBox 38"/>
          <p:cNvSpPr txBox="1">
            <a:spLocks noChangeArrowheads="1"/>
          </p:cNvSpPr>
          <p:nvPr/>
        </p:nvSpPr>
        <p:spPr bwMode="auto">
          <a:xfrm>
            <a:off x="8329613" y="4356100"/>
            <a:ext cx="890587" cy="338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OLDER</a:t>
            </a:r>
          </a:p>
        </p:txBody>
      </p:sp>
      <p:sp>
        <p:nvSpPr>
          <p:cNvPr id="13" name="TextBox 38"/>
          <p:cNvSpPr txBox="1">
            <a:spLocks noChangeArrowheads="1"/>
          </p:cNvSpPr>
          <p:nvPr/>
        </p:nvSpPr>
        <p:spPr bwMode="auto">
          <a:xfrm>
            <a:off x="8289925" y="2439988"/>
            <a:ext cx="947738"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NEWER</a:t>
            </a:r>
          </a:p>
        </p:txBody>
      </p:sp>
      <p:sp>
        <p:nvSpPr>
          <p:cNvPr id="14" name="Oval 13"/>
          <p:cNvSpPr/>
          <p:nvPr/>
        </p:nvSpPr>
        <p:spPr>
          <a:xfrm>
            <a:off x="7386638" y="51466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5" name="TextBox 38"/>
          <p:cNvSpPr txBox="1">
            <a:spLocks noChangeArrowheads="1"/>
          </p:cNvSpPr>
          <p:nvPr/>
        </p:nvSpPr>
        <p:spPr bwMode="auto">
          <a:xfrm>
            <a:off x="8329613" y="5186363"/>
            <a:ext cx="890587"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OLDER</a:t>
            </a:r>
          </a:p>
        </p:txBody>
      </p:sp>
      <p:sp>
        <p:nvSpPr>
          <p:cNvPr id="16" name="Oval 15"/>
          <p:cNvSpPr/>
          <p:nvPr/>
        </p:nvSpPr>
        <p:spPr>
          <a:xfrm>
            <a:off x="7432675" y="18827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7" name="TextBox 38"/>
          <p:cNvSpPr txBox="1">
            <a:spLocks noChangeArrowheads="1"/>
          </p:cNvSpPr>
          <p:nvPr/>
        </p:nvSpPr>
        <p:spPr bwMode="auto">
          <a:xfrm>
            <a:off x="8291513" y="1912938"/>
            <a:ext cx="947737" cy="338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NEWER</a:t>
            </a:r>
          </a:p>
        </p:txBody>
      </p:sp>
    </p:spTree>
    <p:extLst>
      <p:ext uri="{BB962C8B-B14F-4D97-AF65-F5344CB8AC3E}">
        <p14:creationId xmlns:p14="http://schemas.microsoft.com/office/powerpoint/2010/main" val="354000900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xit" presetSubtype="0" fill="hold" grpId="1" nodeType="clickEffect">
                                  <p:stCondLst>
                                    <p:cond delay="0"/>
                                  </p:stCondLst>
                                  <p:childTnLst>
                                    <p:set>
                                      <p:cBhvr>
                                        <p:cTn id="22" dur="1" fill="hold">
                                          <p:stCondLst>
                                            <p:cond delay="0"/>
                                          </p:stCondLst>
                                        </p:cTn>
                                        <p:tgtEl>
                                          <p:spTgt spid="1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10"/>
                                        </p:tgtEl>
                                        <p:attrNameLst>
                                          <p:attrName>style.visibility</p:attrName>
                                        </p:attrNameLst>
                                      </p:cBhvr>
                                      <p:to>
                                        <p:strVal val="hidden"/>
                                      </p:to>
                                    </p:set>
                                  </p:childTnLst>
                                </p:cTn>
                              </p:par>
                              <p:par>
                                <p:cTn id="25" presetID="1" presetClass="exit" presetSubtype="0" fill="hold" grpId="1" nodeType="withEffect">
                                  <p:stCondLst>
                                    <p:cond delay="0"/>
                                  </p:stCondLst>
                                  <p:childTnLst>
                                    <p:set>
                                      <p:cBhvr>
                                        <p:cTn id="26" dur="1" fill="hold">
                                          <p:stCondLst>
                                            <p:cond delay="0"/>
                                          </p:stCondLst>
                                        </p:cTn>
                                        <p:tgtEl>
                                          <p:spTgt spid="11"/>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3"/>
                                        </p:tgtEl>
                                        <p:attrNameLst>
                                          <p:attrName>style.visibility</p:attrName>
                                        </p:attrNameLst>
                                      </p:cBhvr>
                                      <p:to>
                                        <p:strVal val="hidden"/>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0" grpId="1" animBg="1"/>
      <p:bldP spid="11" grpId="0" animBg="1"/>
      <p:bldP spid="11" grpId="1" animBg="1"/>
      <p:bldP spid="12" grpId="0"/>
      <p:bldP spid="12" grpId="1"/>
      <p:bldP spid="13" grpId="0"/>
      <p:bldP spid="13" grpId="1"/>
      <p:bldP spid="14" grpId="0" animBg="1"/>
      <p:bldP spid="15" grpId="0"/>
      <p:bldP spid="16" grpId="0" animBg="1"/>
      <p:bldP spid="17"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83552D8-0273-8E46-90C3-4254DD19B08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A cell from E 2Gb chip family</a:t>
            </a:r>
          </a:p>
        </p:txBody>
      </p:sp>
    </p:spTree>
    <p:extLst>
      <p:ext uri="{BB962C8B-B14F-4D97-AF65-F5344CB8AC3E}">
        <p14:creationId xmlns:p14="http://schemas.microsoft.com/office/powerpoint/2010/main" val="41302161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Title 1"/>
          <p:cNvSpPr>
            <a:spLocks noGrp="1"/>
          </p:cNvSpPr>
          <p:nvPr>
            <p:ph type="title"/>
          </p:nvPr>
        </p:nvSpPr>
        <p:spPr/>
        <p:txBody>
          <a:bodyPr/>
          <a:lstStyle/>
          <a:p>
            <a:r>
              <a:rPr lang="en-US">
                <a:latin typeface="Garamond" charset="0"/>
                <a:ea typeface="ＭＳ Ｐゴシック" charset="0"/>
                <a:cs typeface="ＭＳ Ｐゴシック" charset="0"/>
              </a:rPr>
              <a:t>Variable Retention Time</a:t>
            </a:r>
          </a:p>
        </p:txBody>
      </p:sp>
      <p:sp>
        <p:nvSpPr>
          <p:cNvPr id="25395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701DB56-A57E-A640-B61D-96363059E5F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3955" name="Picture 4" descr="minmaxret-log_a256mb.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68400" y="1016000"/>
            <a:ext cx="6858000" cy="53895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3956" name="TextBox 38"/>
          <p:cNvSpPr txBox="1">
            <a:spLocks noChangeArrowheads="1"/>
          </p:cNvSpPr>
          <p:nvPr/>
        </p:nvSpPr>
        <p:spPr bwMode="auto">
          <a:xfrm>
            <a:off x="3695700" y="5081588"/>
            <a:ext cx="2592388" cy="4619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A 2Gb chip family</a:t>
            </a:r>
          </a:p>
        </p:txBody>
      </p:sp>
      <p:cxnSp>
        <p:nvCxnSpPr>
          <p:cNvPr id="8" name="Straight Connector 7"/>
          <p:cNvCxnSpPr/>
          <p:nvPr/>
        </p:nvCxnSpPr>
        <p:spPr>
          <a:xfrm flipV="1">
            <a:off x="2641600" y="1600200"/>
            <a:ext cx="3403600" cy="3314700"/>
          </a:xfrm>
          <a:prstGeom prst="line">
            <a:avLst/>
          </a:prstGeom>
          <a:ln w="44450">
            <a:solidFill>
              <a:srgbClr val="FF0000"/>
            </a:solidFill>
          </a:ln>
        </p:spPr>
        <p:style>
          <a:lnRef idx="2">
            <a:schemeClr val="accent1"/>
          </a:lnRef>
          <a:fillRef idx="0">
            <a:schemeClr val="accent1"/>
          </a:fillRef>
          <a:effectRef idx="1">
            <a:schemeClr val="accent1"/>
          </a:effectRef>
          <a:fontRef idx="minor">
            <a:schemeClr val="tx1"/>
          </a:fontRef>
        </p:style>
      </p:cxnSp>
      <p:sp>
        <p:nvSpPr>
          <p:cNvPr id="12" name="TextBox 38"/>
          <p:cNvSpPr txBox="1">
            <a:spLocks noChangeArrowheads="1"/>
          </p:cNvSpPr>
          <p:nvPr/>
        </p:nvSpPr>
        <p:spPr bwMode="auto">
          <a:xfrm>
            <a:off x="3563938" y="3971925"/>
            <a:ext cx="3074987" cy="6778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900" b="0" i="0" u="none" strike="noStrike" kern="1200" cap="none" spc="0" normalizeH="0" baseline="0" noProof="0">
                <a:ln>
                  <a:noFill/>
                </a:ln>
                <a:solidFill>
                  <a:srgbClr val="FF0000"/>
                </a:solidFill>
                <a:effectLst/>
                <a:uLnTx/>
                <a:uFillTx/>
                <a:latin typeface="Arial" charset="0"/>
                <a:ea typeface="ＭＳ Ｐゴシック" charset="0"/>
              </a:rPr>
              <a:t>Min ret time = Max ret time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900" b="1" i="0" u="none" strike="noStrike" kern="1200" cap="none" spc="0" normalizeH="0" baseline="0" noProof="0">
                <a:ln>
                  <a:noFill/>
                </a:ln>
                <a:solidFill>
                  <a:srgbClr val="FF0000"/>
                </a:solidFill>
                <a:effectLst/>
                <a:uLnTx/>
                <a:uFillTx/>
                <a:latin typeface="Arial" charset="0"/>
                <a:ea typeface="ＭＳ Ｐゴシック" charset="0"/>
              </a:rPr>
              <a:t>Expected if no VRT</a:t>
            </a:r>
          </a:p>
        </p:txBody>
      </p:sp>
      <p:sp>
        <p:nvSpPr>
          <p:cNvPr id="18" name="Right Triangle 17"/>
          <p:cNvSpPr/>
          <p:nvPr/>
        </p:nvSpPr>
        <p:spPr>
          <a:xfrm rot="5400000">
            <a:off x="2679700" y="1536700"/>
            <a:ext cx="3162300" cy="3314700"/>
          </a:xfrm>
          <a:prstGeom prst="rtTriangle">
            <a:avLst/>
          </a:prstGeom>
          <a:solidFill>
            <a:srgbClr val="0000FF">
              <a:alpha val="1000"/>
            </a:srgbClr>
          </a:solidFill>
          <a:ln w="254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9" name="TextBox 38"/>
          <p:cNvSpPr txBox="1">
            <a:spLocks noChangeArrowheads="1"/>
          </p:cNvSpPr>
          <p:nvPr/>
        </p:nvSpPr>
        <p:spPr bwMode="auto">
          <a:xfrm>
            <a:off x="2535238" y="2173288"/>
            <a:ext cx="2441575" cy="8302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Most failing cells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exhibit VRT</a:t>
            </a:r>
          </a:p>
        </p:txBody>
      </p:sp>
      <p:cxnSp>
        <p:nvCxnSpPr>
          <p:cNvPr id="21" name="Straight Connector 20"/>
          <p:cNvCxnSpPr/>
          <p:nvPr/>
        </p:nvCxnSpPr>
        <p:spPr>
          <a:xfrm flipV="1">
            <a:off x="2606675" y="1673225"/>
            <a:ext cx="1782763" cy="15875"/>
          </a:xfrm>
          <a:prstGeom prst="line">
            <a:avLst/>
          </a:prstGeom>
          <a:ln w="50800">
            <a:solidFill>
              <a:srgbClr val="FF6600"/>
            </a:solidFill>
          </a:ln>
        </p:spPr>
        <p:style>
          <a:lnRef idx="2">
            <a:schemeClr val="accent1"/>
          </a:lnRef>
          <a:fillRef idx="0">
            <a:schemeClr val="accent1"/>
          </a:fillRef>
          <a:effectRef idx="1">
            <a:schemeClr val="accent1"/>
          </a:effectRef>
          <a:fontRef idx="minor">
            <a:schemeClr val="tx1"/>
          </a:fontRef>
        </p:style>
      </p:cxnSp>
      <p:sp>
        <p:nvSpPr>
          <p:cNvPr id="23" name="TextBox 38"/>
          <p:cNvSpPr txBox="1">
            <a:spLocks noChangeArrowheads="1"/>
          </p:cNvSpPr>
          <p:nvPr/>
        </p:nvSpPr>
        <p:spPr bwMode="auto">
          <a:xfrm>
            <a:off x="2325688" y="1017588"/>
            <a:ext cx="3775075"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6600"/>
                </a:solidFill>
                <a:effectLst/>
                <a:uLnTx/>
                <a:uFillTx/>
                <a:latin typeface="Arial" charset="0"/>
                <a:ea typeface="ＭＳ Ｐゴシック" charset="0"/>
              </a:rPr>
              <a:t>Many failing cells jump from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6600"/>
                </a:solidFill>
                <a:effectLst/>
                <a:uLnTx/>
                <a:uFillTx/>
                <a:latin typeface="Arial" charset="0"/>
                <a:ea typeface="ＭＳ Ｐゴシック" charset="0"/>
              </a:rPr>
              <a:t>very high retention time to very low</a:t>
            </a:r>
          </a:p>
        </p:txBody>
      </p:sp>
    </p:spTree>
    <p:extLst>
      <p:ext uri="{BB962C8B-B14F-4D97-AF65-F5344CB8AC3E}">
        <p14:creationId xmlns:p14="http://schemas.microsoft.com/office/powerpoint/2010/main" val="40540770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8" grpId="0" animBg="1"/>
      <p:bldP spid="19" grpId="0"/>
      <p:bldP spid="23"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Onur Mutlu,</a:t>
            </a:r>
            <a:br>
              <a:rPr lang="en-US" sz="1800" dirty="0"/>
            </a:br>
            <a:r>
              <a:rPr lang="en-US" sz="1800" b="1" dirty="0">
                <a:hlinkClick r:id="rId2"/>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
        <p:nvSpPr>
          <p:cNvPr id="7" name="Title 1"/>
          <p:cNvSpPr>
            <a:spLocks noGrp="1"/>
          </p:cNvSpPr>
          <p:nvPr>
            <p:ph type="title"/>
          </p:nvPr>
        </p:nvSpPr>
        <p:spPr>
          <a:xfrm>
            <a:off x="228600" y="152400"/>
            <a:ext cx="8915400" cy="1066800"/>
          </a:xfrm>
        </p:spPr>
        <p:txBody>
          <a:bodyPr/>
          <a:lstStyle/>
          <a:p>
            <a:r>
              <a:rPr lang="en-US" dirty="0"/>
              <a:t>More on Data Retention Failures </a:t>
            </a:r>
            <a:r>
              <a:rPr lang="en-US" sz="3000" b="1" dirty="0"/>
              <a:t>[ISCA’13]</a:t>
            </a:r>
          </a:p>
        </p:txBody>
      </p:sp>
    </p:spTree>
    <p:extLst>
      <p:ext uri="{BB962C8B-B14F-4D97-AF65-F5344CB8AC3E}">
        <p14:creationId xmlns:p14="http://schemas.microsoft.com/office/powerpoint/2010/main" val="3646416005"/>
      </p:ext>
    </p:extLst>
  </p:cSld>
  <p:clrMapOvr>
    <a:masterClrMapping/>
  </p:clrMapOvr>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11476729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
        <p:nvSpPr>
          <p:cNvPr id="9" name="Title 1"/>
          <p:cNvSpPr>
            <a:spLocks noGrp="1"/>
          </p:cNvSpPr>
          <p:nvPr>
            <p:ph type="title"/>
          </p:nvPr>
        </p:nvSpPr>
        <p:spPr>
          <a:xfrm>
            <a:off x="207516" y="152400"/>
            <a:ext cx="8972996" cy="884238"/>
          </a:xfrm>
        </p:spPr>
        <p:txBody>
          <a:bodyPr/>
          <a:lstStyle/>
          <a:p>
            <a:r>
              <a:rPr lang="en-US" dirty="0"/>
              <a:t>Industry Is Writing Papers About It, Too</a:t>
            </a:r>
          </a:p>
        </p:txBody>
      </p:sp>
    </p:spTree>
    <p:extLst>
      <p:ext uri="{BB962C8B-B14F-4D97-AF65-F5344CB8AC3E}">
        <p14:creationId xmlns:p14="http://schemas.microsoft.com/office/powerpoint/2010/main" val="1505915115"/>
      </p:ext>
    </p:extLst>
  </p:cSld>
  <p:clrMapOvr>
    <a:masterClrMapping/>
  </p:clrMapOvr>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
        <p:nvSpPr>
          <p:cNvPr id="7" name="Title 1"/>
          <p:cNvSpPr>
            <a:spLocks noGrp="1"/>
          </p:cNvSpPr>
          <p:nvPr>
            <p:ph type="title"/>
          </p:nvPr>
        </p:nvSpPr>
        <p:spPr>
          <a:xfrm>
            <a:off x="107504" y="152400"/>
            <a:ext cx="9036496" cy="1066800"/>
          </a:xfrm>
        </p:spPr>
        <p:txBody>
          <a:bodyPr/>
          <a:lstStyle/>
          <a:p>
            <a:r>
              <a:rPr lang="en-US" dirty="0"/>
              <a:t>Mitigation of Retention Issues </a:t>
            </a:r>
            <a:r>
              <a:rPr lang="en-US" sz="2600" b="1" dirty="0"/>
              <a:t>[SIGMETRICS’14]</a:t>
            </a:r>
          </a:p>
        </p:txBody>
      </p:sp>
    </p:spTree>
    <p:extLst>
      <p:ext uri="{BB962C8B-B14F-4D97-AF65-F5344CB8AC3E}">
        <p14:creationId xmlns:p14="http://schemas.microsoft.com/office/powerpoint/2010/main" val="1937901254"/>
      </p:ext>
    </p:extLst>
  </p:cSld>
  <p:clrMapOvr>
    <a:masterClrMapping/>
  </p:clrMapOvr>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0" y="1349520"/>
            <a:ext cx="9144000" cy="4525963"/>
          </a:xfrm>
        </p:spPr>
        <p:txBody>
          <a:bodyPr/>
          <a:lstStyle/>
          <a:p>
            <a:pPr marL="0" indent="0">
              <a:buNone/>
            </a:pPr>
            <a:r>
              <a:rPr lang="en-US" sz="4000" b="1" i="1" dirty="0">
                <a:solidFill>
                  <a:schemeClr val="tx2"/>
                </a:solidFill>
              </a:rPr>
              <a:t>   Key Observations:</a:t>
            </a:r>
          </a:p>
          <a:p>
            <a:r>
              <a:rPr lang="en-US" b="1" dirty="0">
                <a:solidFill>
                  <a:srgbClr val="FF0000"/>
                </a:solidFill>
              </a:rPr>
              <a:t>Testing </a:t>
            </a:r>
            <a:r>
              <a:rPr lang="en-US" b="1" dirty="0"/>
              <a:t>alone</a:t>
            </a:r>
            <a:r>
              <a:rPr lang="en-US" b="1" dirty="0">
                <a:solidFill>
                  <a:srgbClr val="FF0000"/>
                </a:solidFill>
              </a:rPr>
              <a:t> cannot detect </a:t>
            </a:r>
            <a:r>
              <a:rPr lang="en-US" b="1" dirty="0">
                <a:solidFill>
                  <a:srgbClr val="000000"/>
                </a:solidFill>
              </a:rPr>
              <a:t>all possible failures</a:t>
            </a:r>
          </a:p>
          <a:p>
            <a:r>
              <a:rPr lang="en-US" b="1" dirty="0">
                <a:solidFill>
                  <a:srgbClr val="FF0000"/>
                </a:solidFill>
              </a:rPr>
              <a:t>Combination </a:t>
            </a:r>
            <a:r>
              <a:rPr lang="en-US" b="1" dirty="0">
                <a:solidFill>
                  <a:srgbClr val="000000"/>
                </a:solidFill>
              </a:rPr>
              <a:t>of ECC and other mitigation techniques is much more</a:t>
            </a:r>
            <a:r>
              <a:rPr lang="en-US" b="1" dirty="0">
                <a:solidFill>
                  <a:srgbClr val="FF0000"/>
                </a:solidFill>
              </a:rPr>
              <a:t> effective</a:t>
            </a:r>
          </a:p>
          <a:p>
            <a:pPr lvl="1"/>
            <a:r>
              <a:rPr lang="en-US" b="1" dirty="0">
                <a:solidFill>
                  <a:srgbClr val="FF0000"/>
                </a:solidFill>
              </a:rPr>
              <a:t>But degrades performance</a:t>
            </a:r>
          </a:p>
          <a:p>
            <a:r>
              <a:rPr lang="en-US" b="1" dirty="0">
                <a:solidFill>
                  <a:srgbClr val="FF0000"/>
                </a:solidFill>
              </a:rPr>
              <a:t>Testing </a:t>
            </a:r>
            <a:r>
              <a:rPr lang="en-US" b="1" dirty="0">
                <a:solidFill>
                  <a:srgbClr val="000000"/>
                </a:solidFill>
              </a:rPr>
              <a:t>can help to reduce the </a:t>
            </a:r>
            <a:r>
              <a:rPr lang="en-US" b="1" dirty="0">
                <a:solidFill>
                  <a:srgbClr val="FF0000"/>
                </a:solidFill>
              </a:rPr>
              <a:t>ECC strength</a:t>
            </a:r>
          </a:p>
          <a:p>
            <a:pPr lvl="1"/>
            <a:r>
              <a:rPr lang="en-US" b="1" dirty="0">
                <a:solidFill>
                  <a:srgbClr val="000000"/>
                </a:solidFill>
              </a:rPr>
              <a:t>Even when starting with a</a:t>
            </a:r>
            <a:r>
              <a:rPr lang="en-US" b="1" dirty="0">
                <a:solidFill>
                  <a:srgbClr val="FF0000"/>
                </a:solidFill>
              </a:rPr>
              <a:t> higher strength ECC</a:t>
            </a:r>
          </a:p>
          <a:p>
            <a:endParaRPr lang="en-US" b="1" dirty="0">
              <a:solidFill>
                <a:srgbClr val="FF0000"/>
              </a:solidFill>
            </a:endParaRPr>
          </a:p>
          <a:p>
            <a:endParaRPr lang="en-US" b="1" dirty="0">
              <a:solidFill>
                <a:srgbClr val="FF0000"/>
              </a:solidFill>
            </a:endParaRPr>
          </a:p>
          <a:p>
            <a:endParaRPr lang="en-US" b="1" dirty="0">
              <a:solidFill>
                <a:srgbClr val="FF0000"/>
              </a:solidFill>
            </a:endParaRPr>
          </a:p>
          <a:p>
            <a:pPr marL="0" indent="0">
              <a:buNone/>
            </a:pPr>
            <a:endParaRPr lang="en-US" dirty="0"/>
          </a:p>
          <a:p>
            <a:endParaRPr lang="en-US" dirty="0"/>
          </a:p>
          <a:p>
            <a:endParaRPr lang="en-US" dirty="0"/>
          </a:p>
        </p:txBody>
      </p:sp>
      <p:sp>
        <p:nvSpPr>
          <p:cNvPr id="5" name="Title 1"/>
          <p:cNvSpPr>
            <a:spLocks noGrp="1"/>
          </p:cNvSpPr>
          <p:nvPr>
            <p:ph type="title"/>
          </p:nvPr>
        </p:nvSpPr>
        <p:spPr>
          <a:xfrm>
            <a:off x="457200" y="-113054"/>
            <a:ext cx="8229600" cy="1143000"/>
          </a:xfrm>
        </p:spPr>
        <p:txBody>
          <a:bodyPr>
            <a:normAutofit fontScale="90000"/>
          </a:bodyPr>
          <a:lstStyle/>
          <a:p>
            <a:r>
              <a:rPr lang="en-US" b="1" dirty="0"/>
              <a:t>Towards an Online Profiling System</a:t>
            </a:r>
          </a:p>
        </p:txBody>
      </p:sp>
      <p:sp>
        <p:nvSpPr>
          <p:cNvPr id="6" name="Rectangle 6"/>
          <p:cNvSpPr>
            <a:spLocks noChangeArrowheads="1"/>
          </p:cNvSpPr>
          <p:nvPr/>
        </p:nvSpPr>
        <p:spPr bwMode="auto">
          <a:xfrm>
            <a:off x="107504" y="6165304"/>
            <a:ext cx="8208963"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Khan+, “</a:t>
            </a:r>
            <a:r>
              <a:rPr kumimoji="0" lang="en-US"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The Efficacy of Error Mitigation Techniques for DRAM Retention Failures: A Comparative Experimental Study</a:t>
            </a: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SIGMETRICS 2014.</a:t>
            </a:r>
          </a:p>
        </p:txBody>
      </p:sp>
    </p:spTree>
    <p:extLst>
      <p:ext uri="{BB962C8B-B14F-4D97-AF65-F5344CB8AC3E}">
        <p14:creationId xmlns:p14="http://schemas.microsoft.com/office/powerpoint/2010/main" val="4080810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TextBox 112"/>
          <p:cNvSpPr txBox="1"/>
          <p:nvPr/>
        </p:nvSpPr>
        <p:spPr>
          <a:xfrm>
            <a:off x="-24379" y="5718539"/>
            <a:ext cx="9187055" cy="120032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0000"/>
                </a:solidFill>
                <a:effectLst/>
                <a:uLnTx/>
                <a:uFillTx/>
                <a:latin typeface="Calibri"/>
                <a:ea typeface="+mn-ea"/>
                <a:cs typeface="+mn-cs"/>
              </a:rPr>
              <a:t>Run tests periodically after a short interval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0000"/>
                </a:solidFill>
                <a:effectLst/>
                <a:uLnTx/>
                <a:uFillTx/>
                <a:latin typeface="Calibri"/>
                <a:ea typeface="+mn-ea"/>
                <a:cs typeface="+mn-cs"/>
              </a:rPr>
              <a:t>at smaller regions of memory </a:t>
            </a:r>
          </a:p>
        </p:txBody>
      </p:sp>
      <p:sp>
        <p:nvSpPr>
          <p:cNvPr id="2" name="Title 1"/>
          <p:cNvSpPr>
            <a:spLocks noGrp="1"/>
          </p:cNvSpPr>
          <p:nvPr>
            <p:ph type="title"/>
          </p:nvPr>
        </p:nvSpPr>
        <p:spPr>
          <a:xfrm>
            <a:off x="457200" y="-263462"/>
            <a:ext cx="8229600" cy="1143000"/>
          </a:xfrm>
        </p:spPr>
        <p:txBody>
          <a:bodyPr>
            <a:normAutofit fontScale="90000"/>
          </a:bodyPr>
          <a:lstStyle/>
          <a:p>
            <a:r>
              <a:rPr lang="en-US" b="1" dirty="0"/>
              <a:t>Towards an Online Profiling System</a:t>
            </a:r>
          </a:p>
        </p:txBody>
      </p:sp>
      <p:pic>
        <p:nvPicPr>
          <p:cNvPr id="4" name="Picture 3"/>
          <p:cNvPicPr>
            <a:picLocks noChangeAspect="1"/>
          </p:cNvPicPr>
          <p:nvPr/>
        </p:nvPicPr>
        <p:blipFill>
          <a:blip r:embed="rId3"/>
          <a:stretch>
            <a:fillRect/>
          </a:stretch>
        </p:blipFill>
        <p:spPr>
          <a:xfrm>
            <a:off x="11959" y="1887638"/>
            <a:ext cx="2790112" cy="1890735"/>
          </a:xfrm>
          <a:prstGeom prst="rect">
            <a:avLst/>
          </a:prstGeom>
        </p:spPr>
      </p:pic>
      <p:sp>
        <p:nvSpPr>
          <p:cNvPr id="6" name="TextBox 5"/>
          <p:cNvSpPr txBox="1"/>
          <p:nvPr/>
        </p:nvSpPr>
        <p:spPr>
          <a:xfrm>
            <a:off x="15306" y="883373"/>
            <a:ext cx="3509244"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Initially Protect DRAM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with Strong ECC</a:t>
            </a:r>
          </a:p>
        </p:txBody>
      </p:sp>
      <p:sp>
        <p:nvSpPr>
          <p:cNvPr id="7" name="Oval 6"/>
          <p:cNvSpPr>
            <a:spLocks noChangeAspect="1"/>
          </p:cNvSpPr>
          <p:nvPr/>
        </p:nvSpPr>
        <p:spPr>
          <a:xfrm>
            <a:off x="2995618" y="1312874"/>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a:ea typeface="+mn-ea"/>
                <a:cs typeface="+mn-cs"/>
              </a:rPr>
              <a:t>1</a:t>
            </a:r>
          </a:p>
        </p:txBody>
      </p:sp>
      <p:grpSp>
        <p:nvGrpSpPr>
          <p:cNvPr id="8" name="Group 7"/>
          <p:cNvGrpSpPr/>
          <p:nvPr/>
        </p:nvGrpSpPr>
        <p:grpSpPr>
          <a:xfrm>
            <a:off x="3621178" y="2059167"/>
            <a:ext cx="3273181" cy="2582606"/>
            <a:chOff x="428328" y="2110982"/>
            <a:chExt cx="3273181" cy="2582606"/>
          </a:xfrm>
        </p:grpSpPr>
        <p:cxnSp>
          <p:nvCxnSpPr>
            <p:cNvPr id="9" name="Straight Connector 8"/>
            <p:cNvCxnSpPr/>
            <p:nvPr/>
          </p:nvCxnSpPr>
          <p:spPr>
            <a:xfrm>
              <a:off x="3331890" y="2135878"/>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a:off x="2704366" y="2129654"/>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a:off x="2076842" y="2123430"/>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a:off x="449881" y="4281301"/>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3" name="Straight Connector 12"/>
            <p:cNvCxnSpPr/>
            <p:nvPr/>
          </p:nvCxnSpPr>
          <p:spPr>
            <a:xfrm>
              <a:off x="443673" y="3690373"/>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449318" y="2117206"/>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812657" y="2110982"/>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429848" y="2495297"/>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428328" y="3090309"/>
              <a:ext cx="3251628" cy="0"/>
            </a:xfrm>
            <a:prstGeom prst="line">
              <a:avLst/>
            </a:prstGeom>
          </p:spPr>
          <p:style>
            <a:lnRef idx="2">
              <a:schemeClr val="accent1"/>
            </a:lnRef>
            <a:fillRef idx="0">
              <a:schemeClr val="accent1"/>
            </a:fillRef>
            <a:effectRef idx="1">
              <a:schemeClr val="accent1"/>
            </a:effectRef>
            <a:fontRef idx="minor">
              <a:schemeClr val="tx1"/>
            </a:fontRef>
          </p:style>
        </p:cxnSp>
        <p:grpSp>
          <p:nvGrpSpPr>
            <p:cNvPr id="18" name="Group 17"/>
            <p:cNvGrpSpPr/>
            <p:nvPr/>
          </p:nvGrpSpPr>
          <p:grpSpPr>
            <a:xfrm>
              <a:off x="534160" y="2226069"/>
              <a:ext cx="3067764" cy="525790"/>
              <a:chOff x="534160" y="2226069"/>
              <a:chExt cx="3067764" cy="525790"/>
            </a:xfrm>
          </p:grpSpPr>
          <p:sp>
            <p:nvSpPr>
              <p:cNvPr id="37" name="Oval 36"/>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 name="Oval 3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 name="Oval 38"/>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0" name="Oval 3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1" name="Oval 40"/>
              <p:cNvSpPr/>
              <p:nvPr/>
            </p:nvSpPr>
            <p:spPr>
              <a:xfrm>
                <a:off x="3058623"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9" name="Group 18"/>
            <p:cNvGrpSpPr/>
            <p:nvPr/>
          </p:nvGrpSpPr>
          <p:grpSpPr>
            <a:xfrm>
              <a:off x="541777" y="2821081"/>
              <a:ext cx="3058627" cy="525790"/>
              <a:chOff x="534160" y="2226069"/>
              <a:chExt cx="3058627" cy="525790"/>
            </a:xfrm>
          </p:grpSpPr>
          <p:sp>
            <p:nvSpPr>
              <p:cNvPr id="32" name="Oval 31"/>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3" name="Oval 32"/>
              <p:cNvSpPr/>
              <p:nvPr/>
            </p:nvSpPr>
            <p:spPr>
              <a:xfrm>
                <a:off x="1167560"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4" name="Oval 33"/>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5" name="Oval 34"/>
              <p:cNvSpPr/>
              <p:nvPr/>
            </p:nvSpPr>
            <p:spPr>
              <a:xfrm>
                <a:off x="2425223"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6" name="Oval 35"/>
              <p:cNvSpPr/>
              <p:nvPr/>
            </p:nvSpPr>
            <p:spPr>
              <a:xfrm>
                <a:off x="3049486"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20" name="Group 19"/>
            <p:cNvGrpSpPr/>
            <p:nvPr/>
          </p:nvGrpSpPr>
          <p:grpSpPr>
            <a:xfrm>
              <a:off x="538848" y="3430281"/>
              <a:ext cx="3067764" cy="525790"/>
              <a:chOff x="543297" y="2226069"/>
              <a:chExt cx="3067764" cy="525790"/>
            </a:xfrm>
          </p:grpSpPr>
          <p:sp>
            <p:nvSpPr>
              <p:cNvPr id="27" name="Oval 26"/>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Oval 2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 name="Oval 28"/>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 name="Oval 2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Oval 30"/>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21" name="Group 20"/>
            <p:cNvGrpSpPr/>
            <p:nvPr/>
          </p:nvGrpSpPr>
          <p:grpSpPr>
            <a:xfrm>
              <a:off x="535919" y="4030345"/>
              <a:ext cx="3067764" cy="525790"/>
              <a:chOff x="543297" y="2226069"/>
              <a:chExt cx="3067764" cy="525790"/>
            </a:xfrm>
          </p:grpSpPr>
          <p:sp>
            <p:nvSpPr>
              <p:cNvPr id="22" name="Oval 21"/>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3" name="Oval 22"/>
              <p:cNvSpPr/>
              <p:nvPr/>
            </p:nvSpPr>
            <p:spPr>
              <a:xfrm>
                <a:off x="1185834"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4" name="Oval 23"/>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Oval 24"/>
              <p:cNvSpPr/>
              <p:nvPr/>
            </p:nvSpPr>
            <p:spPr>
              <a:xfrm>
                <a:off x="2443497"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Oval 25"/>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42" name="Lightning Bolt 41"/>
          <p:cNvSpPr/>
          <p:nvPr/>
        </p:nvSpPr>
        <p:spPr>
          <a:xfrm>
            <a:off x="5084308"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3" name="Lightning Bolt 42"/>
          <p:cNvSpPr/>
          <p:nvPr/>
        </p:nvSpPr>
        <p:spPr>
          <a:xfrm>
            <a:off x="5730147"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4" name="Lightning Bolt 43"/>
          <p:cNvSpPr/>
          <p:nvPr/>
        </p:nvSpPr>
        <p:spPr>
          <a:xfrm>
            <a:off x="5710323" y="283750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5" name="TextBox 44"/>
          <p:cNvSpPr txBox="1"/>
          <p:nvPr/>
        </p:nvSpPr>
        <p:spPr>
          <a:xfrm>
            <a:off x="4332838" y="863581"/>
            <a:ext cx="2627692"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Periodically Test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 Parts of DRAM</a:t>
            </a:r>
          </a:p>
        </p:txBody>
      </p:sp>
      <p:sp>
        <p:nvSpPr>
          <p:cNvPr id="46" name="Oval 45"/>
          <p:cNvSpPr>
            <a:spLocks noChangeAspect="1"/>
          </p:cNvSpPr>
          <p:nvPr/>
        </p:nvSpPr>
        <p:spPr>
          <a:xfrm>
            <a:off x="6872362" y="1293082"/>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a:ea typeface="+mn-ea"/>
                <a:cs typeface="+mn-cs"/>
              </a:rPr>
              <a:t>2</a:t>
            </a:r>
          </a:p>
        </p:txBody>
      </p:sp>
      <p:grpSp>
        <p:nvGrpSpPr>
          <p:cNvPr id="70" name="Group 69"/>
          <p:cNvGrpSpPr/>
          <p:nvPr/>
        </p:nvGrpSpPr>
        <p:grpSpPr>
          <a:xfrm>
            <a:off x="6832259" y="2062634"/>
            <a:ext cx="2060493" cy="2570158"/>
            <a:chOff x="2912465" y="3911935"/>
            <a:chExt cx="2060493" cy="2570158"/>
          </a:xfrm>
          <a:solidFill>
            <a:srgbClr val="7F7F7F"/>
          </a:solidFill>
        </p:grpSpPr>
        <p:cxnSp>
          <p:nvCxnSpPr>
            <p:cNvPr id="71" name="Straight Connector 70"/>
            <p:cNvCxnSpPr/>
            <p:nvPr/>
          </p:nvCxnSpPr>
          <p:spPr>
            <a:xfrm>
              <a:off x="4560979" y="3924383"/>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flipV="1">
              <a:off x="2934018" y="6069693"/>
              <a:ext cx="2038940" cy="12561"/>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2927810" y="5488552"/>
              <a:ext cx="2045148"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913985" y="4296250"/>
              <a:ext cx="2058973" cy="849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flipV="1">
              <a:off x="2912465" y="4885888"/>
              <a:ext cx="2060493"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78" name="Oval 77"/>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9" name="Oval 78"/>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0" name="Oval 79"/>
            <p:cNvSpPr/>
            <p:nvPr/>
          </p:nvSpPr>
          <p:spPr>
            <a:xfrm>
              <a:off x="4285097" y="403012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1" name="Oval 80"/>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2" name="Oval 81"/>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3" name="Oval 82"/>
            <p:cNvSpPr/>
            <p:nvPr/>
          </p:nvSpPr>
          <p:spPr>
            <a:xfrm>
              <a:off x="4292714" y="46251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4" name="Oval 83"/>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5" name="Oval 84"/>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6" name="Oval 85"/>
            <p:cNvSpPr/>
            <p:nvPr/>
          </p:nvSpPr>
          <p:spPr>
            <a:xfrm>
              <a:off x="4289785" y="52343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7" name="Oval 8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8" name="Oval 8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9" name="Oval 88"/>
            <p:cNvSpPr/>
            <p:nvPr/>
          </p:nvSpPr>
          <p:spPr>
            <a:xfrm>
              <a:off x="4286856" y="583440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98" name="TextBox 97"/>
          <p:cNvSpPr txBox="1"/>
          <p:nvPr/>
        </p:nvSpPr>
        <p:spPr>
          <a:xfrm>
            <a:off x="7276450" y="2690470"/>
            <a:ext cx="1374520" cy="1015663"/>
          </a:xfrm>
          <a:prstGeom prst="rect">
            <a:avLst/>
          </a:prstGeom>
          <a:noFill/>
          <a:scene3d>
            <a:camera prst="orthographicFront">
              <a:rot lat="0" lon="0" rev="18900000"/>
            </a:camera>
            <a:lightRig rig="threePt" dir="t"/>
          </a:scene3d>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prstClr val="black"/>
                </a:solidFill>
                <a:effectLst/>
                <a:uLnTx/>
                <a:uFillTx/>
                <a:latin typeface="Calibri"/>
                <a:ea typeface="+mn-ea"/>
                <a:cs typeface="+mn-cs"/>
              </a:rPr>
              <a:t>ECC</a:t>
            </a:r>
          </a:p>
        </p:txBody>
      </p:sp>
      <p:grpSp>
        <p:nvGrpSpPr>
          <p:cNvPr id="100" name="Group 99"/>
          <p:cNvGrpSpPr/>
          <p:nvPr/>
        </p:nvGrpSpPr>
        <p:grpSpPr>
          <a:xfrm>
            <a:off x="2583355" y="2066276"/>
            <a:ext cx="4348647" cy="1399650"/>
            <a:chOff x="2561827" y="2066276"/>
            <a:chExt cx="4348647" cy="1399650"/>
          </a:xfrm>
        </p:grpSpPr>
        <p:sp>
          <p:nvSpPr>
            <p:cNvPr id="90" name="Rectangle 89"/>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p:cNvSpPr txBox="1"/>
            <p:nvPr/>
          </p:nvSpPr>
          <p:spPr>
            <a:xfrm>
              <a:off x="2561827" y="2819595"/>
              <a:ext cx="989874"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Test</a:t>
              </a:r>
            </a:p>
          </p:txBody>
        </p:sp>
        <p:cxnSp>
          <p:nvCxnSpPr>
            <p:cNvPr id="93" name="Straight Arrow Connector 92"/>
            <p:cNvCxnSpPr>
              <a:endCxn id="90"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99" name="&quot;No&quot; Symbol 98"/>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01" name="Group 100"/>
          <p:cNvGrpSpPr/>
          <p:nvPr/>
        </p:nvGrpSpPr>
        <p:grpSpPr>
          <a:xfrm>
            <a:off x="2585059" y="2670680"/>
            <a:ext cx="4348647" cy="1399650"/>
            <a:chOff x="2561827" y="2066276"/>
            <a:chExt cx="4348647" cy="1399650"/>
          </a:xfrm>
        </p:grpSpPr>
        <p:sp>
          <p:nvSpPr>
            <p:cNvPr id="102" name="Rectangle 101"/>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3" name="TextBox 102"/>
            <p:cNvSpPr txBox="1"/>
            <p:nvPr/>
          </p:nvSpPr>
          <p:spPr>
            <a:xfrm>
              <a:off x="2561827" y="2819595"/>
              <a:ext cx="989874"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Test</a:t>
              </a:r>
            </a:p>
          </p:txBody>
        </p:sp>
        <p:cxnSp>
          <p:nvCxnSpPr>
            <p:cNvPr id="104" name="Straight Arrow Connector 103"/>
            <p:cNvCxnSpPr>
              <a:endCxn id="102"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05" name="&quot;No&quot; Symbol 104"/>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06" name="Group 105"/>
          <p:cNvGrpSpPr/>
          <p:nvPr/>
        </p:nvGrpSpPr>
        <p:grpSpPr>
          <a:xfrm>
            <a:off x="2586763" y="3275084"/>
            <a:ext cx="4348647" cy="1399650"/>
            <a:chOff x="2561827" y="2066276"/>
            <a:chExt cx="4348647" cy="1399650"/>
          </a:xfrm>
        </p:grpSpPr>
        <p:sp>
          <p:nvSpPr>
            <p:cNvPr id="107" name="Rectangle 106"/>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8" name="TextBox 107"/>
            <p:cNvSpPr txBox="1"/>
            <p:nvPr/>
          </p:nvSpPr>
          <p:spPr>
            <a:xfrm>
              <a:off x="2561827" y="2819595"/>
              <a:ext cx="989874"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Test</a:t>
              </a:r>
            </a:p>
          </p:txBody>
        </p:sp>
        <p:cxnSp>
          <p:nvCxnSpPr>
            <p:cNvPr id="109" name="Straight Arrow Connector 108"/>
            <p:cNvCxnSpPr>
              <a:endCxn id="107"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10" name="&quot;No&quot; Symbol 109"/>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111" name="TextBox 110"/>
          <p:cNvSpPr txBox="1"/>
          <p:nvPr/>
        </p:nvSpPr>
        <p:spPr>
          <a:xfrm>
            <a:off x="5058325" y="4702165"/>
            <a:ext cx="3074605"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Mitigate errors and</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reduce ECC</a:t>
            </a:r>
          </a:p>
        </p:txBody>
      </p:sp>
      <p:sp>
        <p:nvSpPr>
          <p:cNvPr id="112" name="Oval 111"/>
          <p:cNvSpPr>
            <a:spLocks noChangeAspect="1"/>
          </p:cNvSpPr>
          <p:nvPr/>
        </p:nvSpPr>
        <p:spPr>
          <a:xfrm>
            <a:off x="7821298" y="5131666"/>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a:ea typeface="+mn-ea"/>
                <a:cs typeface="+mn-cs"/>
              </a:rPr>
              <a:t>3</a:t>
            </a:r>
          </a:p>
        </p:txBody>
      </p:sp>
      <p:grpSp>
        <p:nvGrpSpPr>
          <p:cNvPr id="114" name="Group 113"/>
          <p:cNvGrpSpPr/>
          <p:nvPr/>
        </p:nvGrpSpPr>
        <p:grpSpPr>
          <a:xfrm>
            <a:off x="6830554" y="2060898"/>
            <a:ext cx="1436182" cy="2563934"/>
            <a:chOff x="2912465" y="3911935"/>
            <a:chExt cx="1436182" cy="2563934"/>
          </a:xfrm>
          <a:solidFill>
            <a:schemeClr val="bg1">
              <a:lumMod val="50000"/>
            </a:schemeClr>
          </a:solidFill>
        </p:grpSpPr>
        <p:cxnSp>
          <p:nvCxnSpPr>
            <p:cNvPr id="115" name="Straight Connector 114"/>
            <p:cNvCxnSpPr/>
            <p:nvPr/>
          </p:nvCxnSpPr>
          <p:spPr>
            <a:xfrm flipV="1">
              <a:off x="2934018" y="6069693"/>
              <a:ext cx="1414629" cy="12562"/>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flipV="1">
              <a:off x="2927810" y="5488552"/>
              <a:ext cx="1420837"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9" name="Straight Connector 118"/>
            <p:cNvCxnSpPr/>
            <p:nvPr/>
          </p:nvCxnSpPr>
          <p:spPr>
            <a:xfrm flipV="1">
              <a:off x="2913985" y="4283223"/>
              <a:ext cx="1413134" cy="1302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20" name="Straight Connector 119"/>
            <p:cNvCxnSpPr/>
            <p:nvPr/>
          </p:nvCxnSpPr>
          <p:spPr>
            <a:xfrm flipV="1">
              <a:off x="2912465" y="4885888"/>
              <a:ext cx="1436182"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121" name="Oval 120"/>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2" name="Oval 121"/>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3" name="Oval 122"/>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4" name="Oval 123"/>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5" name="Oval 124"/>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Oval 125"/>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7" name="Oval 12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8" name="Oval 12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pic>
        <p:nvPicPr>
          <p:cNvPr id="129" name="Picture 128"/>
          <p:cNvPicPr>
            <a:picLocks noChangeAspect="1"/>
          </p:cNvPicPr>
          <p:nvPr/>
        </p:nvPicPr>
        <p:blipFill>
          <a:blip r:embed="rId4"/>
          <a:stretch>
            <a:fillRect/>
          </a:stretch>
        </p:blipFill>
        <p:spPr>
          <a:xfrm>
            <a:off x="442836" y="4331776"/>
            <a:ext cx="2095500" cy="1013460"/>
          </a:xfrm>
          <a:prstGeom prst="rect">
            <a:avLst/>
          </a:prstGeom>
        </p:spPr>
      </p:pic>
      <p:sp>
        <p:nvSpPr>
          <p:cNvPr id="130" name="Lightning Bolt 129"/>
          <p:cNvSpPr/>
          <p:nvPr/>
        </p:nvSpPr>
        <p:spPr>
          <a:xfrm>
            <a:off x="1165262" y="4614186"/>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4200679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0"/>
                                        </p:tgtEl>
                                        <p:attrNameLst>
                                          <p:attrName>style.visibility</p:attrName>
                                        </p:attrNameLst>
                                      </p:cBhvr>
                                      <p:to>
                                        <p:strVal val="visible"/>
                                      </p:to>
                                    </p:set>
                                  </p:childTnLst>
                                </p:cTn>
                              </p:par>
                            </p:childTnLst>
                          </p:cTn>
                        </p:par>
                        <p:par>
                          <p:cTn id="19" fill="hold">
                            <p:stCondLst>
                              <p:cond delay="0"/>
                            </p:stCondLst>
                            <p:childTnLst>
                              <p:par>
                                <p:cTn id="20" presetID="42" presetClass="path" presetSubtype="0" accel="50000" decel="50000" fill="hold" nodeType="afterEffect">
                                  <p:stCondLst>
                                    <p:cond delay="0"/>
                                  </p:stCondLst>
                                  <p:childTnLst>
                                    <p:animMotion origin="layout" path="M -1.64498E-6 -1.56069E-6 L -1.64498E-6 0.08856 " pathEditMode="relative" rAng="0" ptsTypes="AA">
                                      <p:cBhvr>
                                        <p:cTn id="21" dur="1000" fill="hold"/>
                                        <p:tgtEl>
                                          <p:spTgt spid="100"/>
                                        </p:tgtEl>
                                        <p:attrNameLst>
                                          <p:attrName>ppt_x</p:attrName>
                                          <p:attrName>ppt_y</p:attrName>
                                        </p:attrNameLst>
                                      </p:cBhvr>
                                      <p:rCtr x="0" y="4416"/>
                                    </p:animMotion>
                                  </p:childTnLst>
                                </p:cTn>
                              </p:par>
                            </p:childTnLst>
                          </p:cTn>
                        </p:par>
                        <p:par>
                          <p:cTn id="22" fill="hold">
                            <p:stCondLst>
                              <p:cond delay="1000"/>
                            </p:stCondLst>
                            <p:childTnLst>
                              <p:par>
                                <p:cTn id="23" presetID="3" presetClass="exit" presetSubtype="10" fill="hold" nodeType="afterEffect">
                                  <p:stCondLst>
                                    <p:cond delay="0"/>
                                  </p:stCondLst>
                                  <p:childTnLst>
                                    <p:animEffect transition="out" filter="blinds(horizontal)">
                                      <p:cBhvr>
                                        <p:cTn id="24" dur="500"/>
                                        <p:tgtEl>
                                          <p:spTgt spid="100"/>
                                        </p:tgtEl>
                                      </p:cBhvr>
                                    </p:animEffect>
                                    <p:set>
                                      <p:cBhvr>
                                        <p:cTn id="25" dur="1" fill="hold">
                                          <p:stCondLst>
                                            <p:cond delay="499"/>
                                          </p:stCondLst>
                                        </p:cTn>
                                        <p:tgtEl>
                                          <p:spTgt spid="100"/>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101"/>
                                        </p:tgtEl>
                                        <p:attrNameLst>
                                          <p:attrName>style.visibility</p:attrName>
                                        </p:attrNameLst>
                                      </p:cBhvr>
                                      <p:to>
                                        <p:strVal val="visible"/>
                                      </p:to>
                                    </p:set>
                                  </p:childTnLst>
                                </p:cTn>
                              </p:par>
                            </p:childTnLst>
                          </p:cTn>
                        </p:par>
                        <p:par>
                          <p:cTn id="28" fill="hold">
                            <p:stCondLst>
                              <p:cond delay="1500"/>
                            </p:stCondLst>
                            <p:childTnLst>
                              <p:par>
                                <p:cTn id="29" presetID="42" presetClass="path" presetSubtype="0" accel="50000" decel="50000" fill="hold" nodeType="afterEffect">
                                  <p:stCondLst>
                                    <p:cond delay="0"/>
                                  </p:stCondLst>
                                  <p:childTnLst>
                                    <p:animMotion origin="layout" path="M -1.64498E-6 -1.56069E-6 L -1.64498E-6 0.08856 " pathEditMode="relative" rAng="0" ptsTypes="AA">
                                      <p:cBhvr>
                                        <p:cTn id="30" dur="1000" fill="hold"/>
                                        <p:tgtEl>
                                          <p:spTgt spid="101"/>
                                        </p:tgtEl>
                                        <p:attrNameLst>
                                          <p:attrName>ppt_x</p:attrName>
                                          <p:attrName>ppt_y</p:attrName>
                                        </p:attrNameLst>
                                      </p:cBhvr>
                                      <p:rCtr x="0" y="4416"/>
                                    </p:animMotion>
                                  </p:childTnLst>
                                </p:cTn>
                              </p:par>
                            </p:childTnLst>
                          </p:cTn>
                        </p:par>
                        <p:par>
                          <p:cTn id="31" fill="hold">
                            <p:stCondLst>
                              <p:cond delay="2500"/>
                            </p:stCondLst>
                            <p:childTnLst>
                              <p:par>
                                <p:cTn id="32" presetID="3" presetClass="exit" presetSubtype="10" fill="hold" nodeType="afterEffect">
                                  <p:stCondLst>
                                    <p:cond delay="0"/>
                                  </p:stCondLst>
                                  <p:childTnLst>
                                    <p:animEffect transition="out" filter="blinds(horizontal)">
                                      <p:cBhvr>
                                        <p:cTn id="33" dur="500"/>
                                        <p:tgtEl>
                                          <p:spTgt spid="101"/>
                                        </p:tgtEl>
                                      </p:cBhvr>
                                    </p:animEffect>
                                    <p:set>
                                      <p:cBhvr>
                                        <p:cTn id="34" dur="1" fill="hold">
                                          <p:stCondLst>
                                            <p:cond delay="499"/>
                                          </p:stCondLst>
                                        </p:cTn>
                                        <p:tgtEl>
                                          <p:spTgt spid="101"/>
                                        </p:tgtEl>
                                        <p:attrNameLst>
                                          <p:attrName>style.visibility</p:attrName>
                                        </p:attrNameLst>
                                      </p:cBhvr>
                                      <p:to>
                                        <p:strVal val="hidden"/>
                                      </p:to>
                                    </p:set>
                                  </p:childTnLst>
                                </p:cTn>
                              </p:par>
                              <p:par>
                                <p:cTn id="35" presetID="1" presetClass="entr" presetSubtype="0" fill="hold" nodeType="withEffect">
                                  <p:stCondLst>
                                    <p:cond delay="0"/>
                                  </p:stCondLst>
                                  <p:childTnLst>
                                    <p:set>
                                      <p:cBhvr>
                                        <p:cTn id="36" dur="1" fill="hold">
                                          <p:stCondLst>
                                            <p:cond delay="0"/>
                                          </p:stCondLst>
                                        </p:cTn>
                                        <p:tgtEl>
                                          <p:spTgt spid="106"/>
                                        </p:tgtEl>
                                        <p:attrNameLst>
                                          <p:attrName>style.visibility</p:attrName>
                                        </p:attrNameLst>
                                      </p:cBhvr>
                                      <p:to>
                                        <p:strVal val="visible"/>
                                      </p:to>
                                    </p:set>
                                  </p:childTnLst>
                                </p:cTn>
                              </p:par>
                            </p:childTnLst>
                          </p:cTn>
                        </p:par>
                        <p:par>
                          <p:cTn id="37" fill="hold">
                            <p:stCondLst>
                              <p:cond delay="3000"/>
                            </p:stCondLst>
                            <p:childTnLst>
                              <p:par>
                                <p:cTn id="38" presetID="42" presetClass="path" presetSubtype="0" accel="50000" decel="50000" fill="hold" nodeType="afterEffect">
                                  <p:stCondLst>
                                    <p:cond delay="0"/>
                                  </p:stCondLst>
                                  <p:childTnLst>
                                    <p:animMotion origin="layout" path="M -1.64498E-6 -1.56069E-6 L -1.64498E-6 0.08856 " pathEditMode="relative" rAng="0" ptsTypes="AA">
                                      <p:cBhvr>
                                        <p:cTn id="39" dur="1000" fill="hold"/>
                                        <p:tgtEl>
                                          <p:spTgt spid="106"/>
                                        </p:tgtEl>
                                        <p:attrNameLst>
                                          <p:attrName>ppt_x</p:attrName>
                                          <p:attrName>ppt_y</p:attrName>
                                        </p:attrNameLst>
                                      </p:cBhvr>
                                      <p:rCtr x="0" y="4416"/>
                                    </p:animMotion>
                                  </p:childTnLst>
                                </p:cTn>
                              </p:par>
                            </p:childTnLst>
                          </p:cTn>
                        </p:par>
                        <p:par>
                          <p:cTn id="40" fill="hold">
                            <p:stCondLst>
                              <p:cond delay="4000"/>
                            </p:stCondLst>
                            <p:childTnLst>
                              <p:par>
                                <p:cTn id="41" presetID="3" presetClass="exit" presetSubtype="10" fill="hold" nodeType="afterEffect">
                                  <p:stCondLst>
                                    <p:cond delay="0"/>
                                  </p:stCondLst>
                                  <p:childTnLst>
                                    <p:animEffect transition="out" filter="blinds(horizontal)">
                                      <p:cBhvr>
                                        <p:cTn id="42" dur="500"/>
                                        <p:tgtEl>
                                          <p:spTgt spid="106"/>
                                        </p:tgtEl>
                                      </p:cBhvr>
                                    </p:animEffect>
                                    <p:set>
                                      <p:cBhvr>
                                        <p:cTn id="43" dur="1" fill="hold">
                                          <p:stCondLst>
                                            <p:cond delay="499"/>
                                          </p:stCondLst>
                                        </p:cTn>
                                        <p:tgtEl>
                                          <p:spTgt spid="106"/>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11"/>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12"/>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3" presetClass="exit" presetSubtype="10" fill="hold" grpId="0" nodeType="clickEffect">
                                  <p:stCondLst>
                                    <p:cond delay="0"/>
                                  </p:stCondLst>
                                  <p:childTnLst>
                                    <p:animEffect transition="out" filter="blinds(horizontal)">
                                      <p:cBhvr>
                                        <p:cTn id="53" dur="500"/>
                                        <p:tgtEl>
                                          <p:spTgt spid="42"/>
                                        </p:tgtEl>
                                      </p:cBhvr>
                                    </p:animEffect>
                                    <p:set>
                                      <p:cBhvr>
                                        <p:cTn id="54" dur="1" fill="hold">
                                          <p:stCondLst>
                                            <p:cond delay="499"/>
                                          </p:stCondLst>
                                        </p:cTn>
                                        <p:tgtEl>
                                          <p:spTgt spid="42"/>
                                        </p:tgtEl>
                                        <p:attrNameLst>
                                          <p:attrName>style.visibility</p:attrName>
                                        </p:attrNameLst>
                                      </p:cBhvr>
                                      <p:to>
                                        <p:strVal val="hidden"/>
                                      </p:to>
                                    </p:set>
                                  </p:childTnLst>
                                </p:cTn>
                              </p:par>
                              <p:par>
                                <p:cTn id="55" presetID="3" presetClass="exit" presetSubtype="10" fill="hold" grpId="0" nodeType="withEffect">
                                  <p:stCondLst>
                                    <p:cond delay="0"/>
                                  </p:stCondLst>
                                  <p:childTnLst>
                                    <p:animEffect transition="out" filter="blinds(horizontal)">
                                      <p:cBhvr>
                                        <p:cTn id="56" dur="500"/>
                                        <p:tgtEl>
                                          <p:spTgt spid="43"/>
                                        </p:tgtEl>
                                      </p:cBhvr>
                                    </p:animEffect>
                                    <p:set>
                                      <p:cBhvr>
                                        <p:cTn id="57" dur="1" fill="hold">
                                          <p:stCondLst>
                                            <p:cond delay="499"/>
                                          </p:stCondLst>
                                        </p:cTn>
                                        <p:tgtEl>
                                          <p:spTgt spid="43"/>
                                        </p:tgtEl>
                                        <p:attrNameLst>
                                          <p:attrName>style.visibility</p:attrName>
                                        </p:attrNameLst>
                                      </p:cBhvr>
                                      <p:to>
                                        <p:strVal val="hidden"/>
                                      </p:to>
                                    </p:set>
                                  </p:childTnLst>
                                </p:cTn>
                              </p:par>
                              <p:par>
                                <p:cTn id="58" presetID="3" presetClass="exit" presetSubtype="10" fill="hold" grpId="0" nodeType="withEffect">
                                  <p:stCondLst>
                                    <p:cond delay="0"/>
                                  </p:stCondLst>
                                  <p:childTnLst>
                                    <p:animEffect transition="out" filter="blinds(horizontal)">
                                      <p:cBhvr>
                                        <p:cTn id="59" dur="500"/>
                                        <p:tgtEl>
                                          <p:spTgt spid="44"/>
                                        </p:tgtEl>
                                      </p:cBhvr>
                                    </p:animEffect>
                                    <p:set>
                                      <p:cBhvr>
                                        <p:cTn id="60" dur="1" fill="hold">
                                          <p:stCondLst>
                                            <p:cond delay="499"/>
                                          </p:stCondLst>
                                        </p:cTn>
                                        <p:tgtEl>
                                          <p:spTgt spid="4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3" presetClass="exit" presetSubtype="10" fill="hold" nodeType="clickEffect">
                                  <p:stCondLst>
                                    <p:cond delay="0"/>
                                  </p:stCondLst>
                                  <p:childTnLst>
                                    <p:animEffect transition="out" filter="blinds(horizontal)">
                                      <p:cBhvr>
                                        <p:cTn id="64" dur="500"/>
                                        <p:tgtEl>
                                          <p:spTgt spid="70"/>
                                        </p:tgtEl>
                                      </p:cBhvr>
                                    </p:animEffect>
                                    <p:set>
                                      <p:cBhvr>
                                        <p:cTn id="65" dur="1" fill="hold">
                                          <p:stCondLst>
                                            <p:cond delay="499"/>
                                          </p:stCondLst>
                                        </p:cTn>
                                        <p:tgtEl>
                                          <p:spTgt spid="70"/>
                                        </p:tgtEl>
                                        <p:attrNameLst>
                                          <p:attrName>style.visibility</p:attrName>
                                        </p:attrNameLst>
                                      </p:cBhvr>
                                      <p:to>
                                        <p:strVal val="hidden"/>
                                      </p:to>
                                    </p:set>
                                  </p:childTnLst>
                                </p:cTn>
                              </p:par>
                              <p:par>
                                <p:cTn id="66" presetID="3" presetClass="exit" presetSubtype="10" fill="hold" grpId="0" nodeType="withEffect">
                                  <p:stCondLst>
                                    <p:cond delay="0"/>
                                  </p:stCondLst>
                                  <p:childTnLst>
                                    <p:animEffect transition="out" filter="blinds(horizontal)">
                                      <p:cBhvr>
                                        <p:cTn id="67" dur="500"/>
                                        <p:tgtEl>
                                          <p:spTgt spid="98"/>
                                        </p:tgtEl>
                                      </p:cBhvr>
                                    </p:animEffect>
                                    <p:set>
                                      <p:cBhvr>
                                        <p:cTn id="68" dur="1" fill="hold">
                                          <p:stCondLst>
                                            <p:cond delay="499"/>
                                          </p:stCondLst>
                                        </p:cTn>
                                        <p:tgtEl>
                                          <p:spTgt spid="98"/>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114"/>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6" grpId="0" animBg="1"/>
      <p:bldP spid="7" grpId="0" animBg="1"/>
      <p:bldP spid="42" grpId="0" animBg="1"/>
      <p:bldP spid="43" grpId="0" animBg="1"/>
      <p:bldP spid="44" grpId="0" animBg="1"/>
      <p:bldP spid="45" grpId="0" animBg="1"/>
      <p:bldP spid="46" grpId="0" animBg="1"/>
      <p:bldP spid="98" grpId="0"/>
      <p:bldP spid="111" grpId="0" animBg="1"/>
      <p:bldP spid="112"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851900" cy="5153025"/>
          </a:xfrm>
        </p:spPr>
        <p:txBody>
          <a:bodyPr/>
          <a:lstStyle/>
          <a:p>
            <a:r>
              <a:rPr lang="en-US" sz="1800" dirty="0" err="1"/>
              <a:t>Moinuddin</a:t>
            </a:r>
            <a:r>
              <a:rPr lang="en-US" sz="1800" dirty="0"/>
              <a:t> Qureshi, </a:t>
            </a:r>
            <a:r>
              <a:rPr lang="en-US" sz="1800" dirty="0" err="1"/>
              <a:t>Dae</a:t>
            </a:r>
            <a:r>
              <a:rPr lang="en-US" sz="1800" dirty="0"/>
              <a:t> Hyun Kim, Samira Khan, Prashant Nair, and Onur Mutlu,</a:t>
            </a:r>
            <a:br>
              <a:rPr lang="en-US" sz="1800" dirty="0"/>
            </a:br>
            <a:r>
              <a:rPr lang="en-US" sz="1800" b="1" dirty="0">
                <a:hlinkClick r:id="rId2"/>
              </a:rPr>
              <a:t>"AVATAR: A Variable-Retention-Time (VRT) Aware Refresh for DRAM Systems"</a:t>
            </a:r>
            <a:r>
              <a:rPr lang="en-US" sz="1800" dirty="0"/>
              <a:t> </a:t>
            </a:r>
            <a:br>
              <a:rPr lang="en-US" sz="1800" dirty="0"/>
            </a:br>
            <a:r>
              <a:rPr lang="en-US" sz="1800" i="1" dirty="0"/>
              <a:t>Proceedings of the </a:t>
            </a:r>
            <a:r>
              <a:rPr lang="en-US" sz="1800" i="1" dirty="0">
                <a:hlinkClick r:id="rId3"/>
              </a:rPr>
              <a:t>45th Annual IEEE/IFIP International Conference on Dependable Systems and Networks</a:t>
            </a:r>
            <a:r>
              <a:rPr lang="en-US" sz="1800" i="1" dirty="0"/>
              <a:t> (</a:t>
            </a:r>
            <a:r>
              <a:rPr lang="en-US" sz="1800" b="1" i="1" dirty="0"/>
              <a:t>DSN</a:t>
            </a:r>
            <a:r>
              <a:rPr lang="en-US" sz="1800" i="1" dirty="0"/>
              <a:t>)</a:t>
            </a:r>
            <a:r>
              <a:rPr lang="en-US" sz="1800" dirty="0"/>
              <a:t>, Rio de Janeiro, Brazil, June 2015. </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9" name="Title 1"/>
          <p:cNvSpPr>
            <a:spLocks noGrp="1"/>
          </p:cNvSpPr>
          <p:nvPr>
            <p:ph type="title"/>
          </p:nvPr>
        </p:nvSpPr>
        <p:spPr>
          <a:xfrm>
            <a:off x="228600" y="152400"/>
            <a:ext cx="8915400" cy="884238"/>
          </a:xfrm>
        </p:spPr>
        <p:txBody>
          <a:bodyPr/>
          <a:lstStyle/>
          <a:p>
            <a:r>
              <a:rPr lang="en-US" dirty="0"/>
              <a:t>Handling Variable Retention Time </a:t>
            </a:r>
            <a:r>
              <a:rPr lang="en-US" sz="2600" b="1" dirty="0">
                <a:solidFill>
                  <a:srgbClr val="006633"/>
                </a:solidFill>
              </a:rPr>
              <a:t>[DSN’15]</a:t>
            </a:r>
            <a:r>
              <a:rPr lang="en-US" sz="3400" dirty="0"/>
              <a:t> </a:t>
            </a:r>
          </a:p>
        </p:txBody>
      </p:sp>
      <p:pic>
        <p:nvPicPr>
          <p:cNvPr id="10" name="Picture 9"/>
          <p:cNvPicPr>
            <a:picLocks noChangeAspect="1"/>
          </p:cNvPicPr>
          <p:nvPr/>
        </p:nvPicPr>
        <p:blipFill>
          <a:blip r:embed="rId6"/>
          <a:stretch>
            <a:fillRect/>
          </a:stretch>
        </p:blipFill>
        <p:spPr>
          <a:xfrm>
            <a:off x="0" y="3933056"/>
            <a:ext cx="9144000" cy="1642219"/>
          </a:xfrm>
          <a:prstGeom prst="rect">
            <a:avLst/>
          </a:prstGeom>
        </p:spPr>
      </p:pic>
    </p:spTree>
    <p:extLst>
      <p:ext uri="{BB962C8B-B14F-4D97-AF65-F5344CB8AC3E}">
        <p14:creationId xmlns:p14="http://schemas.microsoft.com/office/powerpoint/2010/main" val="2506019565"/>
      </p:ext>
    </p:extLst>
  </p:cSld>
  <p:clrMapOvr>
    <a:masterClrMapping/>
  </p:clrMapOvr>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851900" cy="5153025"/>
          </a:xfrm>
        </p:spPr>
        <p:txBody>
          <a:bodyPr/>
          <a:lstStyle/>
          <a:p>
            <a:r>
              <a:rPr lang="en-US" sz="1800" dirty="0"/>
              <a:t>Samira Khan, </a:t>
            </a:r>
            <a:r>
              <a:rPr lang="en-US" sz="1800" dirty="0" err="1"/>
              <a:t>Donghyuk</a:t>
            </a:r>
            <a:r>
              <a:rPr lang="en-US" sz="1800" dirty="0"/>
              <a:t> Lee, and Onur Mutlu,</a:t>
            </a:r>
            <a:br>
              <a:rPr lang="en-US" sz="1800" dirty="0"/>
            </a:br>
            <a:r>
              <a:rPr lang="en-US" sz="1800" b="1" dirty="0">
                <a:hlinkClick r:id="rId2"/>
              </a:rPr>
              <a:t>"PARBOR: An Efficient System-Level Technique to Detect Data-Dependent Failures in DRAM"</a:t>
            </a:r>
            <a:r>
              <a:rPr lang="en-US" sz="1800" dirty="0"/>
              <a:t> </a:t>
            </a:r>
            <a:br>
              <a:rPr lang="en-US" sz="1800" dirty="0"/>
            </a:br>
            <a:r>
              <a:rPr lang="en-US" sz="1800" i="1" dirty="0"/>
              <a:t>Proceedings of the </a:t>
            </a:r>
            <a:r>
              <a:rPr lang="en-US" sz="1800" i="1" dirty="0">
                <a:hlinkClick r:id="rId3"/>
              </a:rPr>
              <a:t>45th Annual IEEE/IFIP International Conference on Dependable Systems and Networks</a:t>
            </a:r>
            <a:r>
              <a:rPr lang="en-US" sz="1800" i="1" dirty="0"/>
              <a:t> (</a:t>
            </a:r>
            <a:r>
              <a:rPr lang="en-US" sz="1800" b="1" i="1" dirty="0"/>
              <a:t>DSN</a:t>
            </a:r>
            <a:r>
              <a:rPr lang="en-US" sz="1800" i="1" dirty="0"/>
              <a:t>)</a:t>
            </a:r>
            <a:r>
              <a:rPr lang="en-US" sz="1800" dirty="0"/>
              <a:t>, Toulouse, France, June 2016. </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7" name="Title 1"/>
          <p:cNvSpPr>
            <a:spLocks noGrp="1"/>
          </p:cNvSpPr>
          <p:nvPr>
            <p:ph type="title"/>
          </p:nvPr>
        </p:nvSpPr>
        <p:spPr>
          <a:xfrm>
            <a:off x="228600" y="152400"/>
            <a:ext cx="8610600" cy="1066800"/>
          </a:xfrm>
        </p:spPr>
        <p:txBody>
          <a:bodyPr/>
          <a:lstStyle/>
          <a:p>
            <a:r>
              <a:rPr lang="en-US" dirty="0"/>
              <a:t>Handling Data-Dependent Failures </a:t>
            </a:r>
            <a:r>
              <a:rPr lang="en-US" sz="2600" b="1" dirty="0">
                <a:solidFill>
                  <a:srgbClr val="006633"/>
                </a:solidFill>
              </a:rPr>
              <a:t>[DSN’16]</a:t>
            </a:r>
            <a:r>
              <a:rPr lang="en-US" sz="2600" dirty="0"/>
              <a:t> </a:t>
            </a:r>
            <a:r>
              <a:rPr lang="en-US" dirty="0"/>
              <a:t> </a:t>
            </a:r>
          </a:p>
        </p:txBody>
      </p:sp>
      <p:pic>
        <p:nvPicPr>
          <p:cNvPr id="8" name="Picture 7"/>
          <p:cNvPicPr>
            <a:picLocks noChangeAspect="1"/>
          </p:cNvPicPr>
          <p:nvPr/>
        </p:nvPicPr>
        <p:blipFill>
          <a:blip r:embed="rId6"/>
          <a:stretch>
            <a:fillRect/>
          </a:stretch>
        </p:blipFill>
        <p:spPr>
          <a:xfrm>
            <a:off x="0" y="3893823"/>
            <a:ext cx="9144000" cy="1839433"/>
          </a:xfrm>
          <a:prstGeom prst="rect">
            <a:avLst/>
          </a:prstGeom>
        </p:spPr>
      </p:pic>
    </p:spTree>
    <p:extLst>
      <p:ext uri="{BB962C8B-B14F-4D97-AF65-F5344CB8AC3E}">
        <p14:creationId xmlns:p14="http://schemas.microsoft.com/office/powerpoint/2010/main" val="3259646247"/>
      </p:ext>
    </p:extLst>
  </p:cSld>
  <p:clrMapOvr>
    <a:masterClrMapping/>
  </p:clrMapOvr>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851900" cy="5153025"/>
          </a:xfrm>
        </p:spPr>
        <p:txBody>
          <a:bodyPr/>
          <a:lstStyle/>
          <a:p>
            <a:r>
              <a:rPr lang="en-US" sz="1800" dirty="0"/>
              <a:t>Samira Khan, Chris Wilkerson, </a:t>
            </a:r>
            <a:r>
              <a:rPr lang="en-US" sz="1800" dirty="0" err="1"/>
              <a:t>Zhe</a:t>
            </a:r>
            <a:r>
              <a:rPr lang="en-US" sz="1800" dirty="0"/>
              <a:t> Wang, </a:t>
            </a:r>
            <a:r>
              <a:rPr lang="en-US" sz="1800" dirty="0" err="1"/>
              <a:t>Alaa</a:t>
            </a:r>
            <a:r>
              <a:rPr lang="en-US" sz="1800" dirty="0"/>
              <a:t> R. </a:t>
            </a:r>
            <a:r>
              <a:rPr lang="en-US" sz="1800" dirty="0" err="1"/>
              <a:t>Alameldeen</a:t>
            </a:r>
            <a:r>
              <a:rPr lang="en-US" sz="1800" dirty="0"/>
              <a:t>, </a:t>
            </a:r>
            <a:r>
              <a:rPr lang="en-US" sz="1800" dirty="0" err="1"/>
              <a:t>Donghyuk</a:t>
            </a:r>
            <a:r>
              <a:rPr lang="en-US" sz="1800" dirty="0"/>
              <a:t> Lee, and Onur Mutlu,</a:t>
            </a:r>
            <a:br>
              <a:rPr lang="en-US" sz="1800" dirty="0"/>
            </a:br>
            <a:r>
              <a:rPr lang="en-US" sz="1800" b="1" dirty="0">
                <a:hlinkClick r:id="rId2"/>
              </a:rPr>
              <a:t>"Detecting and Mitigating Data-Dependent DRAM Failures by Exploiting Current Memory Content"</a:t>
            </a:r>
            <a:br>
              <a:rPr lang="en-US" sz="1800" dirty="0"/>
            </a:br>
            <a:r>
              <a:rPr lang="en-US" sz="1800" i="1" dirty="0"/>
              <a:t>Proceedings of the </a:t>
            </a:r>
            <a:r>
              <a:rPr lang="en-US" sz="1800" i="1" dirty="0">
                <a:hlinkClick r:id="rId3"/>
              </a:rPr>
              <a:t>50th International Symposium on Microarchitecture</a:t>
            </a:r>
            <a:r>
              <a:rPr lang="en-US" sz="1800" i="1" dirty="0"/>
              <a:t> (</a:t>
            </a:r>
            <a:r>
              <a:rPr lang="en-US" sz="1800" b="1" i="1" dirty="0"/>
              <a:t>MICRO</a:t>
            </a:r>
            <a:r>
              <a:rPr lang="en-US" sz="1800" i="1" dirty="0"/>
              <a:t>)</a:t>
            </a:r>
            <a:r>
              <a:rPr lang="en-US" sz="1800" dirty="0"/>
              <a:t>, Boston, MA, USA, October 2017. </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10"/>
          <a:stretch>
            <a:fillRect/>
          </a:stretch>
        </p:blipFill>
        <p:spPr>
          <a:xfrm>
            <a:off x="0" y="4042310"/>
            <a:ext cx="9144000" cy="1618938"/>
          </a:xfrm>
          <a:prstGeom prst="rect">
            <a:avLst/>
          </a:prstGeom>
        </p:spPr>
      </p:pic>
      <p:sp>
        <p:nvSpPr>
          <p:cNvPr id="9" name="Title 1"/>
          <p:cNvSpPr>
            <a:spLocks noGrp="1"/>
          </p:cNvSpPr>
          <p:nvPr>
            <p:ph type="title"/>
          </p:nvPr>
        </p:nvSpPr>
        <p:spPr>
          <a:xfrm>
            <a:off x="107504" y="152400"/>
            <a:ext cx="9036496" cy="1066800"/>
          </a:xfrm>
        </p:spPr>
        <p:txBody>
          <a:bodyPr/>
          <a:lstStyle/>
          <a:p>
            <a:r>
              <a:rPr lang="en-US" dirty="0"/>
              <a:t>Handling Data-Dependent </a:t>
            </a:r>
            <a:r>
              <a:rPr lang="en-US"/>
              <a:t>Failures </a:t>
            </a:r>
            <a:r>
              <a:rPr lang="en-US" sz="2600" b="1">
                <a:solidFill>
                  <a:srgbClr val="006633"/>
                </a:solidFill>
              </a:rPr>
              <a:t>[MICRO’17]</a:t>
            </a:r>
            <a:r>
              <a:rPr lang="en-US" sz="2600"/>
              <a:t> </a:t>
            </a:r>
            <a:r>
              <a:rPr lang="en-US"/>
              <a:t> </a:t>
            </a:r>
            <a:endParaRPr lang="en-US" dirty="0"/>
          </a:p>
        </p:txBody>
      </p:sp>
    </p:spTree>
    <p:extLst>
      <p:ext uri="{BB962C8B-B14F-4D97-AF65-F5344CB8AC3E}">
        <p14:creationId xmlns:p14="http://schemas.microsoft.com/office/powerpoint/2010/main" val="1603045347"/>
      </p:ext>
    </p:extLst>
  </p:cSld>
  <p:clrMapOvr>
    <a:masterClrMapping/>
  </p:clrMapOvr>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Handling Both DPD and VRT </a:t>
            </a:r>
            <a:r>
              <a:rPr lang="en-US" sz="2600" b="1" dirty="0"/>
              <a:t>[ISCA’17]</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0" y="4548800"/>
            <a:ext cx="9144000" cy="1904536"/>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a:t>Minesh Patel, </a:t>
            </a:r>
            <a:r>
              <a:rPr lang="en-US" sz="1800" dirty="0" err="1"/>
              <a:t>Jeremie</a:t>
            </a:r>
            <a:r>
              <a:rPr lang="en-US" sz="1800" dirty="0"/>
              <a:t> S. Kim, and Onur Mutlu,</a:t>
            </a:r>
            <a:br>
              <a:rPr lang="en-US" sz="1800" dirty="0"/>
            </a:br>
            <a:r>
              <a:rPr lang="en-US" sz="1800" b="1" dirty="0">
                <a:hlinkClick r:id="rId3"/>
              </a:rPr>
              <a:t>"The Reach Profiler (REAPER): Enabling the Mitigation of DRAM Retention Failures via Profiling at Aggressive Conditions"</a:t>
            </a:r>
            <a:br>
              <a:rPr lang="en-US" sz="1800" dirty="0"/>
            </a:br>
            <a:r>
              <a:rPr lang="en-US" sz="1800" i="1" dirty="0"/>
              <a:t>Proceedings of the </a:t>
            </a:r>
            <a:r>
              <a:rPr lang="en-US" sz="1800" i="1" dirty="0">
                <a:hlinkClick r:id="rId4"/>
              </a:rPr>
              <a:t>44th International Symposium on Computer Architecture</a:t>
            </a:r>
            <a:r>
              <a:rPr lang="en-US" sz="1800" i="1" dirty="0"/>
              <a:t> (</a:t>
            </a:r>
            <a:r>
              <a:rPr lang="en-US" sz="1800" b="1" i="1" dirty="0"/>
              <a:t>ISCA</a:t>
            </a:r>
            <a:r>
              <a:rPr lang="en-US" sz="1800" i="1" dirty="0"/>
              <a:t>)</a:t>
            </a:r>
            <a:r>
              <a:rPr lang="en-US" sz="1800" dirty="0"/>
              <a:t>, Toronto, Canada, June 2017. </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 </a:t>
            </a:r>
            <a:br>
              <a:rPr lang="en-US" sz="1800" dirty="0"/>
            </a:br>
            <a:r>
              <a:rPr lang="en-US" sz="1800" dirty="0"/>
              <a:t>[</a:t>
            </a:r>
            <a:r>
              <a:rPr lang="en-US" sz="1800" dirty="0">
                <a:hlinkClick r:id="rId7"/>
              </a:rPr>
              <a:t>Lightning Session Slides (pptx)</a:t>
            </a:r>
            <a:r>
              <a:rPr lang="en-US" sz="1800" dirty="0"/>
              <a:t> </a:t>
            </a:r>
            <a:r>
              <a:rPr lang="en-US" sz="1800" dirty="0">
                <a:hlinkClick r:id="rId8"/>
              </a:rPr>
              <a:t>(pdf)</a:t>
            </a:r>
            <a:r>
              <a:rPr lang="en-US" sz="1800" dirty="0"/>
              <a:t>] </a:t>
            </a:r>
          </a:p>
          <a:p>
            <a:endParaRPr lang="en-US" sz="1800" dirty="0"/>
          </a:p>
          <a:p>
            <a:r>
              <a:rPr lang="en-US" sz="1800" dirty="0">
                <a:solidFill>
                  <a:srgbClr val="FF0000"/>
                </a:solidFill>
              </a:rPr>
              <a:t>First experimental analysis of (mobile) LPDDR4 chips</a:t>
            </a:r>
          </a:p>
          <a:p>
            <a:r>
              <a:rPr lang="en-US" sz="1800" dirty="0">
                <a:solidFill>
                  <a:srgbClr val="FF0000"/>
                </a:solidFill>
              </a:rPr>
              <a:t>Analyzes the complex tradeoff space of retention time profiling</a:t>
            </a:r>
          </a:p>
          <a:p>
            <a:r>
              <a:rPr lang="en-US" sz="1800" dirty="0">
                <a:solidFill>
                  <a:srgbClr val="FF0000"/>
                </a:solidFill>
              </a:rPr>
              <a:t>Idea: enable fast and robust profiling at higher refresh intervals &amp; temperatures</a:t>
            </a:r>
            <a:endParaRPr lang="en-US" dirty="0">
              <a:solidFill>
                <a:srgbClr val="FF0000"/>
              </a:solidFill>
            </a:endParaRPr>
          </a:p>
        </p:txBody>
      </p:sp>
    </p:spTree>
    <p:extLst>
      <p:ext uri="{BB962C8B-B14F-4D97-AF65-F5344CB8AC3E}">
        <p14:creationId xmlns:p14="http://schemas.microsoft.com/office/powerpoint/2010/main" val="21195802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717"/>
            <a:ext cx="9144000" cy="2650177"/>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256520"/>
            <a:ext cx="9144000" cy="2051158"/>
          </a:xfrm>
          <a:prstGeom prst="rect">
            <a:avLst/>
          </a:prstGeom>
          <a:noFill/>
        </p:spPr>
        <p:txBody>
          <a:bodyPr anchor="ctr">
            <a:noAutofit/>
          </a:bodyPr>
          <a:lstStyle/>
          <a:p>
            <a:pPr algn="ctr">
              <a:lnSpc>
                <a:spcPct val="100000"/>
              </a:lnSpc>
            </a:pPr>
            <a:r>
              <a:rPr lang="en-US" sz="5000" b="1" i="1" dirty="0">
                <a:solidFill>
                  <a:schemeClr val="bg1">
                    <a:lumMod val="95000"/>
                  </a:schemeClr>
                </a:solidFill>
                <a:latin typeface="Cambria"/>
                <a:cs typeface="Cambria"/>
              </a:rPr>
              <a:t>The DRAM Latency PUF: </a:t>
            </a:r>
            <a:br>
              <a:rPr lang="en-US" sz="5000" b="1" i="1" dirty="0">
                <a:solidFill>
                  <a:schemeClr val="bg1">
                    <a:lumMod val="95000"/>
                  </a:schemeClr>
                </a:solidFill>
                <a:latin typeface="Cambria"/>
                <a:cs typeface="Cambria"/>
              </a:rPr>
            </a:br>
            <a:br>
              <a:rPr lang="en-US" sz="1200" b="1" i="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Quickly Evaluating Physical </a:t>
            </a:r>
            <a:r>
              <a:rPr lang="en-US" sz="2800" b="1" dirty="0" err="1">
                <a:solidFill>
                  <a:schemeClr val="bg1">
                    <a:lumMod val="95000"/>
                  </a:schemeClr>
                </a:solidFill>
                <a:latin typeface="Cambria"/>
                <a:cs typeface="Cambria"/>
              </a:rPr>
              <a:t>Unclonable</a:t>
            </a:r>
            <a:r>
              <a:rPr lang="en-US" sz="2800" b="1" dirty="0">
                <a:solidFill>
                  <a:schemeClr val="bg1">
                    <a:lumMod val="95000"/>
                  </a:schemeClr>
                </a:solidFill>
                <a:latin typeface="Cambria"/>
                <a:cs typeface="Cambria"/>
              </a:rPr>
              <a:t> Functions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by Exploiting the Latency-Reliability Tradeoff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in Modern Commodity DRAM Devices</a:t>
            </a:r>
            <a:endParaRPr lang="en-US" sz="1400" b="1" dirty="0">
              <a:solidFill>
                <a:schemeClr val="bg1">
                  <a:lumMod val="95000"/>
                </a:schemeClr>
              </a:solidFill>
              <a:latin typeface="Cambria"/>
              <a:cs typeface="Cambria"/>
            </a:endParaRPr>
          </a:p>
        </p:txBody>
      </p:sp>
      <p:sp>
        <p:nvSpPr>
          <p:cNvPr id="103" name="Subtitle 2"/>
          <p:cNvSpPr>
            <a:spLocks noGrp="1"/>
          </p:cNvSpPr>
          <p:nvPr>
            <p:ph type="subTitle" idx="4294967295"/>
          </p:nvPr>
        </p:nvSpPr>
        <p:spPr>
          <a:xfrm>
            <a:off x="228600" y="2801475"/>
            <a:ext cx="8686800" cy="724829"/>
          </a:xfrm>
          <a:prstGeom prst="rect">
            <a:avLst/>
          </a:prstGeom>
        </p:spPr>
        <p:txBody>
          <a:bodyPr anchor="ctr">
            <a:noAutofit/>
          </a:bodyPr>
          <a:lstStyle/>
          <a:p>
            <a:pPr marL="0" indent="0" algn="ctr">
              <a:buNone/>
            </a:pPr>
            <a:r>
              <a:rPr lang="en-US" sz="2400" b="1" u="sng" dirty="0" err="1">
                <a:latin typeface="Cambria"/>
                <a:cs typeface="Cambria"/>
              </a:rPr>
              <a:t>Jeremie</a:t>
            </a:r>
            <a:r>
              <a:rPr lang="en-US" sz="2400" b="1" u="sng" dirty="0">
                <a:latin typeface="Cambria"/>
                <a:cs typeface="Cambria"/>
              </a:rPr>
              <a:t> S. Kim</a:t>
            </a:r>
            <a:r>
              <a:rPr lang="en-US" sz="2400" b="1" dirty="0">
                <a:latin typeface="Cambria"/>
                <a:cs typeface="Cambria"/>
              </a:rPr>
              <a:t>    </a:t>
            </a:r>
            <a:r>
              <a:rPr lang="en-US" sz="2400" b="1" dirty="0" err="1">
                <a:latin typeface="Cambria"/>
                <a:cs typeface="Cambria"/>
              </a:rPr>
              <a:t>Minesh</a:t>
            </a:r>
            <a:r>
              <a:rPr lang="en-US" sz="2400" b="1" dirty="0">
                <a:latin typeface="Cambria"/>
                <a:cs typeface="Cambria"/>
              </a:rPr>
              <a:t> Patel  </a:t>
            </a:r>
          </a:p>
          <a:p>
            <a:pPr marL="0" indent="0" algn="ctr">
              <a:buNone/>
            </a:pPr>
            <a:r>
              <a:rPr lang="en-US" sz="2400" b="1" dirty="0">
                <a:latin typeface="Cambria"/>
                <a:cs typeface="Cambria"/>
              </a:rPr>
              <a:t>Hasan Hassan   </a:t>
            </a:r>
            <a:r>
              <a:rPr lang="en-US" sz="2400" b="1" dirty="0" err="1">
                <a:latin typeface="Cambria"/>
                <a:cs typeface="Cambria"/>
              </a:rPr>
              <a:t>Onur</a:t>
            </a:r>
            <a:r>
              <a:rPr lang="en-US" sz="2400" b="1" dirty="0">
                <a:latin typeface="Cambria"/>
                <a:cs typeface="Cambria"/>
              </a:rPr>
              <a:t> </a:t>
            </a:r>
            <a:r>
              <a:rPr lang="en-US" sz="2400" b="1" dirty="0" err="1">
                <a:latin typeface="Cambria"/>
                <a:cs typeface="Cambria"/>
              </a:rPr>
              <a:t>Mutlu</a:t>
            </a:r>
            <a:r>
              <a:rPr lang="en-US" sz="2400" b="1" dirty="0">
                <a:latin typeface="Cambria"/>
                <a:cs typeface="Cambria"/>
              </a:rPr>
              <a:t>  </a:t>
            </a:r>
            <a:endParaRPr lang="en-US" sz="2400" dirty="0">
              <a:latin typeface="Cambria"/>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4782" y="59970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s://seaphages.org/media/institutions/Burgundy_CMU_JPG_Logo.jpg"/>
          <p:cNvPicPr>
            <a:picLocks noChangeAspect="1" noChangeArrowheads="1"/>
          </p:cNvPicPr>
          <p:nvPr/>
        </p:nvPicPr>
        <p:blipFill rotWithShape="1">
          <a:blip r:embed="rId4">
            <a:extLst>
              <a:ext uri="{28A0092B-C50C-407E-A947-70E740481C1C}">
                <a14:useLocalDpi xmlns:a14="http://schemas.microsoft.com/office/drawing/2010/main" val="0"/>
              </a:ext>
            </a:extLst>
          </a:blip>
          <a:srcRect t="27653" b="26959"/>
          <a:stretch/>
        </p:blipFill>
        <p:spPr bwMode="auto">
          <a:xfrm>
            <a:off x="4911164" y="5997065"/>
            <a:ext cx="4085528" cy="66962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524146" y="4987127"/>
            <a:ext cx="2472546" cy="714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60094" y="4710650"/>
            <a:ext cx="1323444" cy="1123439"/>
          </a:xfrm>
          <a:prstGeom prst="rect">
            <a:avLst/>
          </a:prstGeom>
        </p:spPr>
      </p:pic>
      <p:pic>
        <p:nvPicPr>
          <p:cNvPr id="2" name="Picture 1"/>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853892" y="3615592"/>
            <a:ext cx="1706059" cy="1706059"/>
          </a:xfrm>
          <a:prstGeom prst="rect">
            <a:avLst/>
          </a:prstGeom>
        </p:spPr>
      </p:pic>
      <p:sp>
        <p:nvSpPr>
          <p:cNvPr id="3" name="TextBox 2"/>
          <p:cNvSpPr txBox="1"/>
          <p:nvPr/>
        </p:nvSpPr>
        <p:spPr>
          <a:xfrm>
            <a:off x="2889695" y="5182362"/>
            <a:ext cx="3634451" cy="5078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QR Code for the paper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https://</a:t>
            </a:r>
            <a:r>
              <a:rPr kumimoji="0" lang="en-US" sz="900" b="0" i="0" u="sng" strike="noStrike" kern="1200" cap="none" spc="0" normalizeH="0" baseline="0" noProof="0" dirty="0" err="1">
                <a:ln>
                  <a:noFill/>
                </a:ln>
                <a:solidFill>
                  <a:srgbClr val="00B0F0"/>
                </a:solidFill>
                <a:effectLst/>
                <a:uLnTx/>
                <a:uFillTx/>
                <a:latin typeface="Calibri" panose="020F0502020204030204"/>
                <a:ea typeface="+mn-ea"/>
                <a:cs typeface="+mn-cs"/>
              </a:rPr>
              <a:t>people.inf.ethz.ch</a:t>
            </a: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a:t>
            </a:r>
            <a:r>
              <a:rPr kumimoji="0" lang="en-US" sz="900" b="0" i="0" u="sng" strike="noStrike" kern="1200" cap="none" spc="0" normalizeH="0" baseline="0" noProof="0" dirty="0" err="1">
                <a:ln>
                  <a:noFill/>
                </a:ln>
                <a:solidFill>
                  <a:srgbClr val="00B0F0"/>
                </a:solidFill>
                <a:effectLst/>
                <a:uLnTx/>
                <a:uFillTx/>
                <a:latin typeface="Calibri" panose="020F0502020204030204"/>
                <a:ea typeface="+mn-ea"/>
                <a:cs typeface="+mn-cs"/>
              </a:rPr>
              <a:t>omutlu</a:t>
            </a: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/pub/dram-latency-puf_hpca18.pdf</a:t>
            </a:r>
          </a:p>
        </p:txBody>
      </p:sp>
      <p:sp>
        <p:nvSpPr>
          <p:cNvPr id="11" name="Rectangle 10">
            <a:extLst>
              <a:ext uri="{FF2B5EF4-FFF2-40B4-BE49-F238E27FC236}">
                <a16:creationId xmlns:a16="http://schemas.microsoft.com/office/drawing/2014/main" id="{D0272797-7B19-6B45-B32C-06F620B40514}"/>
              </a:ext>
            </a:extLst>
          </p:cNvPr>
          <p:cNvSpPr/>
          <p:nvPr/>
        </p:nvSpPr>
        <p:spPr>
          <a:xfrm>
            <a:off x="6256258" y="3911355"/>
            <a:ext cx="2449710" cy="5847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FF"/>
                </a:solidFill>
                <a:effectLst/>
                <a:uLnTx/>
                <a:uFillTx/>
                <a:latin typeface="Gill Sans MT"/>
                <a:ea typeface="+mn-ea"/>
                <a:cs typeface="+mn-cs"/>
              </a:rPr>
              <a:t>HPCA 2018</a:t>
            </a:r>
          </a:p>
        </p:txBody>
      </p:sp>
    </p:spTree>
    <p:extLst>
      <p:ext uri="{BB962C8B-B14F-4D97-AF65-F5344CB8AC3E}">
        <p14:creationId xmlns:p14="http://schemas.microsoft.com/office/powerpoint/2010/main" val="2043773971"/>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916832"/>
            <a:ext cx="8428037" cy="822325"/>
          </a:xfrm>
        </p:spPr>
        <p:txBody>
          <a:bodyPr/>
          <a:lstStyle/>
          <a:p>
            <a:pPr algn="ctr" eaLnBrk="1" hangingPunct="1"/>
            <a:r>
              <a:rPr lang="en-US" sz="5000" dirty="0">
                <a:latin typeface="Garamond" charset="0"/>
              </a:rPr>
              <a:t>Keeping Future Memory Secure</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3637905513"/>
      </p:ext>
    </p:extLst>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Do We Keep Memory Secure?</a:t>
            </a:r>
          </a:p>
        </p:txBody>
      </p:sp>
      <p:sp>
        <p:nvSpPr>
          <p:cNvPr id="3" name="Content Placeholder 2"/>
          <p:cNvSpPr>
            <a:spLocks noGrp="1"/>
          </p:cNvSpPr>
          <p:nvPr>
            <p:ph idx="1"/>
          </p:nvPr>
        </p:nvSpPr>
        <p:spPr>
          <a:xfrm>
            <a:off x="228600" y="1268760"/>
            <a:ext cx="8610600" cy="4979640"/>
          </a:xfrm>
        </p:spPr>
        <p:txBody>
          <a:bodyPr/>
          <a:lstStyle/>
          <a:p>
            <a:r>
              <a:rPr lang="en-US" dirty="0"/>
              <a:t>DRAM</a:t>
            </a:r>
          </a:p>
          <a:p>
            <a:endParaRPr lang="en-US" dirty="0"/>
          </a:p>
          <a:p>
            <a:r>
              <a:rPr lang="en-US" dirty="0"/>
              <a:t>Flash memory</a:t>
            </a:r>
          </a:p>
          <a:p>
            <a:endParaRPr lang="en-US" dirty="0"/>
          </a:p>
          <a:p>
            <a:r>
              <a:rPr lang="en-US" dirty="0"/>
              <a:t>Emerging Technologies</a:t>
            </a:r>
          </a:p>
          <a:p>
            <a:pPr lvl="1"/>
            <a:r>
              <a:rPr lang="en-US" dirty="0"/>
              <a:t>Phase Change Memory</a:t>
            </a:r>
          </a:p>
          <a:p>
            <a:pPr lvl="1"/>
            <a:r>
              <a:rPr lang="en-US" dirty="0"/>
              <a:t>STT-MRAM</a:t>
            </a:r>
          </a:p>
          <a:p>
            <a:pPr lvl="1"/>
            <a:r>
              <a:rPr lang="en-US" dirty="0"/>
              <a:t>RRAM, memristors</a:t>
            </a:r>
          </a:p>
          <a:p>
            <a:pPr lvl="1"/>
            <a:r>
              <a:rPr lang="en-US" dirty="0"/>
              <a:t>… </a:t>
            </a:r>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495358246"/>
      </p:ext>
    </p:extLst>
  </p:cSld>
  <p:clrMapOvr>
    <a:masterClrMapping/>
  </p:clrMapOvr>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Solution Direction: Principled Designs</a:t>
            </a:r>
          </a:p>
        </p:txBody>
      </p:sp>
      <p:sp>
        <p:nvSpPr>
          <p:cNvPr id="3" name="Content Placeholder 2"/>
          <p:cNvSpPr>
            <a:spLocks noGrp="1"/>
          </p:cNvSpPr>
          <p:nvPr>
            <p:ph idx="1"/>
          </p:nvPr>
        </p:nvSpPr>
        <p:spPr>
          <a:xfrm>
            <a:off x="179512" y="548680"/>
            <a:ext cx="8784976" cy="5193723"/>
          </a:xfrm>
        </p:spPr>
        <p:txBody>
          <a:bodyPr/>
          <a:lstStyle/>
          <a:p>
            <a:pPr marL="0" indent="0" algn="ctr">
              <a:buNone/>
            </a:pPr>
            <a:endParaRPr lang="en-US" sz="5200" dirty="0"/>
          </a:p>
          <a:p>
            <a:pPr marL="0" indent="0" algn="ctr">
              <a:buNone/>
            </a:pPr>
            <a:r>
              <a:rPr lang="en-US" sz="5200" dirty="0">
                <a:solidFill>
                  <a:srgbClr val="0000FF"/>
                </a:solidFill>
              </a:rPr>
              <a:t>Design fundamentally secure</a:t>
            </a:r>
          </a:p>
          <a:p>
            <a:pPr marL="0" indent="0" algn="ctr">
              <a:buNone/>
            </a:pPr>
            <a:r>
              <a:rPr lang="en-US" sz="5200" dirty="0">
                <a:solidFill>
                  <a:srgbClr val="0000FF"/>
                </a:solidFill>
              </a:rPr>
              <a:t>computing architectures </a:t>
            </a:r>
          </a:p>
          <a:p>
            <a:pPr marL="0" indent="0" algn="ctr">
              <a:buNone/>
            </a:pPr>
            <a:endParaRPr lang="en-US" sz="5200" dirty="0">
              <a:solidFill>
                <a:srgbClr val="0000FF"/>
              </a:solidFill>
            </a:endParaRPr>
          </a:p>
          <a:p>
            <a:pPr marL="0" indent="0" algn="ctr">
              <a:buNone/>
            </a:pPr>
            <a:r>
              <a:rPr lang="en-US" sz="5200" dirty="0">
                <a:solidFill>
                  <a:srgbClr val="FF0000"/>
                </a:solidFill>
              </a:rPr>
              <a:t>Predict and prevent </a:t>
            </a:r>
          </a:p>
          <a:p>
            <a:pPr marL="0" indent="0" algn="ctr">
              <a:buNone/>
            </a:pPr>
            <a:r>
              <a:rPr lang="en-US" sz="5200" dirty="0">
                <a:solidFill>
                  <a:srgbClr val="FF0000"/>
                </a:solidFill>
              </a:rPr>
              <a:t>such safety issues</a:t>
            </a:r>
          </a:p>
          <a:p>
            <a:pPr marL="0" indent="0" algn="ctr">
              <a:buNone/>
            </a:pPr>
            <a:endParaRPr lang="en-US" sz="52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142</a:t>
            </a:fld>
            <a:endParaRPr lang="en-US"/>
          </a:p>
        </p:txBody>
      </p:sp>
    </p:spTree>
    <p:extLst>
      <p:ext uri="{BB962C8B-B14F-4D97-AF65-F5344CB8AC3E}">
        <p14:creationId xmlns:p14="http://schemas.microsoft.com/office/powerpoint/2010/main" val="9110040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Recall: Collapse of the “Galloping Gertie”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descr="tacoma-narrows-good-pnmyvzwviiamiq5ash0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5000" y="1124744"/>
            <a:ext cx="7874000" cy="5080000"/>
          </a:xfrm>
          <a:prstGeom prst="rect">
            <a:avLst/>
          </a:prstGeom>
        </p:spPr>
      </p:pic>
      <p:sp>
        <p:nvSpPr>
          <p:cNvPr id="5" name="TextBox 4"/>
          <p:cNvSpPr txBox="1"/>
          <p:nvPr/>
        </p:nvSpPr>
        <p:spPr>
          <a:xfrm>
            <a:off x="1590829" y="6495147"/>
            <a:ext cx="74892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AP</a:t>
            </a:r>
          </a:p>
        </p:txBody>
      </p:sp>
      <p:sp>
        <p:nvSpPr>
          <p:cNvPr id="6" name="TextBox 5">
            <a:extLst>
              <a:ext uri="{FF2B5EF4-FFF2-40B4-BE49-F238E27FC236}">
                <a16:creationId xmlns:a16="http://schemas.microsoft.com/office/drawing/2014/main" id="{7BCC3142-DA86-4548-9F28-38A48D1778CE}"/>
              </a:ext>
            </a:extLst>
          </p:cNvPr>
          <p:cNvSpPr txBox="1"/>
          <p:nvPr/>
        </p:nvSpPr>
        <p:spPr>
          <a:xfrm>
            <a:off x="1579967" y="6657907"/>
            <a:ext cx="3280065"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http://</a:t>
            </a:r>
            <a:r>
              <a:rPr kumimoji="0" lang="en-US" sz="800" b="0" i="0" u="none" strike="noStrike" kern="1200" cap="none" spc="0" normalizeH="0" baseline="0" noProof="0" dirty="0" err="1">
                <a:ln>
                  <a:noFill/>
                </a:ln>
                <a:solidFill>
                  <a:srgbClr val="000000"/>
                </a:solidFill>
                <a:effectLst/>
                <a:uLnTx/>
                <a:uFillTx/>
                <a:latin typeface="Tahoma"/>
                <a:ea typeface="+mn-ea"/>
                <a:cs typeface="+mn-cs"/>
              </a:rPr>
              <a:t>www.wsdot.wa.gov</a:t>
            </a:r>
            <a:r>
              <a:rPr kumimoji="0" lang="en-US" sz="800" b="0" i="0" u="none" strike="noStrike" kern="1200" cap="none" spc="0" normalizeH="0" baseline="0" noProof="0" dirty="0">
                <a:ln>
                  <a:noFill/>
                </a:ln>
                <a:solidFill>
                  <a:srgbClr val="000000"/>
                </a:solidFill>
                <a:effectLst/>
                <a:uLnTx/>
                <a:uFillTx/>
                <a:latin typeface="Tahoma"/>
                <a:ea typeface="+mn-ea"/>
                <a:cs typeface="+mn-cs"/>
              </a:rPr>
              <a:t>/</a:t>
            </a:r>
            <a:r>
              <a:rPr kumimoji="0" lang="en-US" sz="800" b="0" i="0" u="none" strike="noStrike" kern="1200" cap="none" spc="0" normalizeH="0" baseline="0" noProof="0" dirty="0" err="1">
                <a:ln>
                  <a:noFill/>
                </a:ln>
                <a:solidFill>
                  <a:srgbClr val="000000"/>
                </a:solidFill>
                <a:effectLst/>
                <a:uLnTx/>
                <a:uFillTx/>
                <a:latin typeface="Tahoma"/>
                <a:ea typeface="+mn-ea"/>
                <a:cs typeface="+mn-cs"/>
              </a:rPr>
              <a:t>tnbhistory</a:t>
            </a:r>
            <a:r>
              <a:rPr kumimoji="0" lang="en-US" sz="800" b="0" i="0" u="none" strike="noStrike" kern="1200" cap="none" spc="0" normalizeH="0" baseline="0" noProof="0" dirty="0">
                <a:ln>
                  <a:noFill/>
                </a:ln>
                <a:solidFill>
                  <a:srgbClr val="000000"/>
                </a:solidFill>
                <a:effectLst/>
                <a:uLnTx/>
                <a:uFillTx/>
                <a:latin typeface="Tahoma"/>
                <a:ea typeface="+mn-ea"/>
                <a:cs typeface="+mn-cs"/>
              </a:rPr>
              <a:t>/connections/connections3.htm</a:t>
            </a:r>
          </a:p>
        </p:txBody>
      </p:sp>
    </p:spTree>
    <p:extLst>
      <p:ext uri="{BB962C8B-B14F-4D97-AF65-F5344CB8AC3E}">
        <p14:creationId xmlns:p14="http://schemas.microsoft.com/office/powerpoint/2010/main" val="3361049517"/>
      </p:ext>
    </p:extLst>
  </p:cSld>
  <p:clrMapOvr>
    <a:masterClrMapping/>
  </p:clrMapOvr>
  <p:transition/>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Another Example (1994)</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p:cNvSpPr txBox="1"/>
          <p:nvPr/>
        </p:nvSpPr>
        <p:spPr>
          <a:xfrm>
            <a:off x="1590829" y="6525344"/>
            <a:ext cx="5894562" cy="246221"/>
          </a:xfrm>
          <a:prstGeom prst="rect">
            <a:avLst/>
          </a:prstGeom>
          <a:noFill/>
        </p:spPr>
        <p:txBody>
          <a:bodyPr wrap="none" rtlCol="0">
            <a:spAutoFit/>
          </a:bodyPr>
          <a:lstStyle/>
          <a:p>
            <a:pPr lvl="0">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a:t>
            </a:r>
            <a:r>
              <a:rPr lang="en-US" sz="1000" dirty="0">
                <a:solidFill>
                  <a:srgbClr val="000000"/>
                </a:solidFill>
                <a:latin typeface="Calibri"/>
                <a:cs typeface="Calibri"/>
              </a:rPr>
              <a:t>:  By </a:t>
            </a:r>
            <a:r>
              <a:rPr lang="ko-KR" altLang="en-US" sz="1000" dirty="0" err="1">
                <a:solidFill>
                  <a:srgbClr val="000000"/>
                </a:solidFill>
                <a:latin typeface="Calibri"/>
                <a:cs typeface="Calibri"/>
              </a:rPr>
              <a:t>최광모</a:t>
            </a:r>
            <a:r>
              <a:rPr lang="ko-KR" altLang="en-US" sz="1000" dirty="0">
                <a:solidFill>
                  <a:srgbClr val="000000"/>
                </a:solidFill>
                <a:latin typeface="Calibri"/>
                <a:cs typeface="Calibri"/>
              </a:rPr>
              <a:t> </a:t>
            </a:r>
            <a:r>
              <a:rPr lang="en-US" altLang="ko-KR" sz="1000" dirty="0">
                <a:solidFill>
                  <a:srgbClr val="000000"/>
                </a:solidFill>
                <a:latin typeface="Calibri"/>
                <a:cs typeface="Calibri"/>
              </a:rPr>
              <a:t>- </a:t>
            </a:r>
            <a:r>
              <a:rPr lang="en-US" sz="1000" dirty="0">
                <a:solidFill>
                  <a:srgbClr val="000000"/>
                </a:solidFill>
                <a:latin typeface="Calibri"/>
                <a:cs typeface="Calibri"/>
              </a:rPr>
              <a:t>Own work, CC BY-SA 4.0, https://</a:t>
            </a:r>
            <a:r>
              <a:rPr lang="en-US" sz="1000" dirty="0" err="1">
                <a:solidFill>
                  <a:srgbClr val="000000"/>
                </a:solidFill>
                <a:latin typeface="Calibri"/>
                <a:cs typeface="Calibri"/>
              </a:rPr>
              <a:t>commons.wikimedia.org</a:t>
            </a:r>
            <a:r>
              <a:rPr lang="en-US" sz="1000" dirty="0">
                <a:solidFill>
                  <a:srgbClr val="000000"/>
                </a:solidFill>
                <a:latin typeface="Calibri"/>
                <a:cs typeface="Calibri"/>
              </a:rPr>
              <a:t>/w/</a:t>
            </a:r>
            <a:r>
              <a:rPr lang="en-US" sz="1000" dirty="0" err="1">
                <a:solidFill>
                  <a:srgbClr val="000000"/>
                </a:solidFill>
                <a:latin typeface="Calibri"/>
                <a:cs typeface="Calibri"/>
              </a:rPr>
              <a:t>index.php?curid</a:t>
            </a:r>
            <a:r>
              <a:rPr lang="en-US" sz="1000" dirty="0">
                <a:solidFill>
                  <a:srgbClr val="000000"/>
                </a:solidFill>
                <a:latin typeface="Calibri"/>
                <a:cs typeface="Calibri"/>
              </a:rPr>
              <a:t>=35197984</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pic>
        <p:nvPicPr>
          <p:cNvPr id="8" name="Picture 7">
            <a:extLst>
              <a:ext uri="{FF2B5EF4-FFF2-40B4-BE49-F238E27FC236}">
                <a16:creationId xmlns:a16="http://schemas.microsoft.com/office/drawing/2014/main" id="{472123AD-AEFB-4E4D-93DA-A25F100E02F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9551" y="1125036"/>
            <a:ext cx="8011255" cy="5238128"/>
          </a:xfrm>
          <a:prstGeom prst="rect">
            <a:avLst/>
          </a:prstGeom>
        </p:spPr>
      </p:pic>
    </p:spTree>
    <p:extLst>
      <p:ext uri="{BB962C8B-B14F-4D97-AF65-F5344CB8AC3E}">
        <p14:creationId xmlns:p14="http://schemas.microsoft.com/office/powerpoint/2010/main" val="508300709"/>
      </p:ext>
    </p:extLst>
  </p:cSld>
  <p:clrMapOvr>
    <a:masterClrMapping/>
  </p:clrMapOvr>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761DA8-913A-3045-9F66-87C6E1F3CD95}"/>
              </a:ext>
            </a:extLst>
          </p:cNvPr>
          <p:cNvSpPr>
            <a:spLocks noGrp="1"/>
          </p:cNvSpPr>
          <p:nvPr>
            <p:ph type="title"/>
          </p:nvPr>
        </p:nvSpPr>
        <p:spPr/>
        <p:txBody>
          <a:bodyPr/>
          <a:lstStyle/>
          <a:p>
            <a:r>
              <a:rPr lang="en-US" dirty="0"/>
              <a:t>Yet Another Example (2007)</a:t>
            </a:r>
          </a:p>
        </p:txBody>
      </p:sp>
      <p:sp>
        <p:nvSpPr>
          <p:cNvPr id="4" name="Slide Number Placeholder 3">
            <a:extLst>
              <a:ext uri="{FF2B5EF4-FFF2-40B4-BE49-F238E27FC236}">
                <a16:creationId xmlns:a16="http://schemas.microsoft.com/office/drawing/2014/main" id="{28948C3B-F3B0-BE49-8119-B72955907EF4}"/>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145</a:t>
            </a:fld>
            <a:endParaRPr lang="en-US" altLang="en-US">
              <a:solidFill>
                <a:srgbClr val="000000"/>
              </a:solidFill>
            </a:endParaRPr>
          </a:p>
        </p:txBody>
      </p:sp>
      <p:pic>
        <p:nvPicPr>
          <p:cNvPr id="10" name="Content Placeholder 9">
            <a:extLst>
              <a:ext uri="{FF2B5EF4-FFF2-40B4-BE49-F238E27FC236}">
                <a16:creationId xmlns:a16="http://schemas.microsoft.com/office/drawing/2014/main" id="{829E0BDC-6CCF-764A-A63F-5C9456C2FF4A}"/>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969504" y="1052736"/>
            <a:ext cx="7128792" cy="5326792"/>
          </a:xfrm>
        </p:spPr>
      </p:pic>
      <p:sp>
        <p:nvSpPr>
          <p:cNvPr id="12" name="TextBox 11">
            <a:extLst>
              <a:ext uri="{FF2B5EF4-FFF2-40B4-BE49-F238E27FC236}">
                <a16:creationId xmlns:a16="http://schemas.microsoft.com/office/drawing/2014/main" id="{A00832F1-8E7E-3C47-B5BD-1DCEE2A58036}"/>
              </a:ext>
            </a:extLst>
          </p:cNvPr>
          <p:cNvSpPr txBox="1"/>
          <p:nvPr/>
        </p:nvSpPr>
        <p:spPr>
          <a:xfrm>
            <a:off x="1590829" y="6453336"/>
            <a:ext cx="6615914" cy="707886"/>
          </a:xfrm>
          <a:prstGeom prst="rect">
            <a:avLst/>
          </a:prstGeom>
          <a:noFill/>
        </p:spPr>
        <p:txBody>
          <a:bodyPr wrap="none" rtlCol="0">
            <a:spAutoFit/>
          </a:bodyPr>
          <a:lstStyle/>
          <a:p>
            <a:pPr>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a:t>
            </a:r>
            <a:r>
              <a:rPr lang="en-US" sz="1000" dirty="0">
                <a:solidFill>
                  <a:srgbClr val="000000"/>
                </a:solidFill>
                <a:latin typeface="Calibri"/>
                <a:cs typeface="Calibri"/>
              </a:rPr>
              <a:t>:  </a:t>
            </a:r>
            <a:r>
              <a:rPr lang="en-US" sz="1000" dirty="0" err="1">
                <a:solidFill>
                  <a:srgbClr val="000000"/>
                </a:solidFill>
                <a:latin typeface="Calibri"/>
                <a:cs typeface="Calibri"/>
              </a:rPr>
              <a:t>Morry</a:t>
            </a:r>
            <a:r>
              <a:rPr lang="en-US" sz="1000" dirty="0">
                <a:solidFill>
                  <a:srgbClr val="000000"/>
                </a:solidFill>
                <a:latin typeface="Calibri"/>
                <a:cs typeface="Calibri"/>
              </a:rPr>
              <a:t> Gash/AP,</a:t>
            </a:r>
          </a:p>
          <a:p>
            <a:pPr>
              <a:defRPr/>
            </a:pPr>
            <a:r>
              <a:rPr lang="en-US" sz="1000" dirty="0">
                <a:solidFill>
                  <a:srgbClr val="000000"/>
                </a:solidFill>
                <a:latin typeface="Calibri"/>
                <a:cs typeface="Calibri"/>
              </a:rPr>
              <a:t> https://</a:t>
            </a:r>
            <a:r>
              <a:rPr lang="en-US" sz="1000" dirty="0" err="1">
                <a:solidFill>
                  <a:srgbClr val="000000"/>
                </a:solidFill>
                <a:latin typeface="Calibri"/>
                <a:cs typeface="Calibri"/>
              </a:rPr>
              <a:t>www.npr.org</a:t>
            </a:r>
            <a:r>
              <a:rPr lang="en-US" sz="1000" dirty="0">
                <a:solidFill>
                  <a:srgbClr val="000000"/>
                </a:solidFill>
                <a:latin typeface="Calibri"/>
                <a:cs typeface="Calibri"/>
              </a:rPr>
              <a:t>/2017/08/01/540669701/10-years-after-bridge-collapse-america-is-still-crumbling?t=1535427165809</a:t>
            </a:r>
          </a:p>
          <a:p>
            <a:pPr>
              <a:defRPr/>
            </a:pPr>
            <a:br>
              <a:rPr lang="en-US" sz="1000" dirty="0">
                <a:solidFill>
                  <a:srgbClr val="000000"/>
                </a:solidFill>
                <a:latin typeface="Calibri"/>
                <a:cs typeface="Calibri"/>
              </a:rPr>
            </a:b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2617336918"/>
      </p:ext>
    </p:extLst>
  </p:cSld>
  <p:clrMapOvr>
    <a:masterClrMapping/>
  </p:clrMapOvr>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More Recent Example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p:cNvSpPr txBox="1"/>
          <p:nvPr/>
        </p:nvSpPr>
        <p:spPr>
          <a:xfrm>
            <a:off x="1590829" y="6525344"/>
            <a:ext cx="6083717" cy="246221"/>
          </a:xfrm>
          <a:prstGeom prst="rect">
            <a:avLst/>
          </a:prstGeom>
          <a:noFill/>
        </p:spPr>
        <p:txBody>
          <a:bodyPr wrap="none" rtlCol="0">
            <a:spAutoFit/>
          </a:bodyPr>
          <a:lstStyle/>
          <a:p>
            <a:pPr>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a:t>
            </a:r>
            <a:r>
              <a:rPr lang="en-US" sz="1000" dirty="0">
                <a:solidFill>
                  <a:srgbClr val="000000"/>
                </a:solidFill>
                <a:latin typeface="Calibri"/>
                <a:cs typeface="Calibri"/>
              </a:rPr>
              <a:t>: AFP / Valery HACHE, https://</a:t>
            </a:r>
            <a:r>
              <a:rPr lang="en-US" sz="1000" dirty="0" err="1">
                <a:solidFill>
                  <a:srgbClr val="000000"/>
                </a:solidFill>
                <a:latin typeface="Calibri"/>
                <a:cs typeface="Calibri"/>
              </a:rPr>
              <a:t>www.capitalfm.co.ke</a:t>
            </a:r>
            <a:r>
              <a:rPr lang="en-US" sz="1000" dirty="0">
                <a:solidFill>
                  <a:srgbClr val="000000"/>
                </a:solidFill>
                <a:latin typeface="Calibri"/>
                <a:cs typeface="Calibri"/>
              </a:rPr>
              <a:t>/news/2018/08/genoa-bridge-collapse-what-we-know/</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pic>
        <p:nvPicPr>
          <p:cNvPr id="6" name="Picture 5">
            <a:extLst>
              <a:ext uri="{FF2B5EF4-FFF2-40B4-BE49-F238E27FC236}">
                <a16:creationId xmlns:a16="http://schemas.microsoft.com/office/drawing/2014/main" id="{6DACB559-AEF1-2644-9258-F852B452CC2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13027" y="1507232"/>
            <a:ext cx="8507445" cy="4298032"/>
          </a:xfrm>
          <a:prstGeom prst="rect">
            <a:avLst/>
          </a:prstGeom>
        </p:spPr>
      </p:pic>
    </p:spTree>
    <p:extLst>
      <p:ext uri="{BB962C8B-B14F-4D97-AF65-F5344CB8AC3E}">
        <p14:creationId xmlns:p14="http://schemas.microsoft.com/office/powerpoint/2010/main" val="758545070"/>
      </p:ext>
    </p:extLst>
  </p:cSld>
  <p:clrMapOvr>
    <a:masterClrMapping/>
  </p:clrMapOvr>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Architecting for Security </a:t>
            </a:r>
          </a:p>
        </p:txBody>
      </p:sp>
      <p:sp>
        <p:nvSpPr>
          <p:cNvPr id="3" name="Content Placeholder 2"/>
          <p:cNvSpPr>
            <a:spLocks noGrp="1"/>
          </p:cNvSpPr>
          <p:nvPr>
            <p:ph idx="1"/>
          </p:nvPr>
        </p:nvSpPr>
        <p:spPr>
          <a:xfrm>
            <a:off x="0" y="980728"/>
            <a:ext cx="9144000" cy="5112568"/>
          </a:xfrm>
        </p:spPr>
        <p:txBody>
          <a:bodyPr/>
          <a:lstStyle/>
          <a:p>
            <a:r>
              <a:rPr lang="en-US" b="1" dirty="0">
                <a:solidFill>
                  <a:srgbClr val="FF0000"/>
                </a:solidFill>
              </a:rPr>
              <a:t>Understand</a:t>
            </a:r>
            <a:r>
              <a:rPr lang="en-US" dirty="0">
                <a:solidFill>
                  <a:srgbClr val="FF0000"/>
                </a:solidFill>
              </a:rPr>
              <a:t>:</a:t>
            </a:r>
            <a:r>
              <a:rPr lang="en-US" dirty="0">
                <a:solidFill>
                  <a:srgbClr val="0000FF"/>
                </a:solidFill>
              </a:rPr>
              <a:t> Methods for vulnerability modeling &amp; discovery</a:t>
            </a:r>
          </a:p>
          <a:p>
            <a:pPr lvl="1"/>
            <a:r>
              <a:rPr lang="en-US" dirty="0"/>
              <a:t>Modeling and prediction based on real (device) data and analysis</a:t>
            </a:r>
          </a:p>
          <a:p>
            <a:pPr lvl="1"/>
            <a:r>
              <a:rPr lang="en-US" dirty="0"/>
              <a:t>Understanding vulnerabilities</a:t>
            </a:r>
          </a:p>
          <a:p>
            <a:pPr lvl="1"/>
            <a:r>
              <a:rPr lang="en-US" dirty="0"/>
              <a:t>Developing reliable metrics</a:t>
            </a:r>
          </a:p>
          <a:p>
            <a:pPr marL="0" indent="0">
              <a:buNone/>
            </a:pPr>
            <a:endParaRPr lang="en-US" sz="1800" dirty="0"/>
          </a:p>
          <a:p>
            <a:r>
              <a:rPr lang="en-US" b="1" dirty="0">
                <a:solidFill>
                  <a:srgbClr val="FF0000"/>
                </a:solidFill>
              </a:rPr>
              <a:t>Architect</a:t>
            </a:r>
            <a:r>
              <a:rPr lang="en-US" dirty="0">
                <a:solidFill>
                  <a:srgbClr val="FF0000"/>
                </a:solidFill>
              </a:rPr>
              <a:t>:</a:t>
            </a:r>
            <a:r>
              <a:rPr lang="en-US" dirty="0">
                <a:solidFill>
                  <a:srgbClr val="0000FF"/>
                </a:solidFill>
              </a:rPr>
              <a:t> Principled architectures with security as key concern</a:t>
            </a:r>
          </a:p>
          <a:p>
            <a:pPr lvl="1"/>
            <a:r>
              <a:rPr lang="en-US" dirty="0"/>
              <a:t>Good partitioning of duties across the stack</a:t>
            </a:r>
          </a:p>
          <a:p>
            <a:pPr lvl="1"/>
            <a:r>
              <a:rPr lang="en-US" dirty="0"/>
              <a:t>Cannot give up performance and efficiency</a:t>
            </a:r>
          </a:p>
          <a:p>
            <a:pPr lvl="1"/>
            <a:r>
              <a:rPr lang="en-US" dirty="0"/>
              <a:t>Patch-ability in the field</a:t>
            </a:r>
          </a:p>
          <a:p>
            <a:endParaRPr lang="en-US" sz="1800" dirty="0"/>
          </a:p>
          <a:p>
            <a:r>
              <a:rPr lang="en-US" b="1" dirty="0">
                <a:solidFill>
                  <a:srgbClr val="FF0000"/>
                </a:solidFill>
              </a:rPr>
              <a:t>Design &amp; Test</a:t>
            </a:r>
            <a:r>
              <a:rPr lang="en-US" dirty="0">
                <a:solidFill>
                  <a:srgbClr val="FF0000"/>
                </a:solidFill>
              </a:rPr>
              <a:t>:</a:t>
            </a:r>
            <a:r>
              <a:rPr lang="en-US" dirty="0">
                <a:solidFill>
                  <a:srgbClr val="0000FF"/>
                </a:solidFill>
              </a:rPr>
              <a:t> Principled design, automation, (online) testing</a:t>
            </a:r>
          </a:p>
          <a:p>
            <a:pPr lvl="1"/>
            <a:r>
              <a:rPr lang="en-US" dirty="0"/>
              <a:t>Design for security</a:t>
            </a:r>
          </a:p>
          <a:p>
            <a:pPr lvl="1"/>
            <a:r>
              <a:rPr lang="en-US" dirty="0"/>
              <a:t>High coverage and good interaction with system reliability methods</a:t>
            </a:r>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86817376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148</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a:solidFill>
                  <a:srgbClr val="FFFF00"/>
                </a:solidFill>
                <a:effectLst>
                  <a:outerShdw blurRad="38100" dist="38100" dir="2700000" algn="tl">
                    <a:srgbClr val="000000">
                      <a:alpha val="43137"/>
                    </a:srgbClr>
                  </a:outerShdw>
                </a:effectLst>
              </a:rPr>
              <a:t>Temperature</a:t>
            </a:r>
          </a:p>
          <a:p>
            <a:pPr algn="ctr">
              <a:lnSpc>
                <a:spcPct val="90000"/>
              </a:lnSpc>
            </a:pPr>
            <a:r>
              <a:rPr lang="en-US" sz="2400" b="1">
                <a:solidFill>
                  <a:srgbClr val="FFFF00"/>
                </a:solidFill>
                <a:effectLst>
                  <a:outerShdw blurRad="38100" dist="38100" dir="2700000" algn="tl">
                    <a:srgbClr val="000000">
                      <a:alpha val="43137"/>
                    </a:srgbClr>
                  </a:outerShdw>
                </a:effectLst>
              </a:rPr>
              <a:t>Controller</a:t>
            </a:r>
          </a:p>
          <a:p>
            <a:pPr algn="ctr">
              <a:lnSpc>
                <a:spcPct val="90000"/>
              </a:lnSpc>
            </a:pPr>
            <a:endParaRPr lang="en-US" sz="3200" b="1">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
        <p:nvSpPr>
          <p:cNvPr id="12" name="Title 1"/>
          <p:cNvSpPr txBox="1">
            <a:spLocks/>
          </p:cNvSpPr>
          <p:nvPr/>
        </p:nvSpPr>
        <p:spPr bwMode="auto">
          <a:xfrm>
            <a:off x="107504" y="152400"/>
            <a:ext cx="9036496"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r>
              <a:rPr lang="en-US" sz="3500" dirty="0">
                <a:solidFill>
                  <a:srgbClr val="006633"/>
                </a:solidFill>
              </a:rPr>
              <a:t>Understand and Model with Experiments (DRAM)</a:t>
            </a:r>
          </a:p>
        </p:txBody>
      </p:sp>
    </p:spTree>
    <p:extLst>
      <p:ext uri="{BB962C8B-B14F-4D97-AF65-F5344CB8AC3E}">
        <p14:creationId xmlns:p14="http://schemas.microsoft.com/office/powerpoint/2010/main" val="35380181"/>
      </p:ext>
    </p:extLst>
  </p:cSld>
  <p:clrMapOvr>
    <a:masterClrMapping/>
  </p:clrMapOvr>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Understand and Model with Experiments (Flash)</a:t>
            </a:r>
            <a:endParaRPr lang="en-US" sz="3800" dirty="0"/>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FFFF00"/>
                </a:solidFill>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a:solidFill>
                    <a:srgbClr val="FFFF00"/>
                  </a:solidFill>
                </a:rPr>
                <a:t>Virtex-II Pro</a:t>
              </a:r>
            </a:p>
            <a:p>
              <a:pPr algn="ctr">
                <a:defRPr/>
              </a:pPr>
              <a:r>
                <a:rPr lang="en-US" sz="1800" ker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FFFF00"/>
              </a:solidFill>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a:solidFill>
                  <a:srgbClr val="FFFF00"/>
                </a:solidFill>
              </a:rPr>
              <a:t>Virtex-V FPGA</a:t>
            </a:r>
          </a:p>
          <a:p>
            <a:pPr algn="ctr">
              <a:defRPr/>
            </a:pPr>
            <a:r>
              <a:rPr lang="en-US" sz="1800" ker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0066CC"/>
                </a:solidFill>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dirty="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a:solidFill>
                <a:sysClr val="windowText" lastClr="000000"/>
              </a:solidFill>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dirty="0">
                <a:solidFill>
                  <a:srgbClr val="FFFF00"/>
                </a:solidFill>
              </a:rPr>
              <a:t>1x-nm</a:t>
            </a:r>
          </a:p>
          <a:p>
            <a:pPr algn="ctr">
              <a:defRPr/>
            </a:pPr>
            <a:r>
              <a:rPr lang="en-US" sz="1800" kern="0" dirty="0">
                <a:solidFill>
                  <a:srgbClr val="FFFF00"/>
                </a:solidFill>
              </a:rPr>
              <a:t>NAND Flash</a:t>
            </a:r>
          </a:p>
        </p:txBody>
      </p:sp>
      <p:sp>
        <p:nvSpPr>
          <p:cNvPr id="61" name="Rectangle 60"/>
          <p:cNvSpPr/>
          <p:nvPr/>
        </p:nvSpPr>
        <p:spPr>
          <a:xfrm>
            <a:off x="-36512" y="5805264"/>
            <a:ext cx="6858001" cy="738664"/>
          </a:xfrm>
          <a:prstGeom prst="rect">
            <a:avLst/>
          </a:prstGeom>
        </p:spPr>
        <p:txBody>
          <a:bodyPr wrap="square">
            <a:spAutoFit/>
          </a:bodyPr>
          <a:lstStyle/>
          <a:p>
            <a:r>
              <a:rPr lang="en-US" sz="1400" dirty="0">
                <a:solidFill>
                  <a:srgbClr val="006633"/>
                </a:solidFill>
              </a:rPr>
              <a:t>[DATE 2012, ICCD 2012, DATE 2013, ITJ 2013, ICCD 2013, SIGMETRICS 2014, HPCA 2015, DSN 2015, MSST 2015, JSAC 2016, HPCA 2017, DFRWS 2017, </a:t>
            </a:r>
          </a:p>
          <a:p>
            <a:r>
              <a:rPr lang="en-US" sz="1400" dirty="0">
                <a:solidFill>
                  <a:srgbClr val="006633"/>
                </a:solidFill>
              </a:rPr>
              <a:t>PIEEE 2017, HPCA 2018, SIGMETRICS 2018]</a:t>
            </a:r>
            <a:endParaRPr lang="en-US" sz="1400" dirty="0">
              <a:solidFill>
                <a:srgbClr val="000000"/>
              </a:solidFill>
            </a:endParaRPr>
          </a:p>
        </p:txBody>
      </p:sp>
      <p:sp>
        <p:nvSpPr>
          <p:cNvPr id="5" name="TextBox 4"/>
          <p:cNvSpPr txBox="1"/>
          <p:nvPr/>
        </p:nvSpPr>
        <p:spPr>
          <a:xfrm>
            <a:off x="-19422" y="6496146"/>
            <a:ext cx="9332690" cy="307777"/>
          </a:xfrm>
          <a:prstGeom prst="rect">
            <a:avLst/>
          </a:prstGeom>
          <a:noFill/>
        </p:spPr>
        <p:txBody>
          <a:bodyPr wrap="none" rtlCol="0">
            <a:spAutoFit/>
          </a:bodyPr>
          <a:lstStyle/>
          <a:p>
            <a:r>
              <a:rPr lang="en-US" sz="1400" dirty="0">
                <a:solidFill>
                  <a:srgbClr val="000000"/>
                </a:solidFill>
              </a:rPr>
              <a:t>Cai+, “</a:t>
            </a:r>
            <a:r>
              <a:rPr lang="en-US" sz="1400" dirty="0">
                <a:solidFill>
                  <a:srgbClr val="0000FF"/>
                </a:solidFill>
              </a:rPr>
              <a:t>Error Characterization, Mitigation, and Recovery in Flash Memory Based Solid State Drives</a:t>
            </a:r>
            <a:r>
              <a:rPr lang="en-US" sz="1400" dirty="0">
                <a:solidFill>
                  <a:srgbClr val="000000"/>
                </a:solidFill>
              </a:rPr>
              <a:t>,” Proc. IEEE 2017.</a:t>
            </a:r>
          </a:p>
        </p:txBody>
      </p:sp>
    </p:spTree>
    <p:extLst>
      <p:ext uri="{BB962C8B-B14F-4D97-AF65-F5344CB8AC3E}">
        <p14:creationId xmlns:p14="http://schemas.microsoft.com/office/powerpoint/2010/main" val="1489918831"/>
      </p:ext>
    </p:extLst>
  </p:cSld>
  <p:clrMapOvr>
    <a:masterClrMapping/>
  </p:clrMapOvr>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Understanding Flash Memory Reliability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marL="0" marR="0" lvl="0" indent="0" algn="ctr" defTabSz="914400" rtl="0" eaLnBrk="1" fontAlgn="auto" latinLnBrk="0" hangingPunct="1">
              <a:lnSpc>
                <a:spcPct val="100000"/>
              </a:lnSpc>
              <a:spcBef>
                <a:spcPts val="45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mn-ea"/>
                <a:cs typeface="+mn-cs"/>
                <a:hlinkClick r:id="rId2"/>
              </a:rPr>
              <a:t>https://arxiv.org/pdf/1706.08642</a:t>
            </a: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mn-ea"/>
                <a:cs typeface="+mn-cs"/>
              </a:rPr>
              <a:t>  </a:t>
            </a: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7805" y="1219200"/>
            <a:ext cx="8453023" cy="5164335"/>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706939" y="1484784"/>
            <a:ext cx="38741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FF0000"/>
                </a:solidFill>
                <a:effectLst/>
                <a:uLnTx/>
                <a:uFillTx/>
                <a:latin typeface="Tahoma"/>
                <a:ea typeface="+mn-ea"/>
                <a:cs typeface="+mn-cs"/>
              </a:rPr>
              <a:t>Proceedings of the IEEE, Sept. 2017</a:t>
            </a:r>
          </a:p>
        </p:txBody>
      </p:sp>
    </p:spTree>
    <p:extLst>
      <p:ext uri="{BB962C8B-B14F-4D97-AF65-F5344CB8AC3E}">
        <p14:creationId xmlns:p14="http://schemas.microsoft.com/office/powerpoint/2010/main" val="2526816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CE4575-181B-3C48-AC96-8F9C9DE9E980}"/>
              </a:ext>
            </a:extLst>
          </p:cNvPr>
          <p:cNvSpPr>
            <a:spLocks noGrp="1"/>
          </p:cNvSpPr>
          <p:nvPr>
            <p:ph type="title"/>
          </p:nvPr>
        </p:nvSpPr>
        <p:spPr/>
        <p:txBody>
          <a:bodyPr/>
          <a:lstStyle/>
          <a:p>
            <a:r>
              <a:rPr lang="en-US" dirty="0"/>
              <a:t>Understanding Flash Memory Reliability</a:t>
            </a:r>
          </a:p>
        </p:txBody>
      </p:sp>
      <p:sp>
        <p:nvSpPr>
          <p:cNvPr id="3" name="Content Placeholder 2">
            <a:extLst>
              <a:ext uri="{FF2B5EF4-FFF2-40B4-BE49-F238E27FC236}">
                <a16:creationId xmlns:a16="http://schemas.microsoft.com/office/drawing/2014/main" id="{2D441233-28C4-D14B-9D23-00386DE0C1F9}"/>
              </a:ext>
            </a:extLst>
          </p:cNvPr>
          <p:cNvSpPr>
            <a:spLocks noGrp="1"/>
          </p:cNvSpPr>
          <p:nvPr>
            <p:ph idx="1"/>
          </p:nvPr>
        </p:nvSpPr>
        <p:spPr>
          <a:xfrm>
            <a:off x="228600" y="1052736"/>
            <a:ext cx="8610600" cy="5195664"/>
          </a:xfrm>
        </p:spPr>
        <p:txBody>
          <a:bodyPr/>
          <a:lstStyle/>
          <a:p>
            <a:r>
              <a:rPr lang="en-US" sz="2000" dirty="0"/>
              <a:t>Justin Meza, </a:t>
            </a:r>
            <a:r>
              <a:rPr lang="en-US" sz="2000" dirty="0" err="1"/>
              <a:t>Qiang</a:t>
            </a:r>
            <a:r>
              <a:rPr lang="en-US" sz="2000" dirty="0"/>
              <a:t> Wu, Sanjeev Kumar, and </a:t>
            </a:r>
            <a:r>
              <a:rPr lang="en-US" sz="2000" u="sng" dirty="0"/>
              <a:t>Onur Mutlu</a:t>
            </a:r>
            <a:r>
              <a:rPr lang="en-US" sz="2000" dirty="0"/>
              <a:t>,</a:t>
            </a:r>
            <a:br>
              <a:rPr lang="en-US" sz="2000" dirty="0"/>
            </a:br>
            <a:r>
              <a:rPr lang="en-US" sz="2000" b="1" dirty="0">
                <a:hlinkClick r:id="rId2"/>
              </a:rPr>
              <a:t>"A Large-Scale Study of Flash Memory Errors in the Field"</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Portland, OR,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Coverage at ZDNet</a:t>
            </a:r>
            <a:r>
              <a:rPr lang="en-US" sz="2000" dirty="0"/>
              <a:t>] [</a:t>
            </a:r>
            <a:r>
              <a:rPr lang="en-US" sz="2000" dirty="0">
                <a:hlinkClick r:id="rId7"/>
              </a:rPr>
              <a:t>Coverage on The Register</a:t>
            </a:r>
            <a:r>
              <a:rPr lang="en-US" sz="2000" dirty="0"/>
              <a:t>] [</a:t>
            </a:r>
            <a:r>
              <a:rPr lang="en-US" sz="2000" dirty="0">
                <a:hlinkClick r:id="rId8"/>
              </a:rPr>
              <a:t>Coverage on TechSpot</a:t>
            </a:r>
            <a:r>
              <a:rPr lang="en-US" sz="2000" dirty="0"/>
              <a:t>] [</a:t>
            </a:r>
            <a:r>
              <a:rPr lang="en-US" sz="2000" dirty="0">
                <a:hlinkClick r:id="rId9"/>
              </a:rPr>
              <a:t>Coverage on The Tech Report</a:t>
            </a:r>
            <a:r>
              <a:rPr lang="en-US" sz="2000" dirty="0"/>
              <a:t>]</a:t>
            </a:r>
          </a:p>
          <a:p>
            <a:pPr marL="0" indent="0">
              <a:buNone/>
            </a:pPr>
            <a:br>
              <a:rPr lang="en-US" sz="2000" dirty="0"/>
            </a:br>
            <a:endParaRPr lang="en-US" sz="2000" dirty="0"/>
          </a:p>
        </p:txBody>
      </p:sp>
      <p:sp>
        <p:nvSpPr>
          <p:cNvPr id="4" name="Slide Number Placeholder 3">
            <a:extLst>
              <a:ext uri="{FF2B5EF4-FFF2-40B4-BE49-F238E27FC236}">
                <a16:creationId xmlns:a16="http://schemas.microsoft.com/office/drawing/2014/main" id="{D976BA20-FA8B-1A44-849F-A9FFDE3D0344}"/>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151</a:t>
            </a:fld>
            <a:endParaRPr lang="en-US" altLang="en-US">
              <a:solidFill>
                <a:srgbClr val="000000"/>
              </a:solidFill>
            </a:endParaRPr>
          </a:p>
        </p:txBody>
      </p:sp>
      <p:pic>
        <p:nvPicPr>
          <p:cNvPr id="5" name="Picture 4">
            <a:extLst>
              <a:ext uri="{FF2B5EF4-FFF2-40B4-BE49-F238E27FC236}">
                <a16:creationId xmlns:a16="http://schemas.microsoft.com/office/drawing/2014/main" id="{9985DE80-46FE-384D-A22A-647CFCF3BDC8}"/>
              </a:ext>
            </a:extLst>
          </p:cNvPr>
          <p:cNvPicPr>
            <a:picLocks noChangeAspect="1"/>
          </p:cNvPicPr>
          <p:nvPr/>
        </p:nvPicPr>
        <p:blipFill>
          <a:blip r:embed="rId10"/>
          <a:stretch>
            <a:fillRect/>
          </a:stretch>
        </p:blipFill>
        <p:spPr>
          <a:xfrm>
            <a:off x="0" y="4271678"/>
            <a:ext cx="9144000" cy="1461578"/>
          </a:xfrm>
          <a:prstGeom prst="rect">
            <a:avLst/>
          </a:prstGeom>
        </p:spPr>
      </p:pic>
    </p:spTree>
    <p:extLst>
      <p:ext uri="{BB962C8B-B14F-4D97-AF65-F5344CB8AC3E}">
        <p14:creationId xmlns:p14="http://schemas.microsoft.com/office/powerpoint/2010/main" val="1977363101"/>
      </p:ext>
    </p:extLst>
  </p:cSld>
  <p:clrMapOvr>
    <a:masterClrMapping/>
  </p:clrMapOvr>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NAND Flash Vulnerabilities </a:t>
            </a:r>
            <a:r>
              <a:rPr lang="en-US" sz="3200" b="1" dirty="0">
                <a:solidFill>
                  <a:srgbClr val="006633"/>
                </a:solidFill>
                <a:latin typeface="Garamond" charset="0"/>
                <a:ea typeface="ＭＳ Ｐゴシック" pitchFamily="-105" charset="-128"/>
                <a:cs typeface="ＭＳ Ｐゴシック" pitchFamily="-105" charset="-128"/>
              </a:rPr>
              <a:t>[HPCA’17]</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rotWithShape="1">
          <a:blip r:embed="rId2"/>
          <a:srcRect t="6317" b="32108"/>
          <a:stretch/>
        </p:blipFill>
        <p:spPr>
          <a:xfrm>
            <a:off x="35496" y="1052736"/>
            <a:ext cx="8969184" cy="4402008"/>
          </a:xfrm>
          <a:prstGeom prst="rect">
            <a:avLst/>
          </a:prstGeom>
          <a:ln w="19050">
            <a:solidFill>
              <a:schemeClr val="tx1">
                <a:lumMod val="50000"/>
                <a:lumOff val="50000"/>
              </a:schemeClr>
            </a:solidFill>
          </a:ln>
          <a:effectLst>
            <a:outerShdw blurRad="50800" dist="38100" dir="2700000" algn="tl" rotWithShape="0">
              <a:prstClr val="black">
                <a:alpha val="40000"/>
              </a:prstClr>
            </a:outerShdw>
          </a:effectLst>
        </p:spPr>
      </p:pic>
      <p:sp>
        <p:nvSpPr>
          <p:cNvPr id="6" name="TextBox 5"/>
          <p:cNvSpPr txBox="1"/>
          <p:nvPr/>
        </p:nvSpPr>
        <p:spPr>
          <a:xfrm>
            <a:off x="0" y="5805264"/>
            <a:ext cx="9111662" cy="35394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hlinkClick r:id="rId3"/>
              </a:rPr>
              <a:t>https://people.inf.ethz.ch/omutlu/pub/flash-memory-programming-vulnerabilities_hpca17.pdf</a:t>
            </a:r>
            <a:r>
              <a:rPr kumimoji="0" lang="en-US" sz="17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7" name="TextBox 6"/>
          <p:cNvSpPr txBox="1"/>
          <p:nvPr/>
        </p:nvSpPr>
        <p:spPr>
          <a:xfrm>
            <a:off x="3538332" y="1009814"/>
            <a:ext cx="18977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FF0000"/>
                </a:solidFill>
                <a:effectLst/>
                <a:uLnTx/>
                <a:uFillTx/>
                <a:latin typeface="Tahoma"/>
                <a:ea typeface="+mn-ea"/>
                <a:cs typeface="+mn-cs"/>
              </a:rPr>
              <a:t>HPCA, Feb. </a:t>
            </a:r>
            <a:r>
              <a:rPr kumimoji="0" lang="en-US" sz="1800" b="0" i="1" u="none" strike="noStrike" kern="1200" cap="none" spc="0" normalizeH="0" baseline="0" noProof="0" dirty="0">
                <a:ln>
                  <a:noFill/>
                </a:ln>
                <a:solidFill>
                  <a:srgbClr val="FF0000"/>
                </a:solidFill>
                <a:effectLst/>
                <a:uLnTx/>
                <a:uFillTx/>
                <a:latin typeface="Tahoma"/>
                <a:ea typeface="+mn-ea"/>
                <a:cs typeface="+mn-cs"/>
              </a:rPr>
              <a:t>2017</a:t>
            </a:r>
          </a:p>
        </p:txBody>
      </p:sp>
    </p:spTree>
    <p:extLst>
      <p:ext uri="{BB962C8B-B14F-4D97-AF65-F5344CB8AC3E}">
        <p14:creationId xmlns:p14="http://schemas.microsoft.com/office/powerpoint/2010/main" val="1701921266"/>
      </p:ext>
    </p:extLst>
  </p:cSld>
  <p:clrMapOvr>
    <a:masterClrMapping/>
  </p:clrMapOvr>
  <p:transitio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F092CD-381C-7C45-9785-4A855047A957}"/>
              </a:ext>
            </a:extLst>
          </p:cNvPr>
          <p:cNvSpPr>
            <a:spLocks noGrp="1"/>
          </p:cNvSpPr>
          <p:nvPr>
            <p:ph type="title"/>
          </p:nvPr>
        </p:nvSpPr>
        <p:spPr/>
        <p:txBody>
          <a:bodyPr/>
          <a:lstStyle/>
          <a:p>
            <a:r>
              <a:rPr lang="en-US" dirty="0"/>
              <a:t>3D NAND Flash Reliability I </a:t>
            </a:r>
            <a:r>
              <a:rPr lang="en-US" sz="3200" b="1" dirty="0">
                <a:solidFill>
                  <a:srgbClr val="006633"/>
                </a:solidFill>
                <a:latin typeface="Garamond" charset="0"/>
                <a:ea typeface="ＭＳ Ｐゴシック" pitchFamily="-105" charset="-128"/>
                <a:cs typeface="ＭＳ Ｐゴシック" pitchFamily="-105" charset="-128"/>
              </a:rPr>
              <a:t>[HPCA’18]</a:t>
            </a:r>
            <a:r>
              <a:rPr lang="en-US" dirty="0"/>
              <a:t> </a:t>
            </a:r>
          </a:p>
        </p:txBody>
      </p:sp>
      <p:sp>
        <p:nvSpPr>
          <p:cNvPr id="3" name="Content Placeholder 2">
            <a:extLst>
              <a:ext uri="{FF2B5EF4-FFF2-40B4-BE49-F238E27FC236}">
                <a16:creationId xmlns:a16="http://schemas.microsoft.com/office/drawing/2014/main" id="{B3C132E5-3F90-7947-BD1B-0E3FAA005A5C}"/>
              </a:ext>
            </a:extLst>
          </p:cNvPr>
          <p:cNvSpPr>
            <a:spLocks noGrp="1"/>
          </p:cNvSpPr>
          <p:nvPr>
            <p:ph idx="1"/>
          </p:nvPr>
        </p:nvSpPr>
        <p:spPr/>
        <p:txBody>
          <a:bodyPr/>
          <a:lstStyle/>
          <a:p>
            <a:r>
              <a:rPr lang="en-US" sz="2000" dirty="0"/>
              <a:t>Yixin Luo, Saugata Ghose, Yu Cai, Erich F. </a:t>
            </a:r>
            <a:r>
              <a:rPr lang="en-US" sz="2000" dirty="0" err="1"/>
              <a:t>Haratsch</a:t>
            </a:r>
            <a:r>
              <a:rPr lang="en-US" sz="2000" dirty="0"/>
              <a:t>, and Onur Mutlu,</a:t>
            </a:r>
            <a:br>
              <a:rPr lang="en-US" sz="2000" dirty="0"/>
            </a:br>
            <a:r>
              <a:rPr lang="en-US" sz="2000" b="1" dirty="0">
                <a:hlinkClick r:id="rId2"/>
              </a:rPr>
              <a:t>"HeatWatch: Improving 3D NAND Flash Memory Device Reliability by Exploiting Self-Recovery and Temperature-Awareness"</a:t>
            </a:r>
            <a:r>
              <a:rPr lang="en-US" sz="2000" dirty="0"/>
              <a:t> </a:t>
            </a:r>
            <a:br>
              <a:rPr lang="en-US" sz="2000" dirty="0"/>
            </a:br>
            <a:r>
              <a:rPr lang="en-US" sz="2000" i="1" dirty="0"/>
              <a:t>Proceedings of the </a:t>
            </a:r>
            <a:r>
              <a:rPr lang="en-US" sz="2000" i="1" dirty="0">
                <a:hlinkClick r:id="rId3"/>
              </a:rPr>
              <a:t>24th International Symposium on High-Performance Computer Architecture</a:t>
            </a:r>
            <a:r>
              <a:rPr lang="en-US" sz="2000" i="1" dirty="0"/>
              <a:t> (</a:t>
            </a:r>
            <a:r>
              <a:rPr lang="en-US" sz="2000" b="1" i="1" dirty="0"/>
              <a:t>HPCA</a:t>
            </a:r>
            <a:r>
              <a:rPr lang="en-US" sz="2000" i="1" dirty="0"/>
              <a:t>)</a:t>
            </a:r>
            <a:r>
              <a:rPr lang="en-US" sz="2000" dirty="0"/>
              <a:t>, Vienna, Austria, February 2018. </a:t>
            </a:r>
            <a:br>
              <a:rPr lang="en-US" sz="2000" dirty="0"/>
            </a:br>
            <a:r>
              <a:rPr lang="en-US" sz="2000" dirty="0"/>
              <a:t>[</a:t>
            </a:r>
            <a:r>
              <a:rPr lang="en-US" sz="2000" dirty="0">
                <a:hlinkClick r:id="rId4"/>
              </a:rPr>
              <a:t>Lightning Talk Video</a:t>
            </a:r>
            <a:r>
              <a:rPr lang="en-US" sz="2000" dirty="0"/>
              <a:t>]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a:t>
            </a:r>
          </a:p>
          <a:p>
            <a:pPr marL="0" indent="0">
              <a:buNone/>
            </a:pPr>
            <a:endParaRPr lang="en-US" dirty="0"/>
          </a:p>
        </p:txBody>
      </p:sp>
      <p:sp>
        <p:nvSpPr>
          <p:cNvPr id="4" name="Slide Number Placeholder 3">
            <a:extLst>
              <a:ext uri="{FF2B5EF4-FFF2-40B4-BE49-F238E27FC236}">
                <a16:creationId xmlns:a16="http://schemas.microsoft.com/office/drawing/2014/main" id="{3950B8C8-DAF4-6549-8895-6579AD5382E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a:extLst>
              <a:ext uri="{FF2B5EF4-FFF2-40B4-BE49-F238E27FC236}">
                <a16:creationId xmlns:a16="http://schemas.microsoft.com/office/drawing/2014/main" id="{D4CC2D85-85E9-C443-AED0-5ED880D0C28D}"/>
              </a:ext>
            </a:extLst>
          </p:cNvPr>
          <p:cNvPicPr>
            <a:picLocks noChangeAspect="1"/>
          </p:cNvPicPr>
          <p:nvPr/>
        </p:nvPicPr>
        <p:blipFill>
          <a:blip r:embed="rId9"/>
          <a:stretch>
            <a:fillRect/>
          </a:stretch>
        </p:blipFill>
        <p:spPr>
          <a:xfrm>
            <a:off x="0" y="4346293"/>
            <a:ext cx="9144000" cy="1674995"/>
          </a:xfrm>
          <a:prstGeom prst="rect">
            <a:avLst/>
          </a:prstGeom>
        </p:spPr>
      </p:pic>
    </p:spTree>
    <p:extLst>
      <p:ext uri="{BB962C8B-B14F-4D97-AF65-F5344CB8AC3E}">
        <p14:creationId xmlns:p14="http://schemas.microsoft.com/office/powerpoint/2010/main" val="3455686531"/>
      </p:ext>
    </p:extLst>
  </p:cSld>
  <p:clrMapOvr>
    <a:masterClrMapping/>
  </p:clrMapOvr>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F092CD-381C-7C45-9785-4A855047A957}"/>
              </a:ext>
            </a:extLst>
          </p:cNvPr>
          <p:cNvSpPr>
            <a:spLocks noGrp="1"/>
          </p:cNvSpPr>
          <p:nvPr>
            <p:ph type="title"/>
          </p:nvPr>
        </p:nvSpPr>
        <p:spPr>
          <a:xfrm>
            <a:off x="228600" y="152400"/>
            <a:ext cx="8915400" cy="1066800"/>
          </a:xfrm>
        </p:spPr>
        <p:txBody>
          <a:bodyPr/>
          <a:lstStyle/>
          <a:p>
            <a:r>
              <a:rPr lang="en-US" dirty="0"/>
              <a:t>3D NAND Flash Reliability II</a:t>
            </a:r>
            <a:r>
              <a:rPr lang="en-US" sz="2400" dirty="0"/>
              <a:t> </a:t>
            </a:r>
            <a:r>
              <a:rPr lang="en-US" sz="2400" b="1" dirty="0">
                <a:solidFill>
                  <a:srgbClr val="006633"/>
                </a:solidFill>
                <a:latin typeface="Garamond" charset="0"/>
                <a:ea typeface="ＭＳ Ｐゴシック" pitchFamily="-105" charset="-128"/>
                <a:cs typeface="ＭＳ Ｐゴシック" pitchFamily="-105" charset="-128"/>
              </a:rPr>
              <a:t>[SIGMETRICS’18]</a:t>
            </a:r>
            <a:r>
              <a:rPr lang="en-US" sz="2400" dirty="0"/>
              <a:t> </a:t>
            </a:r>
          </a:p>
        </p:txBody>
      </p:sp>
      <p:sp>
        <p:nvSpPr>
          <p:cNvPr id="3" name="Content Placeholder 2">
            <a:extLst>
              <a:ext uri="{FF2B5EF4-FFF2-40B4-BE49-F238E27FC236}">
                <a16:creationId xmlns:a16="http://schemas.microsoft.com/office/drawing/2014/main" id="{B3C132E5-3F90-7947-BD1B-0E3FAA005A5C}"/>
              </a:ext>
            </a:extLst>
          </p:cNvPr>
          <p:cNvSpPr>
            <a:spLocks noGrp="1"/>
          </p:cNvSpPr>
          <p:nvPr>
            <p:ph idx="1"/>
          </p:nvPr>
        </p:nvSpPr>
        <p:spPr/>
        <p:txBody>
          <a:bodyPr/>
          <a:lstStyle/>
          <a:p>
            <a:r>
              <a:rPr lang="en-US" sz="2000" dirty="0"/>
              <a:t>Yixin Luo, Saugata Ghose, Yu Cai, Erich F. </a:t>
            </a:r>
            <a:r>
              <a:rPr lang="en-US" sz="2000" dirty="0" err="1"/>
              <a:t>Haratsch</a:t>
            </a:r>
            <a:r>
              <a:rPr lang="en-US" sz="2000" dirty="0"/>
              <a:t>, and </a:t>
            </a:r>
            <a:r>
              <a:rPr lang="en-US" sz="2000" u="sng" dirty="0"/>
              <a:t>Onur Mutlu</a:t>
            </a:r>
            <a:r>
              <a:rPr lang="en-US" sz="2000" dirty="0"/>
              <a:t>,</a:t>
            </a:r>
            <a:br>
              <a:rPr lang="en-US" sz="2000" dirty="0"/>
            </a:br>
            <a:r>
              <a:rPr lang="en-US" sz="2000" b="1" dirty="0">
                <a:hlinkClick r:id="rId2"/>
              </a:rPr>
              <a:t>"Improving 3D NAND Flash Memory Lifetime by Tolerating Early Retention Loss and Process Variation"</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Irvine, CA, USA, June 2018. </a:t>
            </a:r>
            <a:br>
              <a:rPr lang="en-US" sz="2000" dirty="0"/>
            </a:br>
            <a:r>
              <a:rPr lang="en-US" sz="2000" dirty="0"/>
              <a:t>[</a:t>
            </a:r>
            <a:r>
              <a:rPr lang="en-US" sz="2000" dirty="0">
                <a:hlinkClick r:id="rId4"/>
              </a:rPr>
              <a:t>Abstract</a:t>
            </a:r>
            <a:r>
              <a:rPr lang="en-US" sz="2000" dirty="0"/>
              <a:t>] </a:t>
            </a:r>
            <a:br>
              <a:rPr lang="en-US" sz="2000" dirty="0"/>
            </a:br>
            <a:r>
              <a:rPr lang="en-US" sz="2000" dirty="0"/>
              <a:t>[</a:t>
            </a:r>
            <a:r>
              <a:rPr lang="en-US" sz="2000" dirty="0">
                <a:hlinkClick r:id="rId5"/>
              </a:rPr>
              <a:t>POMACS Journal Version (same content, different format)</a:t>
            </a:r>
            <a:r>
              <a:rPr lang="en-US" sz="2000" dirty="0"/>
              <a:t>]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a:t>
            </a:r>
          </a:p>
          <a:p>
            <a:pPr marL="0" indent="0">
              <a:buNone/>
            </a:pPr>
            <a:br>
              <a:rPr lang="en-US" sz="2000" dirty="0"/>
            </a:br>
            <a:br>
              <a:rPr lang="en-US" sz="2000" dirty="0"/>
            </a:br>
            <a:endParaRPr lang="en-US" sz="2000" dirty="0"/>
          </a:p>
        </p:txBody>
      </p:sp>
      <p:sp>
        <p:nvSpPr>
          <p:cNvPr id="4" name="Slide Number Placeholder 3">
            <a:extLst>
              <a:ext uri="{FF2B5EF4-FFF2-40B4-BE49-F238E27FC236}">
                <a16:creationId xmlns:a16="http://schemas.microsoft.com/office/drawing/2014/main" id="{3950B8C8-DAF4-6549-8895-6579AD5382E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a:extLst>
              <a:ext uri="{FF2B5EF4-FFF2-40B4-BE49-F238E27FC236}">
                <a16:creationId xmlns:a16="http://schemas.microsoft.com/office/drawing/2014/main" id="{9DE96A07-FDB9-AD4A-A94E-B3BE0AD167ED}"/>
              </a:ext>
            </a:extLst>
          </p:cNvPr>
          <p:cNvPicPr>
            <a:picLocks noChangeAspect="1"/>
          </p:cNvPicPr>
          <p:nvPr/>
        </p:nvPicPr>
        <p:blipFill>
          <a:blip r:embed="rId8"/>
          <a:stretch>
            <a:fillRect/>
          </a:stretch>
        </p:blipFill>
        <p:spPr>
          <a:xfrm>
            <a:off x="0" y="4278117"/>
            <a:ext cx="9144000" cy="1743171"/>
          </a:xfrm>
          <a:prstGeom prst="rect">
            <a:avLst/>
          </a:prstGeom>
        </p:spPr>
      </p:pic>
    </p:spTree>
    <p:extLst>
      <p:ext uri="{BB962C8B-B14F-4D97-AF65-F5344CB8AC3E}">
        <p14:creationId xmlns:p14="http://schemas.microsoft.com/office/powerpoint/2010/main" val="3614195932"/>
      </p:ext>
    </p:extLst>
  </p:cSld>
  <p:clrMapOvr>
    <a:masterClrMapping/>
  </p:clrMapOvr>
  <p:transition/>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a:t>Another Talk: NAND Flash Memory Robustness</a:t>
            </a:r>
          </a:p>
        </p:txBody>
      </p:sp>
      <p:sp>
        <p:nvSpPr>
          <p:cNvPr id="3" name="Content Placeholder 2"/>
          <p:cNvSpPr>
            <a:spLocks noGrp="1"/>
          </p:cNvSpPr>
          <p:nvPr>
            <p:ph idx="1"/>
          </p:nvPr>
        </p:nvSpPr>
        <p:spPr>
          <a:xfrm>
            <a:off x="228600" y="908720"/>
            <a:ext cx="8915400" cy="5256584"/>
          </a:xfrm>
        </p:spPr>
        <p:txBody>
          <a:bodyPr/>
          <a:lstStyle/>
          <a:p>
            <a:r>
              <a:rPr lang="en-US" sz="1800" dirty="0"/>
              <a:t>Yu Cai, </a:t>
            </a:r>
            <a:r>
              <a:rPr lang="en-US" sz="1800" dirty="0" err="1"/>
              <a:t>Saugata</a:t>
            </a:r>
            <a:r>
              <a:rPr lang="en-US" sz="1800" dirty="0"/>
              <a:t> </a:t>
            </a:r>
            <a:r>
              <a:rPr lang="en-US" sz="1800" dirty="0" err="1"/>
              <a:t>Ghose</a:t>
            </a:r>
            <a:r>
              <a:rPr lang="en-US" sz="1800" dirty="0"/>
              <a:t>, Erich F. </a:t>
            </a:r>
            <a:r>
              <a:rPr lang="en-US" sz="1800" dirty="0" err="1"/>
              <a:t>Haratsch</a:t>
            </a:r>
            <a:r>
              <a:rPr lang="en-US" sz="1800" dirty="0"/>
              <a:t>, </a:t>
            </a:r>
            <a:r>
              <a:rPr lang="en-US" sz="1800" dirty="0" err="1"/>
              <a:t>Yixin</a:t>
            </a:r>
            <a:r>
              <a:rPr lang="en-US" sz="1800" dirty="0"/>
              <a:t> Luo, and Onur Mutlu,</a:t>
            </a:r>
            <a:br>
              <a:rPr lang="en-US" sz="1800" dirty="0"/>
            </a:br>
            <a:r>
              <a:rPr lang="en-US" sz="1800" b="1" dirty="0"/>
              <a:t>"Error Characterization, Mitigation, and Recovery in Flash Memory Based Solid State Drives"</a:t>
            </a:r>
            <a:br>
              <a:rPr lang="en-US" sz="1800" dirty="0"/>
            </a:br>
            <a:r>
              <a:rPr lang="en-US" sz="1800" i="1" dirty="0"/>
              <a:t>to appear in </a:t>
            </a:r>
            <a:r>
              <a:rPr lang="en-US" sz="1800" i="1" dirty="0">
                <a:hlinkClick r:id="rId2"/>
              </a:rPr>
              <a:t>Proceedings of the IEEE</a:t>
            </a:r>
            <a:r>
              <a:rPr lang="en-US" sz="1800" dirty="0"/>
              <a:t>, 2017. </a:t>
            </a:r>
          </a:p>
          <a:p>
            <a:endParaRPr lang="en-US" sz="600" dirty="0"/>
          </a:p>
          <a:p>
            <a:endParaRPr lang="en-US" sz="100" dirty="0"/>
          </a:p>
          <a:p>
            <a:endParaRPr lang="en-US" sz="300" dirty="0"/>
          </a:p>
          <a:p>
            <a:pPr marL="0" indent="0">
              <a:buNone/>
            </a:pPr>
            <a:r>
              <a:rPr lang="en-US" sz="1250" dirty="0" err="1"/>
              <a:t>Cai</a:t>
            </a:r>
            <a:r>
              <a:rPr lang="en-US" sz="1250" dirty="0"/>
              <a:t>+, “</a:t>
            </a:r>
            <a:r>
              <a:rPr lang="en-US" sz="1250" dirty="0">
                <a:solidFill>
                  <a:srgbClr val="0000FF"/>
                </a:solidFill>
              </a:rPr>
              <a:t>Error Patterns in MLC NAND Flash Memory: Measurement, Characterization, and Analysis</a:t>
            </a:r>
            <a:r>
              <a:rPr lang="en-US" sz="1250" dirty="0"/>
              <a:t>,” DATE 2012.</a:t>
            </a:r>
          </a:p>
          <a:p>
            <a:pPr marL="0" indent="0">
              <a:buNone/>
            </a:pPr>
            <a:r>
              <a:rPr lang="en-US" sz="1250" dirty="0" err="1"/>
              <a:t>Cai</a:t>
            </a:r>
            <a:r>
              <a:rPr lang="en-US" sz="1250" dirty="0"/>
              <a:t>+, “</a:t>
            </a:r>
            <a:r>
              <a:rPr lang="en-US" sz="1250" dirty="0">
                <a:solidFill>
                  <a:srgbClr val="0000FF"/>
                </a:solidFill>
              </a:rPr>
              <a:t>Flash Correct-and-Refresh: Retention-Aware Error Management for Increased Flash Memory Lifetime</a:t>
            </a:r>
            <a:r>
              <a:rPr lang="en-US" sz="1250" dirty="0"/>
              <a:t>,” ICCD 2012.</a:t>
            </a:r>
          </a:p>
          <a:p>
            <a:pPr marL="0" indent="0">
              <a:buNone/>
            </a:pPr>
            <a:r>
              <a:rPr lang="en-US" sz="1250" dirty="0" err="1"/>
              <a:t>Cai</a:t>
            </a:r>
            <a:r>
              <a:rPr lang="en-US" sz="1250" dirty="0"/>
              <a:t>+, “</a:t>
            </a:r>
            <a:r>
              <a:rPr lang="en-US" sz="1250" dirty="0">
                <a:solidFill>
                  <a:srgbClr val="0000FF"/>
                </a:solidFill>
              </a:rPr>
              <a:t>Threshold Voltage Distribution in MLC NAND Flash Memory: Characterization, Analysis and Modeling</a:t>
            </a:r>
            <a:r>
              <a:rPr lang="en-US" sz="1250" dirty="0"/>
              <a:t>,” DATE 2013.</a:t>
            </a:r>
          </a:p>
          <a:p>
            <a:pPr marL="0" indent="0">
              <a:buNone/>
            </a:pPr>
            <a:r>
              <a:rPr lang="en-US" sz="1250" dirty="0" err="1"/>
              <a:t>Cai</a:t>
            </a:r>
            <a:r>
              <a:rPr lang="en-US" sz="1250" dirty="0"/>
              <a:t>+, “</a:t>
            </a:r>
            <a:r>
              <a:rPr lang="en-US" sz="1250" dirty="0">
                <a:solidFill>
                  <a:srgbClr val="0000FF"/>
                </a:solidFill>
              </a:rPr>
              <a:t>Error Analysis and Retention-Aware Error Management for NAND Flash Memory</a:t>
            </a:r>
            <a:r>
              <a:rPr lang="en-US" sz="1250" dirty="0"/>
              <a:t>,” Intel Technology Journal 2013.</a:t>
            </a:r>
          </a:p>
          <a:p>
            <a:pPr marL="0" indent="0">
              <a:buNone/>
            </a:pPr>
            <a:r>
              <a:rPr lang="en-US" sz="1250" dirty="0" err="1"/>
              <a:t>Cai</a:t>
            </a:r>
            <a:r>
              <a:rPr lang="en-US" sz="1250" dirty="0"/>
              <a:t>+, “</a:t>
            </a:r>
            <a:r>
              <a:rPr lang="en-US" sz="1250" dirty="0">
                <a:solidFill>
                  <a:srgbClr val="0000FF"/>
                </a:solidFill>
              </a:rPr>
              <a:t>Program Interference in MLC NAND Flash Memory: Characterization, Modeling, and Mitigation</a:t>
            </a:r>
            <a:r>
              <a:rPr lang="en-US" sz="1250" dirty="0"/>
              <a:t>,” ICCD 2013.</a:t>
            </a:r>
          </a:p>
          <a:p>
            <a:pPr marL="0" indent="0">
              <a:buNone/>
            </a:pPr>
            <a:r>
              <a:rPr lang="en-US" sz="1250" dirty="0" err="1"/>
              <a:t>Cai</a:t>
            </a:r>
            <a:r>
              <a:rPr lang="en-US" sz="1250" dirty="0"/>
              <a:t>+, “</a:t>
            </a:r>
            <a:r>
              <a:rPr lang="en-US" sz="1250" dirty="0">
                <a:solidFill>
                  <a:srgbClr val="0000FF"/>
                </a:solidFill>
              </a:rPr>
              <a:t>Neighbor-Cell Assisted Error Correction for MLC NAND Flash Memories</a:t>
            </a:r>
            <a:r>
              <a:rPr lang="en-US" sz="1250" dirty="0"/>
              <a:t>,” SIGMETRICS 2014.</a:t>
            </a:r>
          </a:p>
          <a:p>
            <a:pPr marL="0" indent="0">
              <a:buNone/>
            </a:pPr>
            <a:r>
              <a:rPr lang="en-US" sz="1250" dirty="0" err="1"/>
              <a:t>Cai</a:t>
            </a:r>
            <a:r>
              <a:rPr lang="en-US" sz="1250" dirty="0"/>
              <a:t>+,”</a:t>
            </a:r>
            <a:r>
              <a:rPr lang="en-US" sz="1250" dirty="0">
                <a:solidFill>
                  <a:srgbClr val="0000FF"/>
                </a:solidFill>
              </a:rPr>
              <a:t>Data Retention in MLC NAND Flash Memory: Characterization, Optimization and Recovery</a:t>
            </a:r>
            <a:r>
              <a:rPr lang="en-US" sz="1250" dirty="0"/>
              <a:t>,” HPCA 2015.</a:t>
            </a:r>
          </a:p>
          <a:p>
            <a:pPr marL="0" indent="0">
              <a:buNone/>
            </a:pPr>
            <a:r>
              <a:rPr lang="en-US" sz="1250" dirty="0" err="1"/>
              <a:t>Cai</a:t>
            </a:r>
            <a:r>
              <a:rPr lang="en-US" sz="1250" dirty="0"/>
              <a:t>+, “</a:t>
            </a:r>
            <a:r>
              <a:rPr lang="en-US" sz="1250" dirty="0">
                <a:solidFill>
                  <a:srgbClr val="0000FF"/>
                </a:solidFill>
              </a:rPr>
              <a:t>Read Disturb Errors in MLC NAND Flash Memory: Characterization and Mitigation</a:t>
            </a:r>
            <a:r>
              <a:rPr lang="en-US" sz="1250" dirty="0"/>
              <a:t>,” DSN 2015. </a:t>
            </a:r>
          </a:p>
          <a:p>
            <a:pPr marL="0" indent="0">
              <a:buNone/>
            </a:pPr>
            <a:r>
              <a:rPr lang="en-US" sz="1250" dirty="0" err="1"/>
              <a:t>Luo</a:t>
            </a:r>
            <a:r>
              <a:rPr lang="en-US" sz="1250" dirty="0"/>
              <a:t>+, “</a:t>
            </a:r>
            <a:r>
              <a:rPr lang="en-US" sz="1250" dirty="0">
                <a:solidFill>
                  <a:srgbClr val="0000FF"/>
                </a:solidFill>
              </a:rPr>
              <a:t>WARM: Improving NAND Flash Memory Lifetime with Write-hotness Aware Retention Management</a:t>
            </a:r>
            <a:r>
              <a:rPr lang="en-US" sz="1250" dirty="0"/>
              <a:t>,” MSST 2015.</a:t>
            </a:r>
          </a:p>
          <a:p>
            <a:pPr marL="0" indent="0">
              <a:buNone/>
            </a:pPr>
            <a:r>
              <a:rPr lang="en-US" sz="1250" dirty="0"/>
              <a:t>Meza+, “</a:t>
            </a:r>
            <a:r>
              <a:rPr lang="en-US" sz="1250" dirty="0">
                <a:solidFill>
                  <a:srgbClr val="0000FF"/>
                </a:solidFill>
              </a:rPr>
              <a:t>A Large-Scale Study of Flash Memory Errors in the Field</a:t>
            </a:r>
            <a:r>
              <a:rPr lang="en-US" sz="1250" dirty="0"/>
              <a:t>,” SIGMETRICS 2015.</a:t>
            </a:r>
          </a:p>
          <a:p>
            <a:pPr marL="0" indent="0">
              <a:buNone/>
            </a:pPr>
            <a:r>
              <a:rPr lang="en-US" sz="1250" dirty="0"/>
              <a:t>Luo+, “</a:t>
            </a:r>
            <a:r>
              <a:rPr lang="en-US" sz="1250" dirty="0">
                <a:solidFill>
                  <a:srgbClr val="0000FF"/>
                </a:solidFill>
              </a:rPr>
              <a:t>Enabling Accurate and Practical Online Flash Channel Modeling for Modern MLC NAND Flash Memory</a:t>
            </a:r>
            <a:r>
              <a:rPr lang="en-US" sz="1250" dirty="0"/>
              <a:t>,” IEEE JSAC 2016.</a:t>
            </a:r>
          </a:p>
          <a:p>
            <a:pPr marL="0" indent="0">
              <a:buNone/>
            </a:pPr>
            <a:r>
              <a:rPr lang="en-US" sz="1250" dirty="0"/>
              <a:t>Cai+, “</a:t>
            </a:r>
            <a:r>
              <a:rPr lang="en-US" sz="1250" dirty="0">
                <a:solidFill>
                  <a:srgbClr val="0000FF"/>
                </a:solidFill>
              </a:rPr>
              <a:t>Vulnerabilities in MLC NAND Flash Memory Programming: Experimental Analysis, Exploits, and Mitigation Techniques</a:t>
            </a:r>
            <a:r>
              <a:rPr lang="en-US" sz="1250" dirty="0"/>
              <a:t>,” HPCA 2017.</a:t>
            </a:r>
          </a:p>
          <a:p>
            <a:pPr marL="0" indent="0">
              <a:buNone/>
            </a:pPr>
            <a:r>
              <a:rPr lang="en-US" sz="1250" dirty="0" err="1"/>
              <a:t>Fukami</a:t>
            </a:r>
            <a:r>
              <a:rPr lang="en-US" sz="1250" dirty="0"/>
              <a:t>+, “</a:t>
            </a:r>
            <a:r>
              <a:rPr lang="en-US" sz="1250" dirty="0">
                <a:solidFill>
                  <a:srgbClr val="0000FF"/>
                </a:solidFill>
              </a:rPr>
              <a:t>Improving the Reliability of Chip-Off Forensic Analysis of NAND Flash Memory Devices</a:t>
            </a:r>
            <a:r>
              <a:rPr lang="en-US" sz="1250" dirty="0"/>
              <a:t>,” DFRWS EU 2017. </a:t>
            </a:r>
          </a:p>
          <a:p>
            <a:pPr marL="0" indent="0">
              <a:buNone/>
            </a:pPr>
            <a:r>
              <a:rPr lang="en-US" sz="1250" dirty="0"/>
              <a:t>Luo+, “</a:t>
            </a:r>
            <a:r>
              <a:rPr lang="en-US" sz="1250" dirty="0" err="1">
                <a:solidFill>
                  <a:srgbClr val="0000FF"/>
                </a:solidFill>
              </a:rPr>
              <a:t>HeatWatch</a:t>
            </a:r>
            <a:r>
              <a:rPr lang="en-US" sz="1250" dirty="0">
                <a:solidFill>
                  <a:srgbClr val="0000FF"/>
                </a:solidFill>
              </a:rPr>
              <a:t>: Improving 3D NAND Flash Memory Device Reliability by Exploiting Self-Recovery and Temperature-Awareness</a:t>
            </a:r>
            <a:r>
              <a:rPr lang="en-US" sz="1250" dirty="0"/>
              <a:t>," HPCA 2018.</a:t>
            </a:r>
          </a:p>
          <a:p>
            <a:pPr marL="0" indent="0">
              <a:buNone/>
            </a:pPr>
            <a:r>
              <a:rPr lang="en-US" sz="1250" dirty="0"/>
              <a:t>Luo+, “</a:t>
            </a:r>
            <a:r>
              <a:rPr lang="en-US" sz="1250" dirty="0">
                <a:solidFill>
                  <a:srgbClr val="0000FF"/>
                </a:solidFill>
              </a:rPr>
              <a:t>Improving 3D NAND Flash Memory Lifetime by Tolerating Early Retention Loss and Process Variation</a:t>
            </a:r>
            <a:r>
              <a:rPr lang="en-US" sz="1250" dirty="0"/>
              <a:t>," SIGMETRICS 2018.</a:t>
            </a:r>
          </a:p>
          <a:p>
            <a:pPr marL="0" indent="0">
              <a:buNone/>
            </a:pPr>
            <a:endParaRPr lang="en-US" sz="1200" dirty="0"/>
          </a:p>
          <a:p>
            <a:pPr marL="0" indent="0">
              <a:buNone/>
            </a:pPr>
            <a:endParaRPr lang="en-US" sz="1500" dirty="0"/>
          </a:p>
          <a:p>
            <a:endParaRPr lang="en-US" sz="1700" dirty="0"/>
          </a:p>
          <a:p>
            <a:endParaRPr lang="en-US" sz="2000" dirty="0"/>
          </a:p>
        </p:txBody>
      </p:sp>
      <p:sp>
        <p:nvSpPr>
          <p:cNvPr id="5" name="TextBox 4"/>
          <p:cNvSpPr txBox="1"/>
          <p:nvPr/>
        </p:nvSpPr>
        <p:spPr>
          <a:xfrm>
            <a:off x="-19422" y="6505599"/>
            <a:ext cx="933269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Cai+, “</a:t>
            </a:r>
            <a:r>
              <a:rPr kumimoji="0" lang="en-US" sz="1400" b="0" i="0" u="none" strike="noStrike" kern="1200" cap="none" spc="0" normalizeH="0" baseline="0" noProof="0" dirty="0">
                <a:ln>
                  <a:noFill/>
                </a:ln>
                <a:solidFill>
                  <a:srgbClr val="0000FF"/>
                </a:solidFill>
                <a:effectLst/>
                <a:uLnTx/>
                <a:uFillTx/>
                <a:latin typeface="Tahoma"/>
                <a:ea typeface="+mn-ea"/>
                <a:cs typeface="+mn-cs"/>
              </a:rPr>
              <a:t>Error Characterization, Mitigation, and Recovery in Flash Memory Based Solid State Drives</a:t>
            </a:r>
            <a:r>
              <a:rPr kumimoji="0" lang="en-US" sz="1400" b="0" i="0" u="none" strike="noStrike" kern="1200" cap="none" spc="0" normalizeH="0" baseline="0" noProof="0" dirty="0">
                <a:ln>
                  <a:noFill/>
                </a:ln>
                <a:solidFill>
                  <a:srgbClr val="000000"/>
                </a:solidFill>
                <a:effectLst/>
                <a:uLnTx/>
                <a:uFillTx/>
                <a:latin typeface="Tahoma"/>
                <a:ea typeface="+mn-ea"/>
                <a:cs typeface="+mn-cs"/>
              </a:rPr>
              <a:t>,” Proc. IEEE 2017.</a:t>
            </a:r>
          </a:p>
        </p:txBody>
      </p:sp>
      <p:sp>
        <p:nvSpPr>
          <p:cNvPr id="6" name="Rectangle 5"/>
          <p:cNvSpPr>
            <a:spLocks noChangeArrowheads="1"/>
          </p:cNvSpPr>
          <p:nvPr/>
        </p:nvSpPr>
        <p:spPr bwMode="auto">
          <a:xfrm>
            <a:off x="232939" y="3140968"/>
            <a:ext cx="8227493"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7" name="Rectangle 6"/>
          <p:cNvSpPr>
            <a:spLocks noChangeArrowheads="1"/>
          </p:cNvSpPr>
          <p:nvPr/>
        </p:nvSpPr>
        <p:spPr bwMode="auto">
          <a:xfrm>
            <a:off x="228600" y="3854969"/>
            <a:ext cx="7223720" cy="222103"/>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8" name="Rectangle 7"/>
          <p:cNvSpPr>
            <a:spLocks noChangeArrowheads="1"/>
          </p:cNvSpPr>
          <p:nvPr/>
        </p:nvSpPr>
        <p:spPr bwMode="auto">
          <a:xfrm>
            <a:off x="228600" y="4941168"/>
            <a:ext cx="8087816" cy="464820"/>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33628097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There are Two Other Solution Directions</a:t>
            </a:r>
          </a:p>
        </p:txBody>
      </p:sp>
      <p:sp>
        <p:nvSpPr>
          <p:cNvPr id="3" name="Content Placeholder 2"/>
          <p:cNvSpPr>
            <a:spLocks noGrp="1"/>
          </p:cNvSpPr>
          <p:nvPr>
            <p:ph idx="1"/>
          </p:nvPr>
        </p:nvSpPr>
        <p:spPr>
          <a:xfrm>
            <a:off x="107504" y="980728"/>
            <a:ext cx="8964488" cy="5193723"/>
          </a:xfrm>
        </p:spPr>
        <p:txBody>
          <a:bodyPr/>
          <a:lstStyle/>
          <a:p>
            <a:r>
              <a:rPr lang="en-US" b="1" dirty="0">
                <a:solidFill>
                  <a:srgbClr val="FF0000"/>
                </a:solidFill>
              </a:rPr>
              <a:t>New Technologies: </a:t>
            </a:r>
            <a:r>
              <a:rPr lang="en-US" dirty="0"/>
              <a:t>Replace or (more likely) augment DRAM with a different technology</a:t>
            </a:r>
          </a:p>
          <a:p>
            <a:pPr lvl="1"/>
            <a:r>
              <a:rPr lang="en-US" dirty="0">
                <a:solidFill>
                  <a:srgbClr val="0000FF"/>
                </a:solidFill>
              </a:rPr>
              <a:t>Non-volatile memories</a:t>
            </a:r>
          </a:p>
          <a:p>
            <a:endParaRPr lang="en-US" dirty="0"/>
          </a:p>
          <a:p>
            <a:r>
              <a:rPr lang="en-US" b="1" dirty="0">
                <a:solidFill>
                  <a:srgbClr val="FF0000"/>
                </a:solidFill>
              </a:rPr>
              <a:t>Embracing Un-reliability:</a:t>
            </a:r>
            <a:r>
              <a:rPr lang="en-US" dirty="0">
                <a:solidFill>
                  <a:srgbClr val="FF0000"/>
                </a:solidFill>
              </a:rPr>
              <a:t> </a:t>
            </a:r>
          </a:p>
          <a:p>
            <a:pPr marL="0" indent="0">
              <a:buNone/>
            </a:pPr>
            <a:r>
              <a:rPr lang="en-US" dirty="0">
                <a:solidFill>
                  <a:srgbClr val="FF0000"/>
                </a:solidFill>
              </a:rPr>
              <a:t>    </a:t>
            </a:r>
            <a:r>
              <a:rPr lang="en-US" dirty="0"/>
              <a:t>Design memories with different reliability</a:t>
            </a:r>
          </a:p>
          <a:p>
            <a:pPr marL="0" indent="0">
              <a:buNone/>
            </a:pPr>
            <a:r>
              <a:rPr lang="en-US" dirty="0"/>
              <a:t>    and store data intelligently across them</a:t>
            </a:r>
          </a:p>
          <a:p>
            <a:pPr marL="0" indent="0">
              <a:buNone/>
            </a:pPr>
            <a:r>
              <a:rPr lang="en-US" b="1" dirty="0">
                <a:solidFill>
                  <a:schemeClr val="accent2">
                    <a:lumMod val="75000"/>
                  </a:schemeClr>
                </a:solidFill>
              </a:rPr>
              <a:t>    [Luo+ DSN 2014]</a:t>
            </a:r>
          </a:p>
          <a:p>
            <a:pPr marL="0" indent="0">
              <a:buNone/>
            </a:pPr>
            <a:endParaRPr lang="en-US" dirty="0"/>
          </a:p>
          <a:p>
            <a:r>
              <a:rPr lang="en-US" dirty="0"/>
              <a:t>…</a:t>
            </a:r>
          </a:p>
          <a:p>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TextBox 4"/>
          <p:cNvSpPr txBox="1"/>
          <p:nvPr/>
        </p:nvSpPr>
        <p:spPr>
          <a:xfrm>
            <a:off x="179512" y="5445224"/>
            <a:ext cx="8784976" cy="1323439"/>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0000FF"/>
                </a:solidFill>
                <a:effectLst/>
                <a:uLnTx/>
                <a:uFillTx/>
                <a:latin typeface="Calibri"/>
                <a:ea typeface="+mn-ea"/>
                <a:cs typeface="+mn-cs"/>
              </a:rPr>
              <a:t>Fundamental solutions to security require co-design across the hierarchy</a:t>
            </a:r>
          </a:p>
        </p:txBody>
      </p:sp>
      <p:sp>
        <p:nvSpPr>
          <p:cNvPr id="19" name="Text Box 17"/>
          <p:cNvSpPr txBox="1">
            <a:spLocks noChangeArrowheads="1"/>
          </p:cNvSpPr>
          <p:nvPr/>
        </p:nvSpPr>
        <p:spPr bwMode="auto">
          <a:xfrm>
            <a:off x="6957984" y="333077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20" name="Text Box 18"/>
          <p:cNvSpPr txBox="1">
            <a:spLocks noChangeAspect="1" noChangeArrowheads="1"/>
          </p:cNvSpPr>
          <p:nvPr/>
        </p:nvSpPr>
        <p:spPr bwMode="auto">
          <a:xfrm>
            <a:off x="6957984" y="295929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21" name="Text Box 19"/>
          <p:cNvSpPr txBox="1">
            <a:spLocks noChangeAspect="1" noChangeArrowheads="1"/>
          </p:cNvSpPr>
          <p:nvPr/>
        </p:nvSpPr>
        <p:spPr bwMode="auto">
          <a:xfrm>
            <a:off x="6954809" y="229498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22" name="Text Box 20"/>
          <p:cNvSpPr txBox="1">
            <a:spLocks noChangeAspect="1" noChangeArrowheads="1"/>
          </p:cNvSpPr>
          <p:nvPr/>
        </p:nvSpPr>
        <p:spPr bwMode="auto">
          <a:xfrm>
            <a:off x="6954809" y="192350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23" name="Text Box 21"/>
          <p:cNvSpPr txBox="1">
            <a:spLocks noChangeAspect="1" noChangeArrowheads="1"/>
          </p:cNvSpPr>
          <p:nvPr/>
        </p:nvSpPr>
        <p:spPr bwMode="auto">
          <a:xfrm>
            <a:off x="6954809" y="155679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24" name="Text Box 22"/>
          <p:cNvSpPr txBox="1">
            <a:spLocks noChangeAspect="1" noChangeArrowheads="1"/>
          </p:cNvSpPr>
          <p:nvPr/>
        </p:nvSpPr>
        <p:spPr bwMode="auto">
          <a:xfrm>
            <a:off x="6957984" y="3703836"/>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a:ea typeface="+mn-ea"/>
              <a:cs typeface="Arial" charset="0"/>
            </a:endParaRPr>
          </a:p>
        </p:txBody>
      </p:sp>
      <p:sp>
        <p:nvSpPr>
          <p:cNvPr id="25" name="Text Box 23"/>
          <p:cNvSpPr txBox="1">
            <a:spLocks noChangeAspect="1" noChangeArrowheads="1"/>
          </p:cNvSpPr>
          <p:nvPr/>
        </p:nvSpPr>
        <p:spPr bwMode="auto">
          <a:xfrm>
            <a:off x="6957984" y="407531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26" name="Text Box 24"/>
          <p:cNvSpPr txBox="1">
            <a:spLocks noChangeAspect="1" noChangeArrowheads="1"/>
          </p:cNvSpPr>
          <p:nvPr/>
        </p:nvSpPr>
        <p:spPr bwMode="auto">
          <a:xfrm>
            <a:off x="6957984" y="263691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27" name="Text Box 23"/>
          <p:cNvSpPr txBox="1">
            <a:spLocks noChangeAspect="1" noChangeArrowheads="1"/>
          </p:cNvSpPr>
          <p:nvPr/>
        </p:nvSpPr>
        <p:spPr bwMode="auto">
          <a:xfrm>
            <a:off x="6959572" y="443091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28" name="Rounded Rectangle 27"/>
          <p:cNvSpPr>
            <a:spLocks noChangeArrowheads="1"/>
          </p:cNvSpPr>
          <p:nvPr/>
        </p:nvSpPr>
        <p:spPr bwMode="auto">
          <a:xfrm rot="5400000">
            <a:off x="6849380" y="2033972"/>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142279901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7"/>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6"/>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9"/>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4"/>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25"/>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extLst/>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 name="Title 1"/>
          <p:cNvSpPr>
            <a:spLocks noGrp="1"/>
          </p:cNvSpPr>
          <p:nvPr>
            <p:ph type="title"/>
          </p:nvPr>
        </p:nvSpPr>
        <p:spPr/>
        <p:txBody>
          <a:bodyPr>
            <a:noAutofit/>
          </a:bodyPr>
          <a:lstStyle/>
          <a:p>
            <a:r>
              <a:rPr lang="en-US" sz="4000" dirty="0"/>
              <a:t>Exploiting Memory Error Tolerance </a:t>
            </a:r>
            <a:br>
              <a:rPr lang="en-US" sz="4000" dirty="0"/>
            </a:br>
            <a:r>
              <a:rPr lang="en-US" sz="4000" dirty="0"/>
              <a:t>with Hybrid Memory Systems</a:t>
            </a:r>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H</a:t>
            </a:r>
            <a:r>
              <a:rPr kumimoji="0" lang="en-US" sz="3600" b="0" i="0" u="none" strike="noStrike" kern="1200" cap="none" spc="0" normalizeH="0" baseline="0" noProof="0" dirty="0">
                <a:ln>
                  <a:noFill/>
                </a:ln>
                <a:solidFill>
                  <a:prstClr val="black"/>
                </a:solidFill>
                <a:effectLst/>
                <a:uLnTx/>
                <a:uFillTx/>
                <a:latin typeface="Calibri"/>
                <a:ea typeface="+mn-ea"/>
                <a:cs typeface="+mn-cs"/>
              </a:rPr>
              <a:t>eterogeneous-</a:t>
            </a:r>
            <a:r>
              <a:rPr kumimoji="0" lang="en-US" sz="3600" b="1" i="0" u="none" strike="noStrike" kern="1200" cap="none" spc="0" normalizeH="0" baseline="0" noProof="0" dirty="0">
                <a:ln>
                  <a:noFill/>
                </a:ln>
                <a:solidFill>
                  <a:prstClr val="black"/>
                </a:solidFill>
                <a:effectLst/>
                <a:uLnTx/>
                <a:uFillTx/>
                <a:latin typeface="Calibri"/>
                <a:ea typeface="+mn-ea"/>
                <a:cs typeface="+mn-cs"/>
              </a:rPr>
              <a:t>R</a:t>
            </a:r>
            <a:r>
              <a:rPr kumimoji="0" lang="en-US" sz="3600" b="0" i="0" u="none" strike="noStrike" kern="1200" cap="none" spc="0" normalizeH="0" baseline="0" noProof="0" dirty="0">
                <a:ln>
                  <a:noFill/>
                </a:ln>
                <a:solidFill>
                  <a:prstClr val="black"/>
                </a:solidFill>
                <a:effectLst/>
                <a:uLnTx/>
                <a:uFillTx/>
                <a:latin typeface="Calibri"/>
                <a:ea typeface="+mn-ea"/>
                <a:cs typeface="+mn-cs"/>
              </a:rPr>
              <a:t>eliability </a:t>
            </a:r>
            <a:r>
              <a:rPr kumimoji="0" lang="en-US" sz="3600" b="1" i="0" u="none" strike="noStrike" kern="1200" cap="none" spc="0" normalizeH="0" baseline="0" noProof="0" dirty="0">
                <a:ln>
                  <a:noFill/>
                </a:ln>
                <a:solidFill>
                  <a:prstClr val="black"/>
                </a:solidFill>
                <a:effectLst/>
                <a:uLnTx/>
                <a:uFillTx/>
                <a:latin typeface="Calibri"/>
                <a:ea typeface="+mn-ea"/>
                <a:cs typeface="+mn-cs"/>
              </a:rPr>
              <a:t>M</a:t>
            </a:r>
            <a:r>
              <a:rPr kumimoji="0" lang="en-US" sz="3600" b="0" i="0" u="none" strike="noStrike" kern="1200" cap="none" spc="0" normalizeH="0" baseline="0" noProof="0" dirty="0">
                <a:ln>
                  <a:noFill/>
                </a:ln>
                <a:solidFill>
                  <a:prstClr val="black"/>
                </a:solidFill>
                <a:effectLst/>
                <a:uLnTx/>
                <a:uFillTx/>
                <a:latin typeface="Calibri"/>
                <a:ea typeface="+mn-ea"/>
                <a:cs typeface="+mn-cs"/>
              </a:rPr>
              <a:t>emory </a:t>
            </a:r>
            <a:r>
              <a:rPr kumimoji="0" lang="en-US" sz="2400" b="1" i="0" u="none" strike="noStrike" kern="1200" cap="none" spc="0" normalizeH="0" baseline="0" noProof="0" dirty="0">
                <a:ln>
                  <a:noFill/>
                </a:ln>
                <a:solidFill>
                  <a:srgbClr val="1A5712"/>
                </a:solidFill>
                <a:effectLst/>
                <a:uLnTx/>
                <a:uFillTx/>
                <a:latin typeface="Calibri"/>
                <a:ea typeface="+mn-ea"/>
                <a:cs typeface="+mn-cs"/>
              </a:rPr>
              <a:t>[DSN 2014]</a:t>
            </a: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Low-cost memory</a:t>
            </a: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Reliable memory</a:t>
            </a: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ECC protected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Well-tested chips</a:t>
            </a: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err="1">
                <a:ln>
                  <a:noFill/>
                </a:ln>
                <a:solidFill>
                  <a:prstClr val="black"/>
                </a:solidFill>
                <a:effectLst/>
                <a:uLnTx/>
                <a:uFillTx/>
                <a:latin typeface="Calibri"/>
                <a:ea typeface="+mn-ea"/>
                <a:cs typeface="+mn-cs"/>
              </a:rPr>
              <a:t>NoECC</a:t>
            </a:r>
            <a:r>
              <a:rPr kumimoji="0" lang="en-US" sz="3200" b="0" i="0" u="none" strike="noStrike" kern="1200" cap="none" spc="0" normalizeH="0" baseline="0" noProof="0" dirty="0">
                <a:ln>
                  <a:noFill/>
                </a:ln>
                <a:solidFill>
                  <a:prstClr val="black"/>
                </a:solidFill>
                <a:effectLst/>
                <a:uLnTx/>
                <a:uFillTx/>
                <a:latin typeface="Calibri"/>
                <a:ea typeface="+mn-ea"/>
                <a:cs typeface="+mn-cs"/>
              </a:rPr>
              <a:t> or Parity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Less-tested chips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B4CB9A-C63F-4E87-AA38-9916D0B520C4}" type="slidenum">
              <a:rPr kumimoji="0" lang="en-US" sz="16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n-US" sz="1600" b="0" i="0" u="none" strike="noStrike" kern="1200" cap="none" spc="0" normalizeH="0" baseline="0" noProof="0">
              <a:ln>
                <a:noFill/>
              </a:ln>
              <a:solidFill>
                <a:prstClr val="black"/>
              </a:solidFill>
              <a:effectLst/>
              <a:uLnTx/>
              <a:uFillTx/>
              <a:latin typeface="Calibri"/>
              <a:ea typeface="+mn-ea"/>
              <a:cs typeface="+mn-cs"/>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On Microsoft’s Web Search workload</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Reduces server hardware </a:t>
            </a:r>
            <a:r>
              <a:rPr kumimoji="0" lang="en-US" sz="3200" b="0" i="0" u="none" strike="noStrike" kern="1200" cap="none" spc="0" normalizeH="0" baseline="0" noProof="0" dirty="0">
                <a:ln>
                  <a:noFill/>
                </a:ln>
                <a:solidFill>
                  <a:srgbClr val="4A66AC"/>
                </a:solidFill>
                <a:effectLst/>
                <a:uLnTx/>
                <a:uFillTx/>
                <a:latin typeface="Calibri"/>
                <a:ea typeface="+mn-ea"/>
                <a:cs typeface="+mn-cs"/>
              </a:rPr>
              <a:t>cost </a:t>
            </a:r>
            <a:r>
              <a:rPr kumimoji="0" lang="en-US" sz="3200" b="0" i="0" u="none" strike="noStrike" kern="1200" cap="none" spc="0" normalizeH="0" baseline="0" noProof="0" dirty="0">
                <a:ln>
                  <a:noFill/>
                </a:ln>
                <a:solidFill>
                  <a:prstClr val="black"/>
                </a:solidFill>
                <a:effectLst/>
                <a:uLnTx/>
                <a:uFillTx/>
                <a:latin typeface="Calibri"/>
                <a:ea typeface="+mn-ea"/>
                <a:cs typeface="+mn-cs"/>
              </a:rPr>
              <a:t>by </a:t>
            </a:r>
            <a:r>
              <a:rPr kumimoji="0" lang="en-US" sz="3200" b="0" i="0" u="none" strike="noStrike" kern="1200" cap="none" spc="0" normalizeH="0" baseline="0" noProof="0" dirty="0">
                <a:ln>
                  <a:noFill/>
                </a:ln>
                <a:solidFill>
                  <a:srgbClr val="FF0000"/>
                </a:solidFill>
                <a:effectLst/>
                <a:uLnTx/>
                <a:uFillTx/>
                <a:latin typeface="Calibri"/>
                <a:ea typeface="+mn-ea"/>
                <a:cs typeface="+mn-cs"/>
              </a:rPr>
              <a:t>4.7 %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Achieves single server </a:t>
            </a:r>
            <a:r>
              <a:rPr kumimoji="0" lang="en-US" sz="3200" b="0" i="0" u="none" strike="noStrike" kern="1200" cap="none" spc="0" normalizeH="0" baseline="0" noProof="0" dirty="0">
                <a:ln>
                  <a:noFill/>
                </a:ln>
                <a:solidFill>
                  <a:srgbClr val="4A66AC"/>
                </a:solidFill>
                <a:effectLst/>
                <a:uLnTx/>
                <a:uFillTx/>
                <a:latin typeface="Calibri"/>
                <a:ea typeface="+mn-ea"/>
                <a:cs typeface="+mn-cs"/>
              </a:rPr>
              <a:t>availability</a:t>
            </a:r>
            <a:r>
              <a:rPr kumimoji="0" lang="en-US" sz="3200" b="0" i="0" u="none" strike="noStrike" kern="1200" cap="none" spc="0" normalizeH="0" baseline="0" noProof="0" dirty="0">
                <a:ln>
                  <a:noFill/>
                </a:ln>
                <a:solidFill>
                  <a:prstClr val="black"/>
                </a:solidFill>
                <a:effectLst/>
                <a:uLnTx/>
                <a:uFillTx/>
                <a:latin typeface="Calibri"/>
                <a:ea typeface="+mn-ea"/>
                <a:cs typeface="+mn-cs"/>
              </a:rPr>
              <a:t> target of </a:t>
            </a:r>
            <a:r>
              <a:rPr kumimoji="0" lang="en-US" sz="3200" b="0" i="0" u="none" strike="noStrike" kern="1200" cap="none" spc="0" normalizeH="0" baseline="0" noProof="0" dirty="0">
                <a:ln>
                  <a:noFill/>
                </a:ln>
                <a:solidFill>
                  <a:srgbClr val="FF0000"/>
                </a:solidFill>
                <a:effectLst/>
                <a:uLnTx/>
                <a:uFillTx/>
                <a:latin typeface="Calibri"/>
                <a:ea typeface="+mn-ea"/>
                <a:cs typeface="+mn-cs"/>
              </a:rPr>
              <a:t>99.90 %</a:t>
            </a:r>
          </a:p>
        </p:txBody>
      </p:sp>
    </p:spTree>
    <p:extLst>
      <p:ext uri="{BB962C8B-B14F-4D97-AF65-F5344CB8AC3E}">
        <p14:creationId xmlns:p14="http://schemas.microsoft.com/office/powerpoint/2010/main" val="18686686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More on Heterogeneous-Reliability Memory</a:t>
            </a:r>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hlinkClick r:id="rId2"/>
              </a:rPr>
              <a:t>"Characterizing Application Memory Error Vulnerability to Optimize Data Center Cost via Heterogeneous-Reliability Memory"</a:t>
            </a:r>
            <a:r>
              <a:rPr lang="en-US" sz="1800" dirty="0"/>
              <a:t> </a:t>
            </a:r>
            <a:br>
              <a:rPr lang="en-US" sz="1800" dirty="0"/>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29606949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670571"/>
            <a:ext cx="8428037" cy="822325"/>
          </a:xfrm>
        </p:spPr>
        <p:txBody>
          <a:bodyPr/>
          <a:lstStyle/>
          <a:p>
            <a:pPr algn="ctr" eaLnBrk="1" hangingPunct="1"/>
            <a:r>
              <a:rPr lang="en-US" sz="5000" dirty="0">
                <a:latin typeface="Garamond" charset="0"/>
              </a:rPr>
              <a:t>Conclusion</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3533176880"/>
      </p:ext>
    </p:extLst>
  </p:cSld>
  <p:clrMapOvr>
    <a:masterClrMapping/>
  </p:clrMapOvr>
  <p:transition/>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Summary: Memory Reliability and Security</a:t>
            </a:r>
          </a:p>
        </p:txBody>
      </p:sp>
      <p:sp>
        <p:nvSpPr>
          <p:cNvPr id="3" name="Content Placeholder 2"/>
          <p:cNvSpPr>
            <a:spLocks noGrp="1"/>
          </p:cNvSpPr>
          <p:nvPr>
            <p:ph idx="1"/>
          </p:nvPr>
        </p:nvSpPr>
        <p:spPr>
          <a:xfrm>
            <a:off x="251520" y="1052736"/>
            <a:ext cx="8892480" cy="5256584"/>
          </a:xfrm>
        </p:spPr>
        <p:txBody>
          <a:bodyPr/>
          <a:lstStyle/>
          <a:p>
            <a:r>
              <a:rPr lang="en-US" sz="2200" dirty="0">
                <a:solidFill>
                  <a:srgbClr val="FF0000"/>
                </a:solidFill>
              </a:rPr>
              <a:t>Memory reliability is reducing</a:t>
            </a:r>
          </a:p>
          <a:p>
            <a:r>
              <a:rPr lang="en-US" sz="2200" dirty="0"/>
              <a:t>Reliability issues open up security vulnerabilities</a:t>
            </a:r>
          </a:p>
          <a:p>
            <a:pPr lvl="1"/>
            <a:r>
              <a:rPr lang="en-US" sz="2000" dirty="0"/>
              <a:t>Very hard to defend against</a:t>
            </a:r>
          </a:p>
          <a:p>
            <a:r>
              <a:rPr lang="en-US" sz="2200" dirty="0" err="1"/>
              <a:t>Rowhammer</a:t>
            </a:r>
            <a:r>
              <a:rPr lang="en-US" sz="2200" dirty="0"/>
              <a:t> is an example </a:t>
            </a:r>
          </a:p>
          <a:p>
            <a:pPr lvl="1"/>
            <a:r>
              <a:rPr lang="en-US" sz="2000" dirty="0"/>
              <a:t>Its implications on system security research are tremendous &amp; exciting</a:t>
            </a:r>
          </a:p>
          <a:p>
            <a:endParaRPr lang="en-US" dirty="0">
              <a:solidFill>
                <a:srgbClr val="0000FF"/>
              </a:solidFill>
            </a:endParaRPr>
          </a:p>
          <a:p>
            <a:r>
              <a:rPr lang="en-US" sz="2200" b="1" dirty="0">
                <a:solidFill>
                  <a:schemeClr val="accent6">
                    <a:lumMod val="75000"/>
                  </a:schemeClr>
                </a:solidFill>
              </a:rPr>
              <a:t>Good news: We have a lot more to do.</a:t>
            </a:r>
          </a:p>
          <a:p>
            <a:r>
              <a:rPr lang="en-US" sz="2200" dirty="0">
                <a:solidFill>
                  <a:srgbClr val="FF0000"/>
                </a:solidFill>
              </a:rPr>
              <a:t>Understand:</a:t>
            </a:r>
            <a:r>
              <a:rPr lang="en-US" sz="2200" dirty="0">
                <a:solidFill>
                  <a:srgbClr val="0000FF"/>
                </a:solidFill>
              </a:rPr>
              <a:t> Solid methodologies for failure modeling and discovery</a:t>
            </a:r>
          </a:p>
          <a:p>
            <a:pPr lvl="1"/>
            <a:r>
              <a:rPr lang="en-US" sz="2000" dirty="0"/>
              <a:t>Modeling based on real device data – small scale and large scale</a:t>
            </a:r>
          </a:p>
          <a:p>
            <a:r>
              <a:rPr lang="en-US" sz="2200" dirty="0">
                <a:solidFill>
                  <a:srgbClr val="FF0000"/>
                </a:solidFill>
              </a:rPr>
              <a:t>Architect:</a:t>
            </a:r>
            <a:r>
              <a:rPr lang="en-US" sz="2200" dirty="0">
                <a:solidFill>
                  <a:srgbClr val="0000FF"/>
                </a:solidFill>
              </a:rPr>
              <a:t> Principled co-architecting of system and memory</a:t>
            </a:r>
          </a:p>
          <a:p>
            <a:pPr lvl="1"/>
            <a:r>
              <a:rPr lang="en-US" sz="2000" dirty="0"/>
              <a:t>Good partitioning of duties across the stack</a:t>
            </a:r>
          </a:p>
          <a:p>
            <a:r>
              <a:rPr lang="en-US" sz="2200" dirty="0">
                <a:solidFill>
                  <a:srgbClr val="FF0000"/>
                </a:solidFill>
              </a:rPr>
              <a:t>Design &amp; Test:</a:t>
            </a:r>
            <a:r>
              <a:rPr lang="en-US" sz="2200" dirty="0">
                <a:solidFill>
                  <a:srgbClr val="0000FF"/>
                </a:solidFill>
              </a:rPr>
              <a:t> Principled electronic design, automation, testing</a:t>
            </a:r>
          </a:p>
          <a:p>
            <a:pPr lvl="1"/>
            <a:r>
              <a:rPr lang="en-US" sz="2000" dirty="0"/>
              <a:t>High coverage and good interaction with system reliability methods</a:t>
            </a:r>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3163305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Secure, Reliable, Safe</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161</a:t>
            </a:fld>
            <a:endParaRPr lang="en-US">
              <a:solidFill>
                <a:srgbClr val="000000"/>
              </a:solidFill>
            </a:endParaRPr>
          </a:p>
        </p:txBody>
      </p:sp>
    </p:spTree>
    <p:extLst>
      <p:ext uri="{BB962C8B-B14F-4D97-AF65-F5344CB8AC3E}">
        <p14:creationId xmlns:p14="http://schemas.microsoft.com/office/powerpoint/2010/main" val="554324750"/>
      </p:ext>
    </p:extLst>
  </p:cSld>
  <p:clrMapOvr>
    <a:masterClrMapping/>
  </p:clrMapOvr>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One Important Takeaway</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162</a:t>
            </a:fld>
            <a:endParaRPr lang="en-US"/>
          </a:p>
        </p:txBody>
      </p:sp>
    </p:spTree>
    <p:extLst>
      <p:ext uri="{BB962C8B-B14F-4D97-AF65-F5344CB8AC3E}">
        <p14:creationId xmlns:p14="http://schemas.microsoft.com/office/powerpoint/2010/main" val="1855774917"/>
      </p:ext>
    </p:extLst>
  </p:cSld>
  <p:clrMapOvr>
    <a:masterClrMapping/>
  </p:clrMapOvr>
  <p:transition/>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solidFill>
                  <a:srgbClr val="0000FF"/>
                </a:solidFill>
              </a:rPr>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29 January 2019</a:t>
            </a:r>
          </a:p>
          <a:p>
            <a:r>
              <a:rPr lang="en-US" sz="2200" dirty="0"/>
              <a:t>UT Austin ECE Endowed Lecture Series</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216024" y="5949280"/>
            <a:ext cx="1745138" cy="504938"/>
          </a:xfrm>
          <a:prstGeom prst="rect">
            <a:avLst/>
          </a:prstGeom>
        </p:spPr>
      </p:pic>
      <p:sp>
        <p:nvSpPr>
          <p:cNvPr id="13" name="Title 1"/>
          <p:cNvSpPr>
            <a:spLocks noGrp="1"/>
          </p:cNvSpPr>
          <p:nvPr>
            <p:ph type="ctrTitle"/>
          </p:nvPr>
        </p:nvSpPr>
        <p:spPr>
          <a:xfrm>
            <a:off x="216024" y="1371600"/>
            <a:ext cx="8820472" cy="2201416"/>
          </a:xfrm>
        </p:spPr>
        <p:txBody>
          <a:bodyPr>
            <a:normAutofit/>
          </a:bodyPr>
          <a:lstStyle/>
          <a:p>
            <a:pPr algn="ctr"/>
            <a:r>
              <a:rPr lang="en-US" sz="3600" b="1" dirty="0"/>
              <a:t>Memory Systems </a:t>
            </a:r>
            <a:br>
              <a:rPr lang="en-US" sz="3600" b="1" dirty="0"/>
            </a:br>
            <a:r>
              <a:rPr lang="en-US" sz="3600" b="1" dirty="0"/>
              <a:t>and Memory-Centric Computing Systems</a:t>
            </a:r>
            <a:br>
              <a:rPr lang="en-US" sz="3600" b="1" dirty="0"/>
            </a:br>
            <a:r>
              <a:rPr lang="en-US" sz="3600" b="1" dirty="0">
                <a:solidFill>
                  <a:srgbClr val="FF0000"/>
                </a:solidFill>
              </a:rPr>
              <a:t>Lecture 1: Trends &amp; Reliability/Security</a:t>
            </a:r>
          </a:p>
        </p:txBody>
      </p:sp>
      <p:pic>
        <p:nvPicPr>
          <p:cNvPr id="10" name="Picture 2" descr="ETH Zurich short logo, black"/>
          <p:cNvPicPr>
            <a:picLocks noChangeAspect="1" noChangeArrowheads="1"/>
          </p:cNvPicPr>
          <p:nvPr/>
        </p:nvPicPr>
        <p:blipFill rotWithShape="1">
          <a:blip r:embed="rId6">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7"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3710055949"/>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solidFill>
                  <a:srgbClr val="0000FF"/>
                </a:solidFill>
              </a:rPr>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31 January 2019</a:t>
            </a:r>
          </a:p>
          <a:p>
            <a:r>
              <a:rPr lang="en-US" sz="2200" dirty="0"/>
              <a:t>UT Austin ECE Endowed Lecture Series</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216024" y="5949280"/>
            <a:ext cx="1745138" cy="504938"/>
          </a:xfrm>
          <a:prstGeom prst="rect">
            <a:avLst/>
          </a:prstGeom>
        </p:spPr>
      </p:pic>
      <p:sp>
        <p:nvSpPr>
          <p:cNvPr id="13" name="Title 1"/>
          <p:cNvSpPr>
            <a:spLocks noGrp="1"/>
          </p:cNvSpPr>
          <p:nvPr>
            <p:ph type="ctrTitle"/>
          </p:nvPr>
        </p:nvSpPr>
        <p:spPr>
          <a:xfrm>
            <a:off x="216024" y="1371600"/>
            <a:ext cx="8820472" cy="2201416"/>
          </a:xfrm>
        </p:spPr>
        <p:txBody>
          <a:bodyPr>
            <a:normAutofit/>
          </a:bodyPr>
          <a:lstStyle/>
          <a:p>
            <a:pPr algn="ctr"/>
            <a:r>
              <a:rPr lang="en-US" sz="3600" b="1" dirty="0"/>
              <a:t>Memory Systems </a:t>
            </a:r>
            <a:br>
              <a:rPr lang="en-US" sz="3600" b="1" dirty="0"/>
            </a:br>
            <a:r>
              <a:rPr lang="en-US" sz="3600" b="1" dirty="0"/>
              <a:t>and Memory-Centric Computing Systems</a:t>
            </a:r>
            <a:br>
              <a:rPr lang="en-US" sz="3600" b="1" dirty="0"/>
            </a:br>
            <a:r>
              <a:rPr lang="en-US" sz="3600" b="1" dirty="0">
                <a:solidFill>
                  <a:srgbClr val="FF0000"/>
                </a:solidFill>
              </a:rPr>
              <a:t>Lecture 2: Computation in Memory</a:t>
            </a:r>
          </a:p>
        </p:txBody>
      </p:sp>
      <p:pic>
        <p:nvPicPr>
          <p:cNvPr id="10" name="Picture 2" descr="ETH Zurich short logo, black"/>
          <p:cNvPicPr>
            <a:picLocks noChangeAspect="1" noChangeArrowheads="1"/>
          </p:cNvPicPr>
          <p:nvPr/>
        </p:nvPicPr>
        <p:blipFill rotWithShape="1">
          <a:blip r:embed="rId6">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7"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514850160"/>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latin typeface="Tahoma" charset="0"/>
                <a:ea typeface="ＭＳ Ｐゴシック" charset="0"/>
                <a:cs typeface="ＭＳ Ｐゴシック" charset="0"/>
              </a:rPr>
              <a:t>Major Trends Affecting Main Memory</a:t>
            </a:r>
          </a:p>
          <a:p>
            <a:pPr eaLnBrk="1" hangingPunct="1"/>
            <a:r>
              <a:rPr lang="en-US" dirty="0">
                <a:solidFill>
                  <a:srgbClr val="0000FF"/>
                </a:solidFill>
                <a:latin typeface="Tahoma" charset="0"/>
                <a:ea typeface="ＭＳ Ｐゴシック" charset="0"/>
                <a:cs typeface="ＭＳ Ｐゴシック" charset="0"/>
              </a:rPr>
              <a:t>Key Challenges and Solution Directions</a:t>
            </a:r>
          </a:p>
          <a:p>
            <a:pPr lvl="1" eaLnBrk="1" hangingPunct="1"/>
            <a:r>
              <a:rPr lang="en-US" dirty="0">
                <a:latin typeface="Tahoma" charset="0"/>
                <a:ea typeface="ＭＳ Ｐゴシック" charset="0"/>
                <a:cs typeface="ＭＳ Ｐゴシック" charset="0"/>
              </a:rPr>
              <a:t>Robustness: Reliability and Security</a:t>
            </a:r>
          </a:p>
          <a:p>
            <a:pPr lvl="1" eaLnBrk="1" hangingPunct="1"/>
            <a:r>
              <a:rPr lang="en-US" dirty="0">
                <a:solidFill>
                  <a:srgbClr val="0000FF"/>
                </a:solidFill>
                <a:latin typeface="Tahoma" charset="0"/>
                <a:ea typeface="ＭＳ Ｐゴシック" charset="0"/>
                <a:cs typeface="ＭＳ Ｐゴシック" charset="0"/>
              </a:rPr>
              <a:t>Energy and Performance: In-Memory Computation</a:t>
            </a:r>
          </a:p>
          <a:p>
            <a:pPr lvl="1" eaLnBrk="1" hangingPunct="1"/>
            <a:r>
              <a:rPr lang="en-US" dirty="0">
                <a:latin typeface="Tahoma" charset="0"/>
                <a:ea typeface="ＭＳ Ｐゴシック" charset="0"/>
                <a:cs typeface="ＭＳ Ｐゴシック" charset="0"/>
              </a:rPr>
              <a:t>Low Latency/Energy and Latency/Energy/Reliability Tradeoffs</a:t>
            </a:r>
          </a:p>
          <a:p>
            <a:pPr lvl="1" eaLnBrk="1" hangingPunct="1"/>
            <a:r>
              <a:rPr lang="en-US" dirty="0">
                <a:latin typeface="Tahoma" charset="0"/>
                <a:ea typeface="ＭＳ Ｐゴシック" charset="0"/>
                <a:cs typeface="ＭＳ Ｐゴシック" charset="0"/>
              </a:rPr>
              <a:t>Scalability and More: Enabling Emerging Technologies</a:t>
            </a:r>
          </a:p>
          <a:p>
            <a:pPr eaLnBrk="1" hangingPunct="1"/>
            <a:r>
              <a:rPr lang="en-US" dirty="0">
                <a:latin typeface="Tahoma" charset="0"/>
                <a:ea typeface="ＭＳ Ｐゴシック" charset="0"/>
                <a:cs typeface="ＭＳ Ｐゴシック" charset="0"/>
              </a:rPr>
              <a:t>Solution Principles</a:t>
            </a:r>
          </a:p>
          <a:p>
            <a:pPr eaLnBrk="1" hangingPunct="1"/>
            <a:r>
              <a:rPr lang="en-US" dirty="0">
                <a:latin typeface="Tahoma" charset="0"/>
                <a:ea typeface="ＭＳ Ｐゴシック" charset="0"/>
                <a:cs typeface="ＭＳ Ｐゴシック" charset="0"/>
              </a:rPr>
              <a:t>Concluding Remarks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382506129"/>
      </p:ext>
    </p:extLst>
  </p:cSld>
  <p:clrMapOvr>
    <a:masterClrMapping/>
  </p:clrMapOvr>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Sub-Agenda: In-Memory Computation</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b="1" dirty="0">
                <a:solidFill>
                  <a:srgbClr val="FF0000"/>
                </a:solidFill>
                <a:latin typeface="Tahoma" charset="0"/>
                <a:ea typeface="ＭＳ Ｐゴシック" charset="0"/>
                <a:cs typeface="ＭＳ Ｐゴシック" charset="0"/>
              </a:rPr>
              <a:t>The Need for Intelligent Memory Controllers</a:t>
            </a:r>
          </a:p>
          <a:p>
            <a:pPr lvl="1" eaLnBrk="1" hangingPunct="1"/>
            <a:r>
              <a:rPr lang="en-US" b="1" dirty="0">
                <a:solidFill>
                  <a:srgbClr val="FF00C4"/>
                </a:solidFill>
                <a:latin typeface="Tahoma" charset="0"/>
                <a:ea typeface="ＭＳ Ｐゴシック" charset="0"/>
                <a:cs typeface="ＭＳ Ｐゴシック" charset="0"/>
              </a:rPr>
              <a:t>Bottom Up: Push from Circuits and Devices</a:t>
            </a:r>
          </a:p>
          <a:p>
            <a:pPr lvl="1" eaLnBrk="1" hangingPunct="1"/>
            <a:r>
              <a:rPr lang="en-US" b="1" dirty="0">
                <a:solidFill>
                  <a:srgbClr val="0432FF"/>
                </a:solidFill>
                <a:latin typeface="Tahoma" charset="0"/>
                <a:ea typeface="ＭＳ Ｐゴシック" charset="0"/>
                <a:cs typeface="ＭＳ Ｐゴシック" charset="0"/>
              </a:rPr>
              <a:t>Top Down: Pull from Systems and Applications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166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64000784"/>
      </p:ext>
    </p:extLst>
  </p:cSld>
  <p:clrMapOvr>
    <a:masterClrMapping/>
  </p:clrMapOvr>
  <p:transition/>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Three Key Systems Trends</a:t>
            </a:r>
          </a:p>
        </p:txBody>
      </p:sp>
      <p:sp>
        <p:nvSpPr>
          <p:cNvPr id="3" name="Content Placeholder 2"/>
          <p:cNvSpPr>
            <a:spLocks noGrp="1"/>
          </p:cNvSpPr>
          <p:nvPr>
            <p:ph idx="1"/>
          </p:nvPr>
        </p:nvSpPr>
        <p:spPr>
          <a:xfrm>
            <a:off x="228600" y="1403629"/>
            <a:ext cx="8610600" cy="5193723"/>
          </a:xfrm>
        </p:spPr>
        <p:txBody>
          <a:bodyPr/>
          <a:lstStyle/>
          <a:p>
            <a:pPr marL="0" indent="0">
              <a:buNone/>
            </a:pPr>
            <a:r>
              <a:rPr lang="en-US" sz="3200" dirty="0">
                <a:solidFill>
                  <a:srgbClr val="0000FF"/>
                </a:solidFill>
              </a:rPr>
              <a:t>1. Data access is a major bottleneck</a:t>
            </a:r>
          </a:p>
          <a:p>
            <a:pPr lvl="1"/>
            <a:r>
              <a:rPr lang="en-US" dirty="0"/>
              <a:t>Applications are increasingly data hungry</a:t>
            </a:r>
          </a:p>
          <a:p>
            <a:pPr lvl="1"/>
            <a:endParaRPr lang="en-US" dirty="0"/>
          </a:p>
          <a:p>
            <a:pPr lvl="1"/>
            <a:endParaRPr lang="en-US" dirty="0"/>
          </a:p>
          <a:p>
            <a:pPr marL="0" indent="0">
              <a:buNone/>
            </a:pPr>
            <a:r>
              <a:rPr lang="en-US" sz="3200" dirty="0">
                <a:solidFill>
                  <a:srgbClr val="0000FF"/>
                </a:solidFill>
              </a:rPr>
              <a:t>2. Energy consumption is a key limiter</a:t>
            </a:r>
          </a:p>
          <a:p>
            <a:endParaRPr lang="en-US" dirty="0"/>
          </a:p>
          <a:p>
            <a:endParaRPr lang="en-US" dirty="0"/>
          </a:p>
          <a:p>
            <a:pPr marL="0" indent="0">
              <a:buNone/>
            </a:pPr>
            <a:r>
              <a:rPr lang="en-US" sz="3200" dirty="0">
                <a:solidFill>
                  <a:srgbClr val="0000FF"/>
                </a:solidFill>
              </a:rPr>
              <a:t>3. Data movement energy dominates compute</a:t>
            </a:r>
          </a:p>
          <a:p>
            <a:pPr lvl="1"/>
            <a:r>
              <a:rPr lang="en-US" dirty="0"/>
              <a:t>Especially true for off-chip to on-chip movement</a:t>
            </a:r>
          </a:p>
          <a:p>
            <a:pPr marL="344487" lvl="1"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167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9446493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Observation and Opportunity</a:t>
            </a:r>
          </a:p>
        </p:txBody>
      </p:sp>
      <p:sp>
        <p:nvSpPr>
          <p:cNvPr id="3" name="Content Placeholder 2"/>
          <p:cNvSpPr>
            <a:spLocks noGrp="1"/>
          </p:cNvSpPr>
          <p:nvPr>
            <p:ph idx="1"/>
          </p:nvPr>
        </p:nvSpPr>
        <p:spPr>
          <a:xfrm>
            <a:off x="228600" y="1219200"/>
            <a:ext cx="8610600" cy="5029200"/>
          </a:xfrm>
        </p:spPr>
        <p:txBody>
          <a:bodyPr/>
          <a:lstStyle/>
          <a:p>
            <a:r>
              <a:rPr lang="en-US" dirty="0">
                <a:solidFill>
                  <a:srgbClr val="0432FF"/>
                </a:solidFill>
              </a:rPr>
              <a:t>High latency and high energy caused by data movement</a:t>
            </a:r>
          </a:p>
          <a:p>
            <a:pPr lvl="1"/>
            <a:r>
              <a:rPr lang="en-US" dirty="0"/>
              <a:t>Long, energy-hungry interconnects</a:t>
            </a:r>
          </a:p>
          <a:p>
            <a:pPr lvl="1"/>
            <a:r>
              <a:rPr lang="en-US" dirty="0"/>
              <a:t>Energy-hungry electrical interfaces</a:t>
            </a:r>
          </a:p>
          <a:p>
            <a:pPr lvl="1"/>
            <a:r>
              <a:rPr lang="en-US" dirty="0"/>
              <a:t>Movement of large amounts of data</a:t>
            </a:r>
          </a:p>
          <a:p>
            <a:pPr lvl="1"/>
            <a:endParaRPr lang="en-US" dirty="0"/>
          </a:p>
          <a:p>
            <a:r>
              <a:rPr lang="en-US" dirty="0"/>
              <a:t>Opportunity: </a:t>
            </a:r>
            <a:r>
              <a:rPr lang="en-US" dirty="0">
                <a:solidFill>
                  <a:srgbClr val="FF0000"/>
                </a:solidFill>
              </a:rPr>
              <a:t>Minimize data movement by performing computation directly (near) where the data resides</a:t>
            </a:r>
          </a:p>
          <a:p>
            <a:pPr lvl="1"/>
            <a:r>
              <a:rPr lang="en-US" dirty="0"/>
              <a:t>Processing in memory (PIM)</a:t>
            </a:r>
          </a:p>
          <a:p>
            <a:pPr lvl="1"/>
            <a:r>
              <a:rPr lang="en-US" dirty="0"/>
              <a:t>In-memory computation/processing</a:t>
            </a:r>
          </a:p>
          <a:p>
            <a:pPr lvl="1"/>
            <a:r>
              <a:rPr lang="en-US" dirty="0"/>
              <a:t>Near-data processing (NDP)</a:t>
            </a:r>
          </a:p>
          <a:p>
            <a:pPr lvl="1"/>
            <a:r>
              <a:rPr lang="en-US" dirty="0"/>
              <a:t>General concept applicable to any data storage &amp; movement unit (caches, SSDs, main memory, network, controllers)</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168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23130677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Issues in Future Platforms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14406" y="2564904"/>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9489461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a:t>Maslow’s (Human) Hierarchy of Needs, Revisited</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p:txBody>
      </p:sp>
      <p:sp>
        <p:nvSpPr>
          <p:cNvPr id="7" name="TextBox 6"/>
          <p:cNvSpPr txBox="1"/>
          <p:nvPr/>
        </p:nvSpPr>
        <p:spPr>
          <a:xfrm>
            <a:off x="3778884" y="4869160"/>
            <a:ext cx="4033476" cy="584775"/>
          </a:xfrm>
          <a:prstGeom prst="rect">
            <a:avLst/>
          </a:prstGeom>
          <a:solidFill>
            <a:srgbClr val="A285C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Tahoma"/>
                <a:ea typeface="+mn-ea"/>
                <a:cs typeface="+mn-cs"/>
              </a:rPr>
              <a:t>Everlasting energy</a:t>
            </a:r>
            <a:endParaRPr kumimoji="0" lang="en-US" sz="3200" b="1" i="0" u="none" strike="noStrike" kern="1200" cap="none" spc="0" normalizeH="0" baseline="0" noProof="0" dirty="0">
              <a:ln>
                <a:noFill/>
              </a:ln>
              <a:solidFill>
                <a:srgbClr val="FFFF00"/>
              </a:solidFill>
              <a:effectLst/>
              <a:uLnTx/>
              <a:uFillTx/>
              <a:latin typeface="Tahoma"/>
              <a:ea typeface="+mn-ea"/>
              <a:cs typeface="+mn-cs"/>
            </a:endParaRPr>
          </a:p>
        </p:txBody>
      </p:sp>
      <p:sp>
        <p:nvSpPr>
          <p:cNvPr id="8" name="TextBox 7"/>
          <p:cNvSpPr txBox="1"/>
          <p:nvPr/>
        </p:nvSpPr>
        <p:spPr>
          <a:xfrm>
            <a:off x="1780551" y="6512454"/>
            <a:ext cx="316074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www.simplypsychology.org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maslow.html</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
        <p:nvSpPr>
          <p:cNvPr id="9" name="TextBox 8"/>
          <p:cNvSpPr txBox="1"/>
          <p:nvPr/>
        </p:nvSpPr>
        <p:spPr>
          <a:xfrm>
            <a:off x="227414" y="1052736"/>
            <a:ext cx="4477380"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Motivation and Personality</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Book, 1954-1970.</a:t>
            </a:r>
          </a:p>
        </p:txBody>
      </p:sp>
      <p:pic>
        <p:nvPicPr>
          <p:cNvPr id="10" name="Picture 9">
            <a:extLst>
              <a:ext uri="{FF2B5EF4-FFF2-40B4-BE49-F238E27FC236}">
                <a16:creationId xmlns:a16="http://schemas.microsoft.com/office/drawing/2014/main" id="{F36BB17F-F734-3B48-BE0D-49A57CBB000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3528" y="2864053"/>
            <a:ext cx="2046334" cy="2581171"/>
          </a:xfrm>
          <a:prstGeom prst="rect">
            <a:avLst/>
          </a:prstGeom>
        </p:spPr>
      </p:pic>
    </p:spTree>
    <p:extLst>
      <p:ext uri="{BB962C8B-B14F-4D97-AF65-F5344CB8AC3E}">
        <p14:creationId xmlns:p14="http://schemas.microsoft.com/office/powerpoint/2010/main" val="11903103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Do We Want This?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171</a:t>
            </a:fld>
            <a:endParaRPr lang="en-US" altLang="en-US"/>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1295400"/>
            <a:ext cx="6502400" cy="487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r>
              <a:rPr lang="en-US" sz="1000" dirty="0">
                <a:latin typeface="Calibri"/>
                <a:cs typeface="Calibri"/>
              </a:rPr>
              <a:t>Source: V. </a:t>
            </a:r>
            <a:r>
              <a:rPr lang="en-US" sz="1000" dirty="0" err="1">
                <a:latin typeface="Calibri"/>
                <a:cs typeface="Calibri"/>
              </a:rPr>
              <a:t>Milutinovic</a:t>
            </a:r>
            <a:endParaRPr lang="en-US" sz="1000" dirty="0">
              <a:latin typeface="Calibri"/>
              <a:cs typeface="Calibri"/>
            </a:endParaRPr>
          </a:p>
        </p:txBody>
      </p:sp>
    </p:spTree>
    <p:extLst>
      <p:ext uri="{BB962C8B-B14F-4D97-AF65-F5344CB8AC3E}">
        <p14:creationId xmlns:p14="http://schemas.microsoft.com/office/powerpoint/2010/main" val="3249760649"/>
      </p:ext>
    </p:extLst>
  </p:cSld>
  <p:clrMapOvr>
    <a:masterClrMapping/>
  </p:clrMapOvr>
  <p:transitio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Or This?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172</a:t>
            </a:fld>
            <a:endParaRPr lang="en-US" altLang="en-US"/>
          </a:p>
        </p:txBody>
      </p:sp>
      <p:pic>
        <p:nvPicPr>
          <p:cNvPr id="6" name="Picture 2" descr="C:\1nenad\Widnes_Smok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213891"/>
            <a:ext cx="8763000" cy="4951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r>
              <a:rPr lang="en-US" sz="1000" dirty="0">
                <a:latin typeface="Calibri"/>
                <a:cs typeface="Calibri"/>
              </a:rPr>
              <a:t>Source: V. </a:t>
            </a:r>
            <a:r>
              <a:rPr lang="en-US" sz="1000" dirty="0" err="1">
                <a:latin typeface="Calibri"/>
                <a:cs typeface="Calibri"/>
              </a:rPr>
              <a:t>Milutinovic</a:t>
            </a:r>
            <a:endParaRPr lang="en-US" sz="1000" dirty="0">
              <a:latin typeface="Calibri"/>
              <a:cs typeface="Calibri"/>
            </a:endParaRPr>
          </a:p>
        </p:txBody>
      </p:sp>
    </p:spTree>
    <p:extLst>
      <p:ext uri="{BB962C8B-B14F-4D97-AF65-F5344CB8AC3E}">
        <p14:creationId xmlns:p14="http://schemas.microsoft.com/office/powerpoint/2010/main" val="2705622818"/>
      </p:ext>
    </p:extLst>
  </p:cSld>
  <p:clrMapOvr>
    <a:masterClrMapping/>
  </p:clrMapOvr>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899592" y="1844824"/>
            <a:ext cx="7128792" cy="2088232"/>
          </a:xfrm>
        </p:spPr>
        <p:txBody>
          <a:bodyPr/>
          <a:lstStyle/>
          <a:p>
            <a:pPr marL="0" indent="0" algn="ctr">
              <a:buNone/>
            </a:pPr>
            <a:r>
              <a:rPr lang="en-US" sz="6400" dirty="0">
                <a:solidFill>
                  <a:srgbClr val="FF0000"/>
                </a:solidFill>
              </a:rPr>
              <a:t>Sustainable</a:t>
            </a:r>
          </a:p>
          <a:p>
            <a:pPr marL="0" indent="0" algn="ctr">
              <a:buNone/>
            </a:pPr>
            <a:r>
              <a:rPr lang="en-US" sz="6400" dirty="0">
                <a:solidFill>
                  <a:srgbClr val="FF0000"/>
                </a:solidFill>
              </a:rPr>
              <a:t>and</a:t>
            </a:r>
          </a:p>
          <a:p>
            <a:pPr marL="0" indent="0" algn="ctr">
              <a:buNone/>
            </a:pPr>
            <a:r>
              <a:rPr lang="en-US" sz="6400" dirty="0">
                <a:solidFill>
                  <a:srgbClr val="FF0000"/>
                </a:solidFill>
              </a:rPr>
              <a:t>Energy Efficient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173</a:t>
            </a:fld>
            <a:endParaRPr lang="en-US">
              <a:solidFill>
                <a:srgbClr val="000000"/>
              </a:solidFill>
            </a:endParaRPr>
          </a:p>
        </p:txBody>
      </p:sp>
    </p:spTree>
    <p:extLst>
      <p:ext uri="{BB962C8B-B14F-4D97-AF65-F5344CB8AC3E}">
        <p14:creationId xmlns:p14="http://schemas.microsoft.com/office/powerpoint/2010/main" val="1925963678"/>
      </p:ext>
    </p:extLst>
  </p:cSld>
  <p:clrMapOvr>
    <a:masterClrMapping/>
  </p:clrMapOvr>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0" y="1268760"/>
            <a:ext cx="9144000" cy="4979640"/>
          </a:xfrm>
        </p:spPr>
        <p:txBody>
          <a:bodyPr/>
          <a:lstStyle/>
          <a:p>
            <a:pPr marL="0" indent="0" algn="ctr">
              <a:buNone/>
            </a:pPr>
            <a:r>
              <a:rPr lang="en-US" dirty="0">
                <a:solidFill>
                  <a:srgbClr val="0000FF"/>
                </a:solidFill>
              </a:rPr>
              <a:t>Data access is the major performance and energy bottleneck</a:t>
            </a:r>
          </a:p>
          <a:p>
            <a:endParaRPr lang="en-US" sz="1000" dirty="0"/>
          </a:p>
          <a:p>
            <a:pPr marL="0" indent="0">
              <a:buNone/>
            </a:pPr>
            <a:endParaRPr lang="en-US" dirty="0"/>
          </a:p>
          <a:p>
            <a:pPr marL="0" indent="0" algn="ctr">
              <a:buNone/>
            </a:pPr>
            <a:r>
              <a:rPr lang="en-US" sz="5000" dirty="0"/>
              <a:t>Our current</a:t>
            </a:r>
          </a:p>
          <a:p>
            <a:pPr marL="0" indent="0" algn="ctr">
              <a:buNone/>
            </a:pPr>
            <a:r>
              <a:rPr lang="en-US" sz="5000" dirty="0">
                <a:solidFill>
                  <a:srgbClr val="0000FF"/>
                </a:solidFill>
              </a:rPr>
              <a:t>design principles </a:t>
            </a:r>
          </a:p>
          <a:p>
            <a:pPr marL="0" indent="0" algn="ctr">
              <a:buNone/>
            </a:pPr>
            <a:r>
              <a:rPr lang="en-US" sz="5000" dirty="0">
                <a:solidFill>
                  <a:srgbClr val="0000FF"/>
                </a:solidFill>
              </a:rPr>
              <a:t>cause </a:t>
            </a:r>
            <a:r>
              <a:rPr lang="en-US" sz="5000" dirty="0">
                <a:solidFill>
                  <a:srgbClr val="FF0000"/>
                </a:solidFill>
              </a:rPr>
              <a:t>great energy waste</a:t>
            </a:r>
          </a:p>
          <a:p>
            <a:pPr marL="0" indent="0" algn="ctr">
              <a:buNone/>
            </a:pPr>
            <a:r>
              <a:rPr lang="en-US" sz="3000" dirty="0">
                <a:solidFill>
                  <a:srgbClr val="FF0000"/>
                </a:solidFill>
              </a:rPr>
              <a:t>(and great performance loss)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174</a:t>
            </a:fld>
            <a:endParaRPr lang="en-US" altLang="en-US">
              <a:solidFill>
                <a:srgbClr val="000000"/>
              </a:solidFill>
            </a:endParaRPr>
          </a:p>
        </p:txBody>
      </p:sp>
    </p:spTree>
    <p:extLst>
      <p:ext uri="{BB962C8B-B14F-4D97-AF65-F5344CB8AC3E}">
        <p14:creationId xmlns:p14="http://schemas.microsoft.com/office/powerpoint/2010/main" val="15488251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228600" y="1988840"/>
            <a:ext cx="8610600" cy="4876800"/>
          </a:xfrm>
        </p:spPr>
        <p:txBody>
          <a:bodyPr/>
          <a:lstStyle/>
          <a:p>
            <a:pPr marL="0" indent="0" algn="ctr">
              <a:buNone/>
            </a:pPr>
            <a:r>
              <a:rPr lang="en-US" sz="5000" dirty="0">
                <a:solidFill>
                  <a:srgbClr val="FF0000"/>
                </a:solidFill>
              </a:rPr>
              <a:t>Processing</a:t>
            </a:r>
            <a:r>
              <a:rPr lang="en-US" sz="5000" dirty="0"/>
              <a:t> of data </a:t>
            </a:r>
          </a:p>
          <a:p>
            <a:pPr marL="0" indent="0" algn="ctr">
              <a:buNone/>
            </a:pPr>
            <a:r>
              <a:rPr lang="en-US" sz="5000" dirty="0"/>
              <a:t>is performed </a:t>
            </a:r>
          </a:p>
          <a:p>
            <a:pPr marL="0" indent="0" algn="ctr">
              <a:buNone/>
            </a:pPr>
            <a:r>
              <a:rPr lang="en-US" sz="5000" dirty="0">
                <a:solidFill>
                  <a:srgbClr val="FF0000"/>
                </a:solidFill>
              </a:rPr>
              <a:t>far away from the data</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175</a:t>
            </a:fld>
            <a:endParaRPr lang="en-US" altLang="en-US">
              <a:solidFill>
                <a:srgbClr val="000000"/>
              </a:solidFill>
            </a:endParaRPr>
          </a:p>
        </p:txBody>
      </p:sp>
    </p:spTree>
    <p:extLst>
      <p:ext uri="{BB962C8B-B14F-4D97-AF65-F5344CB8AC3E}">
        <p14:creationId xmlns:p14="http://schemas.microsoft.com/office/powerpoint/2010/main" val="1454456132"/>
      </p:ext>
    </p:extLst>
  </p:cSld>
  <p:clrMapOvr>
    <a:masterClrMapping/>
  </p:clrMapOvr>
  <p:transition/>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176</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6" name="Picture 5"/>
          <p:cNvPicPr>
            <a:picLocks noChangeAspect="1"/>
          </p:cNvPicPr>
          <p:nvPr/>
        </p:nvPicPr>
        <p:blipFill>
          <a:blip r:embed="rId3"/>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2378567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177</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619672" y="3861048"/>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7" name="Picture 6"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491880" y="5733256"/>
            <a:ext cx="2304256" cy="549297"/>
          </a:xfrm>
          <a:prstGeom prst="rect">
            <a:avLst/>
          </a:prstGeom>
        </p:spPr>
      </p:pic>
      <p:pic>
        <p:nvPicPr>
          <p:cNvPr id="8"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6233024" y="4297936"/>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11" name="Picture 10"/>
          <p:cNvPicPr>
            <a:picLocks noChangeAspect="1"/>
          </p:cNvPicPr>
          <p:nvPr/>
        </p:nvPicPr>
        <p:blipFill>
          <a:blip r:embed="rId6"/>
          <a:stretch>
            <a:fillRect/>
          </a:stretch>
        </p:blipFill>
        <p:spPr>
          <a:xfrm>
            <a:off x="5148063" y="152400"/>
            <a:ext cx="3255263" cy="2554836"/>
          </a:xfrm>
          <a:prstGeom prst="rect">
            <a:avLst/>
          </a:prstGeom>
        </p:spPr>
      </p:pic>
      <p:sp>
        <p:nvSpPr>
          <p:cNvPr id="12" name="TextBox 11"/>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1190876394"/>
      </p:ext>
    </p:extLst>
  </p:cSld>
  <p:clrMapOvr>
    <a:masterClrMapping/>
  </p:clrMapOvr>
  <p:transition/>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Today’s Computing Systems</a:t>
            </a:r>
          </a:p>
        </p:txBody>
      </p:sp>
      <p:sp>
        <p:nvSpPr>
          <p:cNvPr id="3" name="Content Placeholder 2"/>
          <p:cNvSpPr>
            <a:spLocks noGrp="1"/>
          </p:cNvSpPr>
          <p:nvPr>
            <p:ph idx="1"/>
          </p:nvPr>
        </p:nvSpPr>
        <p:spPr>
          <a:xfrm>
            <a:off x="228600" y="997527"/>
            <a:ext cx="8915400" cy="5193723"/>
          </a:xfrm>
        </p:spPr>
        <p:txBody>
          <a:bodyPr/>
          <a:lstStyle/>
          <a:p>
            <a:r>
              <a:rPr lang="en-US" dirty="0"/>
              <a:t>Are overwhelmingly processor centric</a:t>
            </a:r>
          </a:p>
          <a:p>
            <a:r>
              <a:rPr lang="en-US" dirty="0">
                <a:solidFill>
                  <a:srgbClr val="FF0000"/>
                </a:solidFill>
              </a:rPr>
              <a:t>All data processed in the processor </a:t>
            </a:r>
            <a:r>
              <a:rPr lang="en-US" dirty="0">
                <a:sym typeface="Wingdings"/>
              </a:rPr>
              <a:t> at great system cost</a:t>
            </a:r>
            <a:endParaRPr lang="en-US" dirty="0"/>
          </a:p>
          <a:p>
            <a:r>
              <a:rPr lang="en-US" dirty="0"/>
              <a:t>Processor is heavily optimized and is considered the master</a:t>
            </a:r>
          </a:p>
          <a:p>
            <a:r>
              <a:rPr lang="en-US" dirty="0">
                <a:solidFill>
                  <a:srgbClr val="FF0000"/>
                </a:solidFill>
              </a:rPr>
              <a:t>Data storage units are dumb </a:t>
            </a:r>
            <a:r>
              <a:rPr lang="en-US" dirty="0"/>
              <a:t>and are largely </a:t>
            </a:r>
            <a:r>
              <a:rPr lang="en-US" dirty="0" err="1"/>
              <a:t>unoptimized</a:t>
            </a:r>
            <a:r>
              <a:rPr lang="en-US" dirty="0"/>
              <a:t> (except for some that are on the processor die)</a:t>
            </a:r>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178</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583384"/>
            <a:ext cx="6669360" cy="30475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AutoShape 25"/>
          <p:cNvSpPr>
            <a:spLocks noChangeArrowheads="1"/>
          </p:cNvSpPr>
          <p:nvPr/>
        </p:nvSpPr>
        <p:spPr bwMode="auto">
          <a:xfrm>
            <a:off x="1331640" y="3933056"/>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5119639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Yet …</a:t>
            </a:r>
          </a:p>
        </p:txBody>
      </p:sp>
      <p:sp>
        <p:nvSpPr>
          <p:cNvPr id="3" name="Content Placeholder 2"/>
          <p:cNvSpPr>
            <a:spLocks noGrp="1"/>
          </p:cNvSpPr>
          <p:nvPr>
            <p:ph idx="1"/>
          </p:nvPr>
        </p:nvSpPr>
        <p:spPr>
          <a:xfrm>
            <a:off x="228600" y="997527"/>
            <a:ext cx="8915400" cy="5193723"/>
          </a:xfrm>
        </p:spPr>
        <p:txBody>
          <a:bodyPr/>
          <a:lstStyle/>
          <a:p>
            <a:r>
              <a:rPr lang="en-US" dirty="0"/>
              <a:t>“</a:t>
            </a:r>
            <a:r>
              <a:rPr lang="en-US" sz="2800" b="1" dirty="0">
                <a:solidFill>
                  <a:srgbClr val="0000FF"/>
                </a:solidFill>
              </a:rPr>
              <a:t>It</a:t>
            </a:r>
            <a:r>
              <a:rPr lang="fr-FR" sz="2800" b="1" dirty="0">
                <a:solidFill>
                  <a:srgbClr val="0000FF"/>
                </a:solidFill>
              </a:rPr>
              <a:t>’</a:t>
            </a:r>
            <a:r>
              <a:rPr lang="en-US" sz="2800" b="1" dirty="0">
                <a:solidFill>
                  <a:srgbClr val="0000FF"/>
                </a:solidFill>
              </a:rPr>
              <a:t>s the Memory, Stupid!</a:t>
            </a:r>
            <a:r>
              <a:rPr lang="en-US" dirty="0"/>
              <a:t>” (Richard Sites, MPR, 1996)</a:t>
            </a:r>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r>
              <a:rPr lang="en-US" sz="1250" dirty="0">
                <a:solidFill>
                  <a:srgbClr val="000000"/>
                </a:solidFill>
              </a:rPr>
              <a:t>Mutlu+, “</a:t>
            </a:r>
            <a:r>
              <a:rPr lang="en-US" sz="1250" dirty="0">
                <a:solidFill>
                  <a:srgbClr val="0000FF"/>
                </a:solidFill>
              </a:rPr>
              <a:t>Runahead Execution: An Alternative to Very Large Instruction Windows for Out-of-Order Processors</a:t>
            </a:r>
            <a:r>
              <a:rPr lang="en-US" sz="1250" dirty="0">
                <a:solidFill>
                  <a:srgbClr val="000000"/>
                </a:solidFill>
              </a:rPr>
              <a:t>,” HPCA 2003.</a:t>
            </a:r>
          </a:p>
        </p:txBody>
      </p:sp>
    </p:spTree>
    <p:extLst>
      <p:ext uri="{BB962C8B-B14F-4D97-AF65-F5344CB8AC3E}">
        <p14:creationId xmlns:p14="http://schemas.microsoft.com/office/powerpoint/2010/main" val="17580799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The Performance Perspective</a:t>
            </a:r>
          </a:p>
        </p:txBody>
      </p:sp>
      <p:sp>
        <p:nvSpPr>
          <p:cNvPr id="3" name="Content Placeholder 2"/>
          <p:cNvSpPr>
            <a:spLocks noGrp="1"/>
          </p:cNvSpPr>
          <p:nvPr>
            <p:ph idx="1"/>
          </p:nvPr>
        </p:nvSpPr>
        <p:spPr>
          <a:xfrm>
            <a:off x="228600" y="997529"/>
            <a:ext cx="8915400" cy="5193723"/>
          </a:xfrm>
        </p:spPr>
        <p:txBody>
          <a:bodyPr/>
          <a:lstStyle/>
          <a:p>
            <a:endParaRPr lang="en-US" sz="2000" dirty="0"/>
          </a:p>
          <a:p>
            <a:r>
              <a:rPr lang="en-US" sz="2000" dirty="0"/>
              <a:t>Onur Mutlu, Jared Stark, Chris Wilkerson, and Yale N. </a:t>
            </a:r>
            <a:r>
              <a:rPr lang="en-US" sz="2000" dirty="0" err="1"/>
              <a:t>Patt</a:t>
            </a:r>
            <a:r>
              <a:rPr lang="en-US" sz="2000" dirty="0"/>
              <a:t>, </a:t>
            </a:r>
            <a:br>
              <a:rPr lang="en-US" sz="2000" dirty="0"/>
            </a:br>
            <a:r>
              <a:rPr lang="en-US" sz="2000" b="1" dirty="0">
                <a:hlinkClick r:id="rId2"/>
              </a:rPr>
              <a:t>"Runahead Execution: An Alternative to Very Large Instruction Windows for Out-of-order Processors"</a:t>
            </a:r>
            <a:br>
              <a:rPr lang="en-US" sz="2000" dirty="0"/>
            </a:br>
            <a:r>
              <a:rPr lang="en-US" sz="2000" i="1" dirty="0"/>
              <a:t>Proceedings of the </a:t>
            </a:r>
            <a:r>
              <a:rPr lang="en-US" sz="2000" i="1" dirty="0">
                <a:hlinkClick r:id="rId3"/>
              </a:rPr>
              <a:t>9th International Symposium on High-Performance Computer Architecture</a:t>
            </a:r>
            <a:r>
              <a:rPr lang="en-US" sz="2000" i="1" dirty="0"/>
              <a:t> (</a:t>
            </a:r>
            <a:r>
              <a:rPr lang="en-US" sz="2000" b="1" i="1" dirty="0"/>
              <a:t>HPCA</a:t>
            </a:r>
            <a:r>
              <a:rPr lang="en-US" sz="2000" i="1" dirty="0"/>
              <a:t>)</a:t>
            </a:r>
            <a:r>
              <a:rPr lang="en-US" sz="2000" dirty="0"/>
              <a:t>, pages 129-140, Anaheim, CA, February 2003. </a:t>
            </a:r>
            <a:r>
              <a:rPr lang="en-US" sz="2000" dirty="0">
                <a:hlinkClick r:id="rId4"/>
              </a:rPr>
              <a:t>Slides (pdf)</a:t>
            </a:r>
            <a:r>
              <a:rPr lang="en-US" sz="2000" dirty="0"/>
              <a:t> </a:t>
            </a:r>
            <a:endParaRPr lang="en-US" sz="2200" dirty="0"/>
          </a:p>
          <a:p>
            <a:endParaRPr lang="en-US" sz="2200" dirty="0"/>
          </a:p>
        </p:txBody>
      </p:sp>
      <p:sp>
        <p:nvSpPr>
          <p:cNvPr id="4" name="Slide Number Placeholder 3"/>
          <p:cNvSpPr>
            <a:spLocks noGrp="1"/>
          </p:cNvSpPr>
          <p:nvPr>
            <p:ph type="sldNum" sz="quarter" idx="11"/>
          </p:nvPr>
        </p:nvSpPr>
        <p:spPr/>
        <p:txBody>
          <a:bodyPr/>
          <a:lstStyle/>
          <a:p>
            <a:pPr>
              <a:defRPr/>
            </a:pPr>
            <a:fld id="{C693BED2-1B18-8744-B8F0-03CBD3594789}" type="slidenum">
              <a:rPr lang="en-US" altLang="en-US"/>
              <a:pPr>
                <a:defRPr/>
              </a:pPr>
              <a:t>180</a:t>
            </a:fld>
            <a:endParaRPr lang="en-US" altLang="en-US"/>
          </a:p>
        </p:txBody>
      </p:sp>
      <p:pic>
        <p:nvPicPr>
          <p:cNvPr id="6" name="Picture 5"/>
          <p:cNvPicPr>
            <a:picLocks noChangeAspect="1"/>
          </p:cNvPicPr>
          <p:nvPr/>
        </p:nvPicPr>
        <p:blipFill>
          <a:blip r:embed="rId5"/>
          <a:stretch>
            <a:fillRect/>
          </a:stretch>
        </p:blipFill>
        <p:spPr>
          <a:xfrm>
            <a:off x="0" y="3828774"/>
            <a:ext cx="9144000" cy="2495826"/>
          </a:xfrm>
          <a:prstGeom prst="rect">
            <a:avLst/>
          </a:prstGeom>
        </p:spPr>
      </p:pic>
    </p:spTree>
    <p:extLst>
      <p:ext uri="{BB962C8B-B14F-4D97-AF65-F5344CB8AC3E}">
        <p14:creationId xmlns:p14="http://schemas.microsoft.com/office/powerpoint/2010/main" val="505671790"/>
      </p:ext>
    </p:extLst>
  </p:cSld>
  <p:clrMapOvr>
    <a:masterClrMapping/>
  </p:clrMapOvr>
  <p:transition/>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181</a:t>
            </a:fld>
            <a:endParaRPr lang="en-US"/>
          </a:p>
        </p:txBody>
      </p:sp>
      <p:pic>
        <p:nvPicPr>
          <p:cNvPr id="5" name="Picture 4"/>
          <p:cNvPicPr>
            <a:picLocks noChangeAspect="1"/>
          </p:cNvPicPr>
          <p:nvPr/>
        </p:nvPicPr>
        <p:blipFill>
          <a:blip r:embed="rId2"/>
          <a:stretch>
            <a:fillRect/>
          </a:stretch>
        </p:blipFill>
        <p:spPr>
          <a:xfrm>
            <a:off x="971600" y="1618579"/>
            <a:ext cx="6984776" cy="4821475"/>
          </a:xfrm>
          <a:prstGeom prst="rect">
            <a:avLst/>
          </a:prstGeom>
        </p:spPr>
      </p:pic>
      <p:sp>
        <p:nvSpPr>
          <p:cNvPr id="6" name="AutoShape 25"/>
          <p:cNvSpPr>
            <a:spLocks noChangeArrowheads="1"/>
          </p:cNvSpPr>
          <p:nvPr/>
        </p:nvSpPr>
        <p:spPr bwMode="auto">
          <a:xfrm>
            <a:off x="3779912" y="2442260"/>
            <a:ext cx="309634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7" name="TextBox 6"/>
          <p:cNvSpPr txBox="1"/>
          <p:nvPr/>
        </p:nvSpPr>
        <p:spPr>
          <a:xfrm>
            <a:off x="2339752" y="6528683"/>
            <a:ext cx="4516749" cy="284693"/>
          </a:xfrm>
          <a:prstGeom prst="rect">
            <a:avLst/>
          </a:prstGeom>
          <a:noFill/>
        </p:spPr>
        <p:txBody>
          <a:bodyPr wrap="none" rtlCol="0">
            <a:spAutoFit/>
          </a:bodyPr>
          <a:lstStyle/>
          <a:p>
            <a:r>
              <a:rPr lang="en-US" sz="1250" dirty="0" err="1">
                <a:solidFill>
                  <a:srgbClr val="000000"/>
                </a:solidFill>
              </a:rPr>
              <a:t>Kanev</a:t>
            </a:r>
            <a:r>
              <a:rPr lang="en-US" sz="1250" dirty="0">
                <a:solidFill>
                  <a:srgbClr val="000000"/>
                </a:solidFill>
              </a:rPr>
              <a:t>+, “</a:t>
            </a:r>
            <a:r>
              <a:rPr lang="en-US" sz="1250" dirty="0">
                <a:solidFill>
                  <a:srgbClr val="0000FF"/>
                </a:solidFill>
              </a:rPr>
              <a:t>Profiling a Warehouse-Scale Computer</a:t>
            </a:r>
            <a:r>
              <a:rPr lang="en-US" sz="1250" dirty="0">
                <a:solidFill>
                  <a:srgbClr val="000000"/>
                </a:solidFill>
              </a:rPr>
              <a:t>,” ISCA 2015.</a:t>
            </a:r>
          </a:p>
        </p:txBody>
      </p:sp>
    </p:spTree>
    <p:extLst>
      <p:ext uri="{BB962C8B-B14F-4D97-AF65-F5344CB8AC3E}">
        <p14:creationId xmlns:p14="http://schemas.microsoft.com/office/powerpoint/2010/main" val="2848259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182</a:t>
            </a:fld>
            <a:endParaRPr lang="en-US"/>
          </a:p>
        </p:txBody>
      </p:sp>
      <p:sp>
        <p:nvSpPr>
          <p:cNvPr id="7" name="TextBox 6"/>
          <p:cNvSpPr txBox="1"/>
          <p:nvPr/>
        </p:nvSpPr>
        <p:spPr>
          <a:xfrm>
            <a:off x="2339752" y="6528683"/>
            <a:ext cx="4516749" cy="284693"/>
          </a:xfrm>
          <a:prstGeom prst="rect">
            <a:avLst/>
          </a:prstGeom>
          <a:noFill/>
        </p:spPr>
        <p:txBody>
          <a:bodyPr wrap="none" rtlCol="0">
            <a:spAutoFit/>
          </a:bodyPr>
          <a:lstStyle/>
          <a:p>
            <a:r>
              <a:rPr lang="en-US" sz="1250" dirty="0" err="1">
                <a:solidFill>
                  <a:srgbClr val="000000"/>
                </a:solidFill>
              </a:rPr>
              <a:t>Kanev</a:t>
            </a:r>
            <a:r>
              <a:rPr lang="en-US" sz="1250" dirty="0">
                <a:solidFill>
                  <a:srgbClr val="000000"/>
                </a:solidFill>
              </a:rPr>
              <a:t>+, “</a:t>
            </a:r>
            <a:r>
              <a:rPr lang="en-US" sz="1250" dirty="0">
                <a:solidFill>
                  <a:srgbClr val="0000FF"/>
                </a:solidFill>
              </a:rPr>
              <a:t>Profiling a Warehouse-Scale Computer</a:t>
            </a:r>
            <a:r>
              <a:rPr lang="en-US" sz="1250" dirty="0">
                <a:solidFill>
                  <a:srgbClr val="000000"/>
                </a:solidFill>
              </a:rPr>
              <a:t>,” ISCA 2015.</a:t>
            </a:r>
          </a:p>
        </p:txBody>
      </p:sp>
      <p:pic>
        <p:nvPicPr>
          <p:cNvPr id="8" name="Picture 7"/>
          <p:cNvPicPr>
            <a:picLocks noChangeAspect="1"/>
          </p:cNvPicPr>
          <p:nvPr/>
        </p:nvPicPr>
        <p:blipFill>
          <a:blip r:embed="rId2"/>
          <a:stretch>
            <a:fillRect/>
          </a:stretch>
        </p:blipFill>
        <p:spPr>
          <a:xfrm>
            <a:off x="179511" y="1732974"/>
            <a:ext cx="8581113" cy="4360322"/>
          </a:xfrm>
          <a:prstGeom prst="rect">
            <a:avLst/>
          </a:prstGeom>
        </p:spPr>
      </p:pic>
    </p:spTree>
    <p:extLst>
      <p:ext uri="{BB962C8B-B14F-4D97-AF65-F5344CB8AC3E}">
        <p14:creationId xmlns:p14="http://schemas.microsoft.com/office/powerpoint/2010/main" val="328238698"/>
      </p:ext>
    </p:extLst>
  </p:cSld>
  <p:clrMapOvr>
    <a:masterClrMapping/>
  </p:clrMapOvr>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683549"/>
            <a:ext cx="8915400" cy="5193723"/>
          </a:xfrm>
        </p:spPr>
        <p:txBody>
          <a:bodyPr/>
          <a:lstStyle/>
          <a:p>
            <a:endParaRPr lang="en-US" dirty="0">
              <a:solidFill>
                <a:srgbClr val="FF0000"/>
              </a:solidFill>
            </a:endParaRPr>
          </a:p>
          <a:p>
            <a:r>
              <a:rPr lang="en-US" dirty="0">
                <a:solidFill>
                  <a:srgbClr val="FF0000"/>
                </a:solidFill>
              </a:rPr>
              <a:t>Grossly-imbalanced systems</a:t>
            </a:r>
          </a:p>
          <a:p>
            <a:pPr lvl="1"/>
            <a:r>
              <a:rPr lang="en-US" dirty="0"/>
              <a:t>Processing done only in </a:t>
            </a:r>
            <a:r>
              <a:rPr lang="en-US" b="1" dirty="0"/>
              <a:t>one</a:t>
            </a:r>
            <a:r>
              <a:rPr lang="en-US" dirty="0"/>
              <a:t> </a:t>
            </a:r>
            <a:r>
              <a:rPr lang="en-US" b="1" dirty="0"/>
              <a:t>place</a:t>
            </a:r>
          </a:p>
          <a:p>
            <a:pPr lvl="1"/>
            <a:r>
              <a:rPr lang="en-US" dirty="0"/>
              <a:t>Everything else just stores and moves data: </a:t>
            </a:r>
            <a:r>
              <a:rPr lang="en-US" b="1" dirty="0"/>
              <a:t>data moves a lot</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marL="0" indent="0">
              <a:buNone/>
            </a:pPr>
            <a:endParaRPr lang="en-US" dirty="0">
              <a:solidFill>
                <a:srgbClr val="FF0000"/>
              </a:solidFill>
            </a:endParaRPr>
          </a:p>
          <a:p>
            <a:r>
              <a:rPr lang="en-US" dirty="0">
                <a:solidFill>
                  <a:srgbClr val="FF0000"/>
                </a:solidFill>
              </a:rPr>
              <a:t>Overly complex and bloated processor (and accelerators)</a:t>
            </a:r>
          </a:p>
          <a:p>
            <a:pPr lvl="1"/>
            <a:r>
              <a:rPr lang="en-US" dirty="0"/>
              <a:t>To tolerate data access from memory</a:t>
            </a:r>
          </a:p>
          <a:p>
            <a:pPr lvl="1"/>
            <a:r>
              <a:rPr lang="en-US" dirty="0"/>
              <a:t>Complex hierarchies and mechanisms </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183</a:t>
            </a:fld>
            <a:endParaRPr lang="en-US"/>
          </a:p>
        </p:txBody>
      </p:sp>
    </p:spTree>
    <p:extLst>
      <p:ext uri="{BB962C8B-B14F-4D97-AF65-F5344CB8AC3E}">
        <p14:creationId xmlns:p14="http://schemas.microsoft.com/office/powerpoint/2010/main" val="8221197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184</a:t>
            </a:fld>
            <a:endParaRPr lang="en-US"/>
          </a:p>
        </p:txBody>
      </p:sp>
      <p:pic>
        <p:nvPicPr>
          <p:cNvPr id="6" name="Picture 5" descr="many-core3.eps"/>
          <p:cNvPicPr>
            <a:picLocks noChangeAspect="1"/>
          </p:cNvPicPr>
          <p:nvPr/>
        </p:nvPicPr>
        <p:blipFill>
          <a:blip r:embed="rId2"/>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r>
              <a:rPr lang="en-US" sz="2000" b="1" dirty="0">
                <a:solidFill>
                  <a:srgbClr val="FF0000"/>
                </a:solidFill>
              </a:rPr>
              <a:t>Most of the system is dedicated to storing and moving data </a:t>
            </a:r>
          </a:p>
        </p:txBody>
      </p:sp>
    </p:spTree>
    <p:extLst>
      <p:ext uri="{BB962C8B-B14F-4D97-AF65-F5344CB8AC3E}">
        <p14:creationId xmlns:p14="http://schemas.microsoft.com/office/powerpoint/2010/main" val="456601347"/>
      </p:ext>
    </p:extLst>
  </p:cSld>
  <p:clrMapOvr>
    <a:masterClrMapping/>
  </p:clrMapOvr>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The Energy Perspective</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185</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37978221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Data Movement vs. Computation Energy</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186</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algn="ctr"/>
            <a:r>
              <a:rPr lang="en-US" sz="4000" dirty="0">
                <a:solidFill>
                  <a:srgbClr val="FFFFFF"/>
                </a:solidFill>
              </a:rPr>
              <a:t>A memory access consumes ~1000X </a:t>
            </a:r>
          </a:p>
          <a:p>
            <a:pPr algn="ctr"/>
            <a:r>
              <a:rPr lang="en-US" sz="4000" dirty="0">
                <a:solidFill>
                  <a:srgbClr val="FFFFFF"/>
                </a:solidFill>
              </a:rPr>
              <a:t>the energy of a complex addition </a:t>
            </a:r>
          </a:p>
        </p:txBody>
      </p:sp>
    </p:spTree>
    <p:extLst>
      <p:ext uri="{BB962C8B-B14F-4D97-AF65-F5344CB8AC3E}">
        <p14:creationId xmlns:p14="http://schemas.microsoft.com/office/powerpoint/2010/main" val="678322235"/>
      </p:ext>
    </p:extLst>
  </p:cSld>
  <p:clrMapOvr>
    <a:masterClrMapping/>
  </p:clrMapOvr>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a:solidFill>
                  <a:srgbClr val="FF0000"/>
                </a:solidFill>
                <a:cs typeface="Adobe Garamond Pro"/>
              </a:rPr>
              <a:t>Data movement </a:t>
            </a:r>
            <a:r>
              <a:rPr lang="en-US" dirty="0">
                <a:solidFill>
                  <a:schemeClr val="tx2"/>
                </a:solidFill>
                <a:cs typeface="Adobe Garamond Pro"/>
              </a:rPr>
              <a:t>is a major system energy bottleneck</a:t>
            </a:r>
          </a:p>
          <a:p>
            <a:pPr lvl="1"/>
            <a:r>
              <a:rPr lang="en-US" sz="2000" dirty="0">
                <a:cs typeface="Adobe Garamond Pro"/>
              </a:rPr>
              <a:t>Comprises </a:t>
            </a:r>
            <a:r>
              <a:rPr lang="en-US" sz="2000" dirty="0">
                <a:solidFill>
                  <a:srgbClr val="0000FF"/>
                </a:solidFill>
                <a:cs typeface="Adobe Garamond Pro"/>
              </a:rPr>
              <a:t>41%</a:t>
            </a:r>
            <a:r>
              <a:rPr lang="en-US" sz="2000" dirty="0">
                <a:cs typeface="Adobe Garamond Pro"/>
              </a:rPr>
              <a:t> of mobile system energy during web browsing [2]</a:t>
            </a:r>
          </a:p>
          <a:p>
            <a:pPr lvl="1"/>
            <a:r>
              <a:rPr lang="en-US" sz="2000" dirty="0">
                <a:cs typeface="Adobe Garamond Pro"/>
              </a:rPr>
              <a:t>Costs </a:t>
            </a:r>
            <a:r>
              <a:rPr lang="en-US" sz="2000" dirty="0">
                <a:solidFill>
                  <a:srgbClr val="0000FF"/>
                </a:solidFill>
                <a:cs typeface="Adobe Garamond Pro"/>
              </a:rPr>
              <a:t>~115 </a:t>
            </a:r>
            <a:r>
              <a:rPr lang="en-US" sz="2000" dirty="0">
                <a:cs typeface="Adobe Garamond Pro"/>
              </a:rPr>
              <a:t>times as much energy as an ADD operation [1, 2]</a:t>
            </a:r>
          </a:p>
          <a:p>
            <a:endParaRPr lang="en-US" dirty="0">
              <a:solidFill>
                <a:schemeClr val="tx2"/>
              </a:solidFill>
              <a:cs typeface="Adobe Garamond Pro"/>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648072" y="2555875"/>
            <a:ext cx="7452320" cy="2817341"/>
          </a:xfrm>
          <a:prstGeom prst="rect">
            <a:avLst/>
          </a:prstGeom>
        </p:spPr>
      </p:pic>
      <p:sp>
        <p:nvSpPr>
          <p:cNvPr id="6" name="TextBox 5"/>
          <p:cNvSpPr txBox="1"/>
          <p:nvPr/>
        </p:nvSpPr>
        <p:spPr>
          <a:xfrm>
            <a:off x="35496" y="5805264"/>
            <a:ext cx="5918657"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[1]: Reducing data Movement Energy via Online Data Clustering and Encoding (MICRO’16)</a:t>
            </a:r>
          </a:p>
        </p:txBody>
      </p:sp>
      <p:sp>
        <p:nvSpPr>
          <p:cNvPr id="7" name="TextBox 6"/>
          <p:cNvSpPr txBox="1"/>
          <p:nvPr/>
        </p:nvSpPr>
        <p:spPr>
          <a:xfrm>
            <a:off x="76200" y="6033864"/>
            <a:ext cx="911411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[2]: Quantifying the energy cost of data movement for emerging smart phone workloads on mobile platforms (IISWC’14)</a:t>
            </a:r>
          </a:p>
        </p:txBody>
      </p:sp>
    </p:spTree>
    <p:extLst>
      <p:ext uri="{BB962C8B-B14F-4D97-AF65-F5344CB8AC3E}">
        <p14:creationId xmlns:p14="http://schemas.microsoft.com/office/powerpoint/2010/main" val="58318712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Waste in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hlinkClick r:id="rId2"/>
              </a:rPr>
              <a:t>"Google Workloads for Consumer Devices: Mitigating Data Movement Bottlenecks"</a:t>
            </a:r>
            <a:r>
              <a:rPr lang="en-US" sz="1500" dirty="0"/>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Tree>
    <p:extLst>
      <p:ext uri="{BB962C8B-B14F-4D97-AF65-F5344CB8AC3E}">
        <p14:creationId xmlns:p14="http://schemas.microsoft.com/office/powerpoint/2010/main" val="16186294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We Do Not Want to Move Data!</a:t>
            </a: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A memory access consumes ~1000X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171857337"/>
      </p:ext>
    </p:extLst>
  </p:cSld>
  <p:clrMapOvr>
    <a:masterClrMapping/>
  </p:clrMapOvr>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A Paradigm Shift To </a:t>
            </a:r>
            <a:r>
              <a:rPr lang="is-IS" dirty="0"/>
              <a:t>…</a:t>
            </a:r>
            <a:endParaRPr lang="en-US" dirty="0"/>
          </a:p>
        </p:txBody>
      </p:sp>
      <p:sp>
        <p:nvSpPr>
          <p:cNvPr id="3" name="Content Placeholder 2"/>
          <p:cNvSpPr>
            <a:spLocks noGrp="1"/>
          </p:cNvSpPr>
          <p:nvPr>
            <p:ph idx="1"/>
          </p:nvPr>
        </p:nvSpPr>
        <p:spPr>
          <a:xfrm>
            <a:off x="228600" y="997527"/>
            <a:ext cx="8807896" cy="5193723"/>
          </a:xfrm>
        </p:spPr>
        <p:txBody>
          <a:bodyPr/>
          <a:lstStyle/>
          <a:p>
            <a:endParaRPr lang="en-US" dirty="0"/>
          </a:p>
          <a:p>
            <a:r>
              <a:rPr lang="en-US" sz="2800" dirty="0"/>
              <a:t>Enable computation with </a:t>
            </a:r>
            <a:r>
              <a:rPr lang="en-US" sz="2800" dirty="0">
                <a:solidFill>
                  <a:srgbClr val="0000FF"/>
                </a:solidFill>
              </a:rPr>
              <a:t>minimal data movement</a:t>
            </a:r>
          </a:p>
          <a:p>
            <a:endParaRPr lang="en-US" dirty="0"/>
          </a:p>
          <a:p>
            <a:endParaRPr lang="en-US" dirty="0"/>
          </a:p>
          <a:p>
            <a:r>
              <a:rPr lang="en-US" sz="2800" dirty="0">
                <a:solidFill>
                  <a:srgbClr val="0000FF"/>
                </a:solidFill>
              </a:rPr>
              <a:t>Compute where it makes sense</a:t>
            </a:r>
            <a:r>
              <a:rPr lang="en-US" sz="2800" dirty="0"/>
              <a:t> (</a:t>
            </a:r>
            <a:r>
              <a:rPr lang="en-US" sz="2800" dirty="0">
                <a:solidFill>
                  <a:srgbClr val="FF0000"/>
                </a:solidFill>
              </a:rPr>
              <a:t>where data resides</a:t>
            </a:r>
            <a:r>
              <a:rPr lang="en-US" sz="2800" dirty="0"/>
              <a:t>)</a:t>
            </a:r>
          </a:p>
          <a:p>
            <a:endParaRPr lang="en-US" dirty="0"/>
          </a:p>
          <a:p>
            <a:endParaRPr lang="en-US" dirty="0"/>
          </a:p>
          <a:p>
            <a:r>
              <a:rPr lang="en-US" sz="2800" dirty="0"/>
              <a:t>Make computing architectures more </a:t>
            </a:r>
            <a:r>
              <a:rPr lang="en-US" sz="2800" dirty="0">
                <a:solidFill>
                  <a:srgbClr val="0000FF"/>
                </a:solidFill>
              </a:rPr>
              <a:t>data-centric</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190</a:t>
            </a:fld>
            <a:endParaRPr lang="en-US"/>
          </a:p>
        </p:txBody>
      </p:sp>
    </p:spTree>
    <p:extLst>
      <p:ext uri="{BB962C8B-B14F-4D97-AF65-F5344CB8AC3E}">
        <p14:creationId xmlns:p14="http://schemas.microsoft.com/office/powerpoint/2010/main" val="7080050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solidFill>
                  <a:srgbClr val="1A5712"/>
                </a:solidFill>
                <a:latin typeface="Garamond"/>
                <a:cs typeface="Garamond"/>
              </a:rPr>
              <a:t>Goal: Processing Inside Memory</a:t>
            </a:r>
          </a:p>
        </p:txBody>
      </p:sp>
      <p:sp>
        <p:nvSpPr>
          <p:cNvPr id="3" name="Content Placeholder 2"/>
          <p:cNvSpPr>
            <a:spLocks noGrp="1"/>
          </p:cNvSpPr>
          <p:nvPr>
            <p:ph idx="1"/>
          </p:nvPr>
        </p:nvSpPr>
        <p:spPr/>
        <p:txBody>
          <a:bodyPr/>
          <a:lstStyle/>
          <a:p>
            <a:endParaRPr lang="en-US" dirty="0"/>
          </a:p>
          <a:p>
            <a:endParaRPr lang="en-US" dirty="0"/>
          </a:p>
          <a:p>
            <a:endParaRPr lang="en-US" dirty="0"/>
          </a:p>
          <a:p>
            <a:endParaRPr lang="en-US" dirty="0"/>
          </a:p>
          <a:p>
            <a:endParaRPr lang="en-US" dirty="0"/>
          </a:p>
          <a:p>
            <a:pPr marL="0" indent="0">
              <a:buNone/>
            </a:pPr>
            <a:endParaRPr lang="en-US" dirty="0"/>
          </a:p>
          <a:p>
            <a:endParaRPr lang="en-US" sz="2400" dirty="0">
              <a:latin typeface="Tahoma"/>
              <a:cs typeface="Tahoma"/>
            </a:endParaRPr>
          </a:p>
          <a:p>
            <a:r>
              <a:rPr lang="en-US" sz="2400" dirty="0">
                <a:latin typeface="Tahoma"/>
                <a:cs typeface="Tahoma"/>
              </a:rPr>
              <a:t>Many questions </a:t>
            </a:r>
            <a:r>
              <a:rPr lang="is-IS" sz="2400" dirty="0">
                <a:latin typeface="Tahoma"/>
                <a:cs typeface="Tahoma"/>
              </a:rPr>
              <a:t>… </a:t>
            </a:r>
            <a:r>
              <a:rPr lang="en-US" dirty="0">
                <a:cs typeface="Tahoma"/>
              </a:rPr>
              <a:t>How do we design the:</a:t>
            </a:r>
            <a:endParaRPr lang="is-IS" sz="2400" dirty="0">
              <a:latin typeface="Tahoma"/>
              <a:cs typeface="Tahoma"/>
            </a:endParaRPr>
          </a:p>
          <a:p>
            <a:pPr lvl="1"/>
            <a:r>
              <a:rPr lang="en-US" sz="2200" dirty="0">
                <a:latin typeface="Tahoma"/>
                <a:cs typeface="Tahoma"/>
              </a:rPr>
              <a:t>compute-capable memory &amp; controllers?</a:t>
            </a:r>
          </a:p>
          <a:p>
            <a:pPr lvl="1"/>
            <a:r>
              <a:rPr lang="en-US" sz="2200" dirty="0">
                <a:latin typeface="Tahoma"/>
                <a:cs typeface="Tahoma"/>
              </a:rPr>
              <a:t>processor chip and in-memory units?</a:t>
            </a:r>
          </a:p>
          <a:p>
            <a:pPr lvl="1"/>
            <a:r>
              <a:rPr lang="en-US" dirty="0">
                <a:latin typeface="Tahoma"/>
                <a:cs typeface="Tahoma"/>
              </a:rPr>
              <a:t>s</a:t>
            </a:r>
            <a:r>
              <a:rPr lang="en-US" sz="2200" dirty="0">
                <a:latin typeface="Tahoma"/>
                <a:cs typeface="Tahoma"/>
              </a:rPr>
              <a:t>oftware and hardware interfaces?</a:t>
            </a:r>
          </a:p>
          <a:p>
            <a:pPr lvl="1"/>
            <a:r>
              <a:rPr lang="en-US" sz="2200" dirty="0">
                <a:latin typeface="Tahoma"/>
                <a:cs typeface="Tahoma"/>
              </a:rPr>
              <a:t>system software and languages?</a:t>
            </a:r>
          </a:p>
          <a:p>
            <a:pPr lvl="1"/>
            <a:r>
              <a:rPr lang="en-US" sz="2200" dirty="0">
                <a:latin typeface="Tahoma"/>
                <a:cs typeface="Tahoma"/>
              </a:rPr>
              <a:t>algorithms?</a:t>
            </a: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Processor</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Core</a:t>
            </a: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Interconnect</a:t>
            </a: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Memory</a:t>
            </a: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Database</a:t>
            </a:r>
          </a:p>
          <a:p>
            <a:pPr marL="0" marR="0" lvl="0" indent="0" algn="l" defTabSz="457200" rtl="0" eaLnBrk="1" fontAlgn="auto" latinLnBrk="0" hangingPunct="1">
              <a:lnSpc>
                <a:spcPct val="80000"/>
              </a:lnSpc>
              <a:spcBef>
                <a:spcPts val="0"/>
              </a:spcBef>
              <a:spcAft>
                <a:spcPts val="0"/>
              </a:spcAft>
              <a:buClrTx/>
              <a:buSzTx/>
              <a:buFontTx/>
              <a:buNone/>
              <a:tabLst/>
              <a:defRPr/>
            </a:pPr>
            <a:endPar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endParaRPr>
          </a:p>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Graphs</a:t>
            </a:r>
          </a:p>
          <a:p>
            <a:pPr marL="0" marR="0" lvl="0" indent="0" algn="l" defTabSz="457200" rtl="0" eaLnBrk="1" fontAlgn="auto" latinLnBrk="0" hangingPunct="1">
              <a:lnSpc>
                <a:spcPct val="80000"/>
              </a:lnSpc>
              <a:spcBef>
                <a:spcPts val="0"/>
              </a:spcBef>
              <a:spcAft>
                <a:spcPts val="0"/>
              </a:spcAft>
              <a:buClrTx/>
              <a:buSzTx/>
              <a:buFontTx/>
              <a:buNone/>
              <a:tabLst/>
              <a:defRPr/>
            </a:pPr>
            <a:endPar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endParaRPr>
          </a:p>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Media </a:t>
            </a:r>
            <a:r>
              <a:rPr kumimoji="0" lang="en-US" sz="24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a:t>
            </a: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D90B00"/>
                  </a:solidFill>
                  <a:effectLst/>
                  <a:uLnTx/>
                  <a:uFillTx/>
                  <a:latin typeface="Myriad Pro Bold Cond" charset="0"/>
                  <a:ea typeface="ＭＳ Ｐゴシック" charset="0"/>
                  <a:cs typeface="Myriad Pro Bold Cond" charset="0"/>
                  <a:sym typeface="Myriad Pro Bold Cond" charset="0"/>
                </a:rPr>
                <a:t>Query</a:t>
              </a: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D90B00"/>
                </a:solidFill>
                <a:effectLst/>
                <a:uLnTx/>
                <a:uFillTx/>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lIns="91440" tIns="45720" rIns="91440" bIns="4572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6" name="Text Box 17"/>
          <p:cNvSpPr txBox="1">
            <a:spLocks noChangeArrowheads="1"/>
          </p:cNvSpPr>
          <p:nvPr/>
        </p:nvSpPr>
        <p:spPr bwMode="auto">
          <a:xfrm>
            <a:off x="6957984" y="527451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37" name="Text Box 18"/>
          <p:cNvSpPr txBox="1">
            <a:spLocks noChangeAspect="1" noChangeArrowheads="1"/>
          </p:cNvSpPr>
          <p:nvPr/>
        </p:nvSpPr>
        <p:spPr bwMode="auto">
          <a:xfrm>
            <a:off x="6957984" y="490304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38" name="Text Box 19"/>
          <p:cNvSpPr txBox="1">
            <a:spLocks noChangeAspect="1" noChangeArrowheads="1"/>
          </p:cNvSpPr>
          <p:nvPr/>
        </p:nvSpPr>
        <p:spPr bwMode="auto">
          <a:xfrm>
            <a:off x="6954809" y="423872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39" name="Text Box 20"/>
          <p:cNvSpPr txBox="1">
            <a:spLocks noChangeAspect="1" noChangeArrowheads="1"/>
          </p:cNvSpPr>
          <p:nvPr/>
        </p:nvSpPr>
        <p:spPr bwMode="auto">
          <a:xfrm>
            <a:off x="6954809" y="386724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40" name="Text Box 21"/>
          <p:cNvSpPr txBox="1">
            <a:spLocks noChangeAspect="1" noChangeArrowheads="1"/>
          </p:cNvSpPr>
          <p:nvPr/>
        </p:nvSpPr>
        <p:spPr bwMode="auto">
          <a:xfrm>
            <a:off x="6954809" y="350053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41" name="Text Box 22"/>
          <p:cNvSpPr txBox="1">
            <a:spLocks noChangeAspect="1" noChangeArrowheads="1"/>
          </p:cNvSpPr>
          <p:nvPr/>
        </p:nvSpPr>
        <p:spPr bwMode="auto">
          <a:xfrm>
            <a:off x="6957984" y="564758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a:ea typeface="+mn-ea"/>
              <a:cs typeface="Arial" charset="0"/>
            </a:endParaRPr>
          </a:p>
        </p:txBody>
      </p:sp>
      <p:sp>
        <p:nvSpPr>
          <p:cNvPr id="42" name="Text Box 23"/>
          <p:cNvSpPr txBox="1">
            <a:spLocks noChangeAspect="1" noChangeArrowheads="1"/>
          </p:cNvSpPr>
          <p:nvPr/>
        </p:nvSpPr>
        <p:spPr bwMode="auto">
          <a:xfrm>
            <a:off x="6957984" y="601905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43" name="Text Box 24"/>
          <p:cNvSpPr txBox="1">
            <a:spLocks noChangeAspect="1" noChangeArrowheads="1"/>
          </p:cNvSpPr>
          <p:nvPr/>
        </p:nvSpPr>
        <p:spPr bwMode="auto">
          <a:xfrm>
            <a:off x="6957984" y="458065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44" name="Text Box 23"/>
          <p:cNvSpPr txBox="1">
            <a:spLocks noChangeAspect="1" noChangeArrowheads="1"/>
          </p:cNvSpPr>
          <p:nvPr/>
        </p:nvSpPr>
        <p:spPr bwMode="auto">
          <a:xfrm>
            <a:off x="6959572" y="637465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45" name="Rounded Rectangle 44"/>
          <p:cNvSpPr>
            <a:spLocks noChangeArrowheads="1"/>
          </p:cNvSpPr>
          <p:nvPr/>
        </p:nvSpPr>
        <p:spPr bwMode="auto">
          <a:xfrm rot="5400000">
            <a:off x="6849380" y="397771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15752089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endParaRPr lang="en-US" dirty="0">
              <a:solidFill>
                <a:srgbClr val="FF0000"/>
              </a:solidFill>
            </a:endParaRPr>
          </a:p>
          <a:p>
            <a:r>
              <a:rPr lang="en-US" dirty="0">
                <a:solidFill>
                  <a:srgbClr val="FF0000"/>
                </a:solidFill>
              </a:rPr>
              <a:t>Pull from Systems and Applications</a:t>
            </a:r>
          </a:p>
          <a:p>
            <a:pPr lvl="1"/>
            <a:r>
              <a:rPr lang="en-US" dirty="0">
                <a:solidFill>
                  <a:srgbClr val="0000FF"/>
                </a:solidFill>
              </a:rPr>
              <a:t>Data access is a major system and application bottleneck</a:t>
            </a:r>
          </a:p>
          <a:p>
            <a:pPr lvl="1"/>
            <a:r>
              <a:rPr lang="en-US" dirty="0">
                <a:solidFill>
                  <a:srgbClr val="0000FF"/>
                </a:solidFill>
              </a:rPr>
              <a:t>Systems are energy limited</a:t>
            </a:r>
          </a:p>
          <a:p>
            <a:pPr lvl="1"/>
            <a:r>
              <a:rPr lang="en-US" dirty="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107504" y="1394054"/>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9712" y="1250038"/>
            <a:ext cx="5040560" cy="3619122"/>
          </a:xfrm>
          <a:prstGeom prst="rect">
            <a:avLst/>
          </a:prstGeom>
          <a:noFill/>
          <a:extLst>
            <a:ext uri="{909E8E84-426E-40dd-AFC4-6F175D3DCCD1}">
              <a14:hiddenFill xmlns:a14="http://schemas.microsoft.com/office/drawing/2010/main" xmlns="">
                <a:solidFill>
                  <a:srgbClr val="FFFFFF"/>
                </a:solidFill>
              </a14:hiddenFill>
            </a:ext>
          </a:extLst>
        </p:spPr>
      </p:pic>
      <p:pic>
        <p:nvPicPr>
          <p:cNvPr id="7" name="Picture 6"/>
          <p:cNvPicPr>
            <a:picLocks noChangeAspect="1"/>
          </p:cNvPicPr>
          <p:nvPr/>
        </p:nvPicPr>
        <p:blipFill>
          <a:blip r:embed="rId4"/>
          <a:stretch>
            <a:fillRect/>
          </a:stretch>
        </p:blipFill>
        <p:spPr>
          <a:xfrm>
            <a:off x="6948264" y="1178030"/>
            <a:ext cx="1689100" cy="2451100"/>
          </a:xfrm>
          <a:prstGeom prst="rect">
            <a:avLst/>
          </a:prstGeom>
        </p:spPr>
      </p:pic>
      <p:sp>
        <p:nvSpPr>
          <p:cNvPr id="9" name="TextBox 8"/>
          <p:cNvSpPr txBox="1"/>
          <p:nvPr/>
        </p:nvSpPr>
        <p:spPr>
          <a:xfrm>
            <a:off x="7343567" y="1304704"/>
            <a:ext cx="169292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ahoma"/>
                <a:ea typeface="+mn-ea"/>
                <a:cs typeface="+mn-cs"/>
              </a:rPr>
              <a:t>Dally, </a:t>
            </a:r>
            <a:r>
              <a:rPr kumimoji="0" lang="en-US" sz="1400" b="0" i="0" u="none" strike="noStrike" kern="1200" cap="none" spc="0" normalizeH="0" baseline="0" noProof="0" dirty="0" err="1">
                <a:ln>
                  <a:noFill/>
                </a:ln>
                <a:solidFill>
                  <a:srgbClr val="FFFFFF"/>
                </a:solidFill>
                <a:effectLst/>
                <a:uLnTx/>
                <a:uFillTx/>
                <a:latin typeface="Tahoma"/>
                <a:ea typeface="+mn-ea"/>
                <a:cs typeface="+mn-cs"/>
              </a:rPr>
              <a:t>HiPEAC</a:t>
            </a:r>
            <a:r>
              <a:rPr kumimoji="0" lang="en-US" sz="1400" b="0" i="0" u="none" strike="noStrike" kern="1200" cap="none" spc="0" normalizeH="0" baseline="0" noProof="0" dirty="0">
                <a:ln>
                  <a:noFill/>
                </a:ln>
                <a:solidFill>
                  <a:srgbClr val="FFFFFF"/>
                </a:solidFill>
                <a:effectLst/>
                <a:uLnTx/>
                <a:uFillTx/>
                <a:latin typeface="Tahoma"/>
                <a:ea typeface="+mn-ea"/>
                <a:cs typeface="+mn-cs"/>
              </a:rPr>
              <a:t> 2015</a:t>
            </a:r>
          </a:p>
        </p:txBody>
      </p:sp>
    </p:spTree>
    <p:extLst>
      <p:ext uri="{BB962C8B-B14F-4D97-AF65-F5344CB8AC3E}">
        <p14:creationId xmlns:p14="http://schemas.microsoft.com/office/powerpoint/2010/main" val="4196756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5"/>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6"/>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3">
                                            <p:txEl>
                                              <p:pRg st="10" end="10"/>
                                            </p:txEl>
                                          </p:spTgt>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Sub-Agenda: In-Memory Computation</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 </a:t>
            </a:r>
          </a:p>
          <a:p>
            <a:pPr eaLnBrk="1" hangingPunct="1"/>
            <a:r>
              <a:rPr lang="en-US" dirty="0">
                <a:solidFill>
                  <a:srgbClr val="0000FF"/>
                </a:solidFill>
                <a:latin typeface="Tahoma" charset="0"/>
                <a:ea typeface="ＭＳ Ｐゴシック" charset="0"/>
                <a:cs typeface="ＭＳ Ｐゴシック" charset="0"/>
              </a:rPr>
              <a:t>Processing in Memory: Two Directions</a:t>
            </a:r>
          </a:p>
          <a:p>
            <a:pPr lvl="1" eaLnBrk="1" hangingPunct="1"/>
            <a:r>
              <a:rPr lang="en-US" dirty="0">
                <a:solidFill>
                  <a:srgbClr val="0000FF"/>
                </a:solidFill>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193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184509622"/>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solidFill>
                  <a:srgbClr val="0000FF"/>
                </a:solidFill>
              </a:rPr>
              <a:t>1. Minimally changing memory chips</a:t>
            </a:r>
          </a:p>
          <a:p>
            <a:pPr algn="l"/>
            <a:r>
              <a:rPr lang="en-US" sz="3600" dirty="0"/>
              <a:t>2. Exploiting 3D-stacked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59153282"/>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Approach 1: Minimally Changing DRAM</a:t>
            </a:r>
          </a:p>
        </p:txBody>
      </p:sp>
      <p:sp>
        <p:nvSpPr>
          <p:cNvPr id="3" name="Content Placeholder 2"/>
          <p:cNvSpPr>
            <a:spLocks noGrp="1"/>
          </p:cNvSpPr>
          <p:nvPr>
            <p:ph idx="1"/>
          </p:nvPr>
        </p:nvSpPr>
        <p:spPr>
          <a:xfrm>
            <a:off x="0" y="969640"/>
            <a:ext cx="9144000" cy="5123656"/>
          </a:xfrm>
        </p:spPr>
        <p:txBody>
          <a:bodyPr/>
          <a:lstStyle/>
          <a:p>
            <a:r>
              <a:rPr lang="en-US" dirty="0"/>
              <a:t>DRAM has great capability to perform </a:t>
            </a:r>
            <a:r>
              <a:rPr lang="en-US" dirty="0">
                <a:solidFill>
                  <a:srgbClr val="0000FF"/>
                </a:solidFill>
              </a:rPr>
              <a:t>bulk data movement and computation </a:t>
            </a:r>
            <a:r>
              <a:rPr lang="en-US" dirty="0"/>
              <a:t>internally with small changes</a:t>
            </a:r>
          </a:p>
          <a:p>
            <a:pPr lvl="1"/>
            <a:r>
              <a:rPr lang="en-US" dirty="0"/>
              <a:t>Can </a:t>
            </a:r>
            <a:r>
              <a:rPr lang="en-US" dirty="0">
                <a:solidFill>
                  <a:srgbClr val="FF0000"/>
                </a:solidFill>
              </a:rPr>
              <a:t>exploit internal connectivity </a:t>
            </a:r>
            <a:r>
              <a:rPr lang="en-US" dirty="0"/>
              <a:t>to move data</a:t>
            </a:r>
          </a:p>
          <a:p>
            <a:pPr lvl="1"/>
            <a:r>
              <a:rPr lang="en-US" dirty="0"/>
              <a:t>Can </a:t>
            </a:r>
            <a:r>
              <a:rPr lang="en-US" dirty="0">
                <a:solidFill>
                  <a:srgbClr val="FF0000"/>
                </a:solidFill>
              </a:rPr>
              <a:t>exploit analog computation capability</a:t>
            </a:r>
          </a:p>
          <a:p>
            <a:pPr lvl="1"/>
            <a:r>
              <a:rPr lang="en-US" dirty="0"/>
              <a:t>…</a:t>
            </a:r>
          </a:p>
          <a:p>
            <a:pPr lvl="1"/>
            <a:endParaRPr lang="en-US" dirty="0"/>
          </a:p>
          <a:p>
            <a:r>
              <a:rPr lang="en-US" dirty="0"/>
              <a:t>Examples: </a:t>
            </a:r>
            <a:r>
              <a:rPr lang="en-US" dirty="0" err="1"/>
              <a:t>RowClone</a:t>
            </a:r>
            <a:r>
              <a:rPr lang="en-US" dirty="0"/>
              <a:t>, In-DRAM AND/OR, Gather/Scatter DRAM</a:t>
            </a:r>
          </a:p>
          <a:p>
            <a:pPr lvl="1"/>
            <a:r>
              <a:rPr lang="en-US" altLang="ja-JP" sz="1800" dirty="0">
                <a:solidFill>
                  <a:srgbClr val="0000FF"/>
                </a:solidFill>
                <a:latin typeface="Tahoma" charset="0"/>
                <a:ea typeface="ＭＳ Ｐゴシック"/>
                <a:hlinkClick r:id="rId2"/>
              </a:rPr>
              <a:t>RowClone: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DRAM</a:t>
            </a:r>
            <a:r>
              <a:rPr lang="en-US" sz="1800" dirty="0"/>
              <a:t> (</a:t>
            </a:r>
            <a:r>
              <a:rPr lang="en-US" sz="1800" dirty="0">
                <a:solidFill>
                  <a:srgbClr val="0000FF"/>
                </a:solidFill>
              </a:rPr>
              <a:t>Seshadri et al., IEEE CAL 2015</a:t>
            </a:r>
            <a:r>
              <a:rPr lang="en-US" sz="1800" dirty="0"/>
              <a:t>)</a:t>
            </a:r>
          </a:p>
          <a:p>
            <a:pPr lvl="1"/>
            <a:r>
              <a:rPr lang="en-US" sz="1800" dirty="0">
                <a:hlinkClick r:id="rId4"/>
              </a:rPr>
              <a:t>Gather-Scatter DRAM: In-DRAM Address Translation to Improve the Spatial Locality of Non-unit Strided Accesses</a:t>
            </a:r>
            <a:r>
              <a:rPr lang="en-US" sz="1800" dirty="0"/>
              <a:t> </a:t>
            </a:r>
            <a:r>
              <a:rPr lang="en-US" altLang="ja-JP" sz="1800" dirty="0">
                <a:solidFill>
                  <a:srgbClr val="000000"/>
                </a:solidFill>
                <a:latin typeface="Tahoma" charset="0"/>
                <a:ea typeface="ＭＳ Ｐゴシック"/>
              </a:rPr>
              <a:t>(</a:t>
            </a:r>
            <a:r>
              <a:rPr lang="en-US" altLang="ja-JP" sz="1800" dirty="0" err="1">
                <a:solidFill>
                  <a:srgbClr val="0000FF"/>
                </a:solidFill>
                <a:latin typeface="Tahoma" charset="0"/>
                <a:ea typeface="ＭＳ Ｐゴシック"/>
              </a:rPr>
              <a:t>Seshadri</a:t>
            </a:r>
            <a:r>
              <a:rPr lang="en-US" altLang="ja-JP" sz="1800" dirty="0">
                <a:solidFill>
                  <a:srgbClr val="0000FF"/>
                </a:solidFill>
                <a:latin typeface="Tahoma" charset="0"/>
                <a:ea typeface="ＭＳ Ｐゴシック"/>
              </a:rPr>
              <a:t> et al., MICRO 2015</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hlinkClick r:id="rId5"/>
              </a:rPr>
              <a:t>"Ambit: In-Memory Accelerator for Bulk Bitwise Operations Using Commodity DRAM Technology”</a:t>
            </a:r>
            <a:r>
              <a:rPr lang="en-US" sz="1800" dirty="0"/>
              <a:t> </a:t>
            </a:r>
            <a:r>
              <a:rPr lang="en-US" altLang="ja-JP" sz="1800" dirty="0">
                <a:solidFill>
                  <a:srgbClr val="000000"/>
                </a:solidFill>
                <a:latin typeface="Tahoma" charset="0"/>
                <a:ea typeface="ＭＳ Ｐゴシック"/>
              </a:rPr>
              <a:t>(</a:t>
            </a:r>
            <a:r>
              <a:rPr lang="en-US" altLang="ja-JP" sz="1800" dirty="0">
                <a:solidFill>
                  <a:srgbClr val="0000FF"/>
                </a:solidFill>
                <a:latin typeface="Tahoma" charset="0"/>
                <a:ea typeface="ＭＳ Ｐゴシック"/>
              </a:rPr>
              <a:t>Seshadri et al., MICRO 2017</a:t>
            </a:r>
            <a:r>
              <a:rPr lang="en-US" altLang="ja-JP" sz="1800" dirty="0">
                <a:solidFill>
                  <a:srgbClr val="000000"/>
                </a:solidFill>
                <a:latin typeface="Tahoma" charset="0"/>
                <a:ea typeface="ＭＳ Ｐゴシック"/>
              </a:rPr>
              <a:t>)</a:t>
            </a:r>
            <a:endParaRPr lang="en-US" sz="1800" dirty="0">
              <a:solidFill>
                <a:srgbClr val="000000"/>
              </a:solidFill>
            </a:endParaRPr>
          </a:p>
          <a:p>
            <a:pPr lvl="1"/>
            <a:endParaRPr lang="en-US" sz="1800" dirty="0"/>
          </a:p>
          <a:p>
            <a:pPr lvl="1"/>
            <a:endParaRPr lang="en-US" dirty="0"/>
          </a:p>
          <a:p>
            <a:pPr lvl="2"/>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195</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364514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Starting Simple: Data Copy and Initialization</a:t>
            </a:r>
          </a:p>
        </p:txBody>
      </p:sp>
      <p:sp>
        <p:nvSpPr>
          <p:cNvPr id="21" name="TextBox 20"/>
          <p:cNvSpPr txBox="1"/>
          <p:nvPr/>
        </p:nvSpPr>
        <p:spPr>
          <a:xfrm>
            <a:off x="533400" y="1676400"/>
            <a:ext cx="3352800" cy="132343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262626">
                    <a:lumMod val="95000"/>
                    <a:lumOff val="5000"/>
                  </a:srgbClr>
                </a:solidFill>
                <a:effectLst/>
                <a:uLnTx/>
                <a:uFillTx/>
                <a:latin typeface="Tahoma"/>
                <a:ea typeface=""/>
                <a:cs typeface="+mn-cs"/>
              </a:rPr>
              <a:t>Bulk Data Copy</a:t>
            </a:r>
          </a:p>
        </p:txBody>
      </p:sp>
      <p:sp>
        <p:nvSpPr>
          <p:cNvPr id="22" name="TextBox 21"/>
          <p:cNvSpPr txBox="1"/>
          <p:nvPr/>
        </p:nvSpPr>
        <p:spPr>
          <a:xfrm>
            <a:off x="304801" y="3400961"/>
            <a:ext cx="3505199" cy="132343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262626">
                    <a:lumMod val="95000"/>
                    <a:lumOff val="5000"/>
                  </a:srgbClr>
                </a:solidFill>
                <a:effectLst/>
                <a:uLnTx/>
                <a:uFillTx/>
                <a:latin typeface="Tahoma"/>
                <a:ea typeface=""/>
                <a:cs typeface="+mn-cs"/>
              </a:rPr>
              <a:t>Bulk Data Initialization</a:t>
            </a:r>
          </a:p>
        </p:txBody>
      </p:sp>
      <p:sp>
        <p:nvSpPr>
          <p:cNvPr id="23" name="Rounded Rectangle 22"/>
          <p:cNvSpPr/>
          <p:nvPr/>
        </p:nvSpPr>
        <p:spPr>
          <a:xfrm>
            <a:off x="4953000" y="1600200"/>
            <a:ext cx="990600" cy="13716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err="1">
                <a:ln>
                  <a:noFill/>
                </a:ln>
                <a:solidFill>
                  <a:sysClr val="window" lastClr="FFFFFF"/>
                </a:solidFill>
                <a:effectLst/>
                <a:uLnTx/>
                <a:uFillTx/>
                <a:latin typeface="Consolas" pitchFamily="49" charset="0"/>
                <a:ea typeface=""/>
                <a:cs typeface="Consolas" pitchFamily="49" charset="0"/>
              </a:rPr>
              <a:t>src</a:t>
            </a:r>
            <a:endParaRPr kumimoji="0" lang="en-US" sz="2800" b="0" i="0" u="none" strike="noStrike" kern="0" cap="none" spc="0" normalizeH="0" baseline="0" noProof="0" dirty="0">
              <a:ln>
                <a:noFill/>
              </a:ln>
              <a:solidFill>
                <a:sysClr val="window" lastClr="FFFFFF"/>
              </a:solidFill>
              <a:effectLst/>
              <a:uLnTx/>
              <a:uFillTx/>
              <a:latin typeface="Consolas" pitchFamily="49" charset="0"/>
              <a:ea typeface=""/>
              <a:cs typeface="Consolas" pitchFamily="49" charset="0"/>
            </a:endParaRPr>
          </a:p>
        </p:txBody>
      </p:sp>
      <p:sp>
        <p:nvSpPr>
          <p:cNvPr id="24" name="Rounded Rectangle 23"/>
          <p:cNvSpPr/>
          <p:nvPr/>
        </p:nvSpPr>
        <p:spPr>
          <a:xfrm>
            <a:off x="7315200" y="1600200"/>
            <a:ext cx="990600" cy="1371600"/>
          </a:xfrm>
          <a:prstGeom prst="roundRect">
            <a:avLst/>
          </a:prstGeom>
          <a:solidFill>
            <a:srgbClr val="17365D"/>
          </a:solidFill>
          <a:ln w="25400" cap="flat" cmpd="sng" algn="ctr">
            <a:solidFill>
              <a:srgbClr val="17365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err="1">
                <a:ln>
                  <a:noFill/>
                </a:ln>
                <a:solidFill>
                  <a:sysClr val="window" lastClr="FFFFFF"/>
                </a:solidFill>
                <a:effectLst/>
                <a:uLnTx/>
                <a:uFillTx/>
                <a:latin typeface="Consolas" pitchFamily="49" charset="0"/>
                <a:ea typeface=""/>
                <a:cs typeface="Consolas" pitchFamily="49" charset="0"/>
              </a:rPr>
              <a:t>dst</a:t>
            </a:r>
            <a:endParaRPr kumimoji="0" lang="en-US" sz="2800" b="0" i="0" u="none" strike="noStrike" kern="0" cap="none" spc="0" normalizeH="0" baseline="0" noProof="0" dirty="0">
              <a:ln>
                <a:noFill/>
              </a:ln>
              <a:solidFill>
                <a:sysClr val="window" lastClr="FFFFFF"/>
              </a:solidFill>
              <a:effectLst/>
              <a:uLnTx/>
              <a:uFillTx/>
              <a:latin typeface="Consolas" pitchFamily="49" charset="0"/>
              <a:ea typeface=""/>
              <a:cs typeface="Consolas" pitchFamily="49" charset="0"/>
            </a:endParaRPr>
          </a:p>
        </p:txBody>
      </p:sp>
      <p:cxnSp>
        <p:nvCxnSpPr>
          <p:cNvPr id="25" name="Straight Arrow Connector 24"/>
          <p:cNvCxnSpPr>
            <a:stCxn id="23" idx="3"/>
            <a:endCxn id="24" idx="1"/>
          </p:cNvCxnSpPr>
          <p:nvPr/>
        </p:nvCxnSpPr>
        <p:spPr>
          <a:xfrm>
            <a:off x="5943600" y="2286000"/>
            <a:ext cx="1371600" cy="1588"/>
          </a:xfrm>
          <a:prstGeom prst="straightConnector1">
            <a:avLst/>
          </a:prstGeom>
          <a:noFill/>
          <a:ln w="38100" cap="flat" cmpd="sng" algn="ctr">
            <a:solidFill>
              <a:srgbClr val="262626"/>
            </a:solidFill>
            <a:prstDash val="dash"/>
            <a:tailEnd type="arrow" w="lg" len="lg"/>
          </a:ln>
          <a:effectLst/>
        </p:spPr>
      </p:cxnSp>
      <p:sp>
        <p:nvSpPr>
          <p:cNvPr id="26" name="Rounded Rectangle 25"/>
          <p:cNvSpPr/>
          <p:nvPr/>
        </p:nvSpPr>
        <p:spPr>
          <a:xfrm>
            <a:off x="7315200" y="3429000"/>
            <a:ext cx="990600" cy="1371600"/>
          </a:xfrm>
          <a:prstGeom prst="roundRect">
            <a:avLst/>
          </a:prstGeom>
          <a:solidFill>
            <a:srgbClr val="17365D"/>
          </a:solidFill>
          <a:ln w="25400" cap="flat" cmpd="sng" algn="ctr">
            <a:solidFill>
              <a:srgbClr val="17365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err="1">
                <a:ln>
                  <a:noFill/>
                </a:ln>
                <a:solidFill>
                  <a:sysClr val="window" lastClr="FFFFFF"/>
                </a:solidFill>
                <a:effectLst/>
                <a:uLnTx/>
                <a:uFillTx/>
                <a:latin typeface="Consolas" pitchFamily="49" charset="0"/>
                <a:ea typeface=""/>
                <a:cs typeface="Consolas" pitchFamily="49" charset="0"/>
              </a:rPr>
              <a:t>dst</a:t>
            </a:r>
            <a:endParaRPr kumimoji="0" lang="en-US" sz="2800" b="0" i="0" u="none" strike="noStrike" kern="0" cap="none" spc="0" normalizeH="0" baseline="0" noProof="0" dirty="0">
              <a:ln>
                <a:noFill/>
              </a:ln>
              <a:solidFill>
                <a:sysClr val="window" lastClr="FFFFFF"/>
              </a:solidFill>
              <a:effectLst/>
              <a:uLnTx/>
              <a:uFillTx/>
              <a:latin typeface="Consolas" pitchFamily="49" charset="0"/>
              <a:ea typeface=""/>
              <a:cs typeface="Consolas" pitchFamily="49" charset="0"/>
            </a:endParaRPr>
          </a:p>
        </p:txBody>
      </p:sp>
      <p:cxnSp>
        <p:nvCxnSpPr>
          <p:cNvPr id="27" name="Straight Arrow Connector 26"/>
          <p:cNvCxnSpPr>
            <a:stCxn id="28" idx="3"/>
            <a:endCxn id="26" idx="1"/>
          </p:cNvCxnSpPr>
          <p:nvPr/>
        </p:nvCxnSpPr>
        <p:spPr>
          <a:xfrm flipV="1">
            <a:off x="5836690" y="4114800"/>
            <a:ext cx="1478510" cy="1"/>
          </a:xfrm>
          <a:prstGeom prst="straightConnector1">
            <a:avLst/>
          </a:prstGeom>
          <a:noFill/>
          <a:ln w="38100" cap="flat" cmpd="sng" algn="ctr">
            <a:solidFill>
              <a:srgbClr val="262626"/>
            </a:solidFill>
            <a:prstDash val="dash"/>
            <a:tailEnd type="arrow" w="lg" len="lg"/>
          </a:ln>
          <a:effectLst/>
        </p:spPr>
      </p:cxnSp>
      <p:sp>
        <p:nvSpPr>
          <p:cNvPr id="28" name="TextBox 27"/>
          <p:cNvSpPr txBox="1"/>
          <p:nvPr/>
        </p:nvSpPr>
        <p:spPr>
          <a:xfrm>
            <a:off x="5105400" y="3791635"/>
            <a:ext cx="731290"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0" cap="none" spc="0" normalizeH="0" baseline="0" noProof="0" dirty="0" err="1">
                <a:ln>
                  <a:noFill/>
                </a:ln>
                <a:solidFill>
                  <a:srgbClr val="262626">
                    <a:lumMod val="95000"/>
                    <a:lumOff val="5000"/>
                  </a:srgbClr>
                </a:solidFill>
                <a:effectLst/>
                <a:uLnTx/>
                <a:uFillTx/>
                <a:latin typeface="Tahoma"/>
                <a:ea typeface=""/>
                <a:cs typeface="+mn-cs"/>
              </a:rPr>
              <a:t>val</a:t>
            </a:r>
            <a:endParaRPr kumimoji="0" lang="en-US" sz="2800" b="0" i="0" u="none" strike="noStrike" kern="0" cap="none" spc="0" normalizeH="0" baseline="0" noProof="0" dirty="0">
              <a:ln>
                <a:noFill/>
              </a:ln>
              <a:solidFill>
                <a:srgbClr val="262626">
                  <a:lumMod val="95000"/>
                  <a:lumOff val="5000"/>
                </a:srgbClr>
              </a:solidFill>
              <a:effectLst/>
              <a:uLnTx/>
              <a:uFillTx/>
              <a:latin typeface="Tahoma"/>
              <a:ea typeface=""/>
              <a:cs typeface="+mn-cs"/>
            </a:endParaRPr>
          </a:p>
        </p:txBody>
      </p:sp>
    </p:spTree>
    <p:extLst>
      <p:ext uri="{BB962C8B-B14F-4D97-AF65-F5344CB8AC3E}">
        <p14:creationId xmlns:p14="http://schemas.microsoft.com/office/powerpoint/2010/main" val="3081398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a:t>Starting Simple: Data Copy and Initialization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197</a:t>
            </a:fld>
            <a:endParaRPr lang="en-US" altLang="en-US">
              <a:solidFill>
                <a:srgbClr val="000000"/>
              </a:solidFill>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a:defRPr/>
              </a:pPr>
              <a:r>
                <a:rPr lang="en-US" sz="3200" b="1" kern="0" dirty="0">
                  <a:solidFill>
                    <a:srgbClr val="262626">
                      <a:lumMod val="95000"/>
                      <a:lumOff val="5000"/>
                    </a:srgbClr>
                  </a:solidFill>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r>
                <a:rPr lang="en-US" kern="0" dirty="0">
                  <a:solidFill>
                    <a:sysClr val="window" lastClr="FFFFFF"/>
                  </a:solidFill>
                  <a:latin typeface="Arial" pitchFamily="34" charset="0"/>
                  <a:cs typeface="Arial" pitchFamily="34" charset="0"/>
                </a:rPr>
                <a:t>000000000000000</a:t>
              </a:r>
            </a:p>
          </p:txBody>
        </p:sp>
        <p:sp>
          <p:nvSpPr>
            <p:cNvPr id="38" name="TextBox 37"/>
            <p:cNvSpPr txBox="1"/>
            <p:nvPr/>
          </p:nvSpPr>
          <p:spPr>
            <a:xfrm>
              <a:off x="2752707" y="3072825"/>
              <a:ext cx="3324949" cy="1015663"/>
            </a:xfrm>
            <a:prstGeom prst="rect">
              <a:avLst/>
            </a:prstGeom>
            <a:noFill/>
          </p:spPr>
          <p:txBody>
            <a:bodyPr wrap="none" rtlCol="0">
              <a:spAutoFit/>
            </a:bodyPr>
            <a:lstStyle/>
            <a:p>
              <a:pPr algn="ctr">
                <a:defRPr/>
              </a:pPr>
              <a:r>
                <a:rPr lang="en-US" sz="3200" b="1" kern="0" dirty="0">
                  <a:solidFill>
                    <a:srgbClr val="262626">
                      <a:lumMod val="95000"/>
                      <a:lumOff val="5000"/>
                    </a:srgbClr>
                  </a:solidFill>
                </a:rPr>
                <a:t>Zero initialization</a:t>
              </a:r>
              <a:endParaRPr lang="en-US" sz="2800" kern="0" dirty="0">
                <a:solidFill>
                  <a:srgbClr val="262626">
                    <a:lumMod val="95000"/>
                    <a:lumOff val="5000"/>
                  </a:srgbClr>
                </a:solidFill>
              </a:endParaRPr>
            </a:p>
            <a:p>
              <a:pPr algn="ctr">
                <a:defRPr/>
              </a:pPr>
              <a:r>
                <a:rPr lang="en-US" sz="2800" b="1" kern="0" dirty="0">
                  <a:solidFill>
                    <a:srgbClr val="262626">
                      <a:lumMod val="95000"/>
                      <a:lumOff val="5000"/>
                    </a:srgbClr>
                  </a:solidFill>
                </a:rPr>
                <a:t>(e.g., security)</a:t>
              </a:r>
              <a:endParaRPr lang="en-US" sz="3200" b="1" kern="0" dirty="0">
                <a:solidFill>
                  <a:srgbClr val="262626">
                    <a:lumMod val="95000"/>
                    <a:lumOff val="5000"/>
                  </a:srgbClr>
                </a:solidFill>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print"/>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algn="ctr">
                <a:defRPr/>
              </a:pPr>
              <a:r>
                <a:rPr lang="en-US" sz="3200" b="1" kern="0" dirty="0">
                  <a:solidFill>
                    <a:srgbClr val="262626">
                      <a:lumMod val="95000"/>
                      <a:lumOff val="5000"/>
                    </a:srgbClr>
                  </a:solidFill>
                </a:rPr>
                <a:t>VM Cloning</a:t>
              </a:r>
            </a:p>
            <a:p>
              <a:pPr algn="ctr">
                <a:defRPr/>
              </a:pPr>
              <a:r>
                <a:rPr lang="en-US" sz="3200" b="1" kern="0" dirty="0" err="1">
                  <a:solidFill>
                    <a:srgbClr val="262626">
                      <a:lumMod val="95000"/>
                      <a:lumOff val="5000"/>
                    </a:srgbClr>
                  </a:solidFill>
                </a:rPr>
                <a:t>Deduplication</a:t>
              </a:r>
              <a:endParaRPr lang="en-US" sz="3200" b="1" kern="0" dirty="0">
                <a:solidFill>
                  <a:srgbClr val="262626">
                    <a:lumMod val="95000"/>
                    <a:lumOff val="5000"/>
                  </a:srgbClr>
                </a:solidFill>
              </a:endParaRPr>
            </a:p>
          </p:txBody>
        </p:sp>
        <p:pic>
          <p:nvPicPr>
            <p:cNvPr id="42" name="Picture 41" descr="computer.png"/>
            <p:cNvPicPr>
              <a:picLocks noChangeAspect="1"/>
            </p:cNvPicPr>
            <p:nvPr/>
          </p:nvPicPr>
          <p:blipFill>
            <a:blip r:embed="rId2" cstate="print"/>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algn="ctr">
                  <a:defRPr/>
                </a:pPr>
                <a:r>
                  <a:rPr lang="en-US" sz="3200" b="1" kern="0" dirty="0" err="1">
                    <a:solidFill>
                      <a:srgbClr val="262626">
                        <a:lumMod val="95000"/>
                        <a:lumOff val="5000"/>
                      </a:srgbClr>
                    </a:solidFill>
                  </a:rPr>
                  <a:t>Checkpointing</a:t>
                </a:r>
                <a:endParaRPr lang="en-US" sz="3200" b="1" kern="0" dirty="0">
                  <a:solidFill>
                    <a:srgbClr val="262626">
                      <a:lumMod val="95000"/>
                      <a:lumOff val="5000"/>
                    </a:srgbClr>
                  </a:solidFill>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algn="ctr">
                <a:defRPr/>
              </a:pPr>
              <a:r>
                <a:rPr lang="en-US" sz="3200" b="1" kern="0" dirty="0">
                  <a:solidFill>
                    <a:srgbClr val="262626">
                      <a:lumMod val="95000"/>
                      <a:lumOff val="5000"/>
                    </a:srgbClr>
                  </a:solidFill>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a:defRPr/>
            </a:pPr>
            <a:r>
              <a:rPr lang="en-US" sz="2800" kern="0" dirty="0">
                <a:solidFill>
                  <a:srgbClr val="262626">
                    <a:lumMod val="95000"/>
                    <a:lumOff val="5000"/>
                  </a:srgbClr>
                </a:solidFill>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lvl="1">
              <a:spcBef>
                <a:spcPct val="20000"/>
              </a:spcBef>
            </a:pP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memmove</a:t>
            </a:r>
            <a:r>
              <a:rPr lang="en-US" sz="2400" spc="-70" dirty="0">
                <a:solidFill>
                  <a:srgbClr val="FF0000"/>
                </a:solidFill>
                <a:latin typeface="Gill Sans MT" panose="020B0502020104020203" pitchFamily="34" charset="0"/>
              </a:rPr>
              <a:t> &amp; </a:t>
            </a: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memcpy</a:t>
            </a:r>
            <a:r>
              <a:rPr lang="en-US" sz="2400" i="1"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z="28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a:t>
            </a:r>
            <a:r>
              <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5% cycles in Google’s datacenter </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Kanev</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ISCA’15]</a:t>
            </a:r>
            <a:endPar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4264469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dirty="0">
                <a:solidFill>
                  <a:srgbClr val="1A5712"/>
                </a:solidFill>
                <a:latin typeface="Garamond"/>
                <a:cs typeface="Garamond"/>
              </a:rPr>
              <a:t>Today’s Systems: Bulk Data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b="1" dirty="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30" name="TextBox 29"/>
          <p:cNvSpPr txBox="1"/>
          <p:nvPr/>
        </p:nvSpPr>
        <p:spPr>
          <a:xfrm>
            <a:off x="3731734" y="1507524"/>
            <a:ext cx="2239716" cy="461665"/>
          </a:xfrm>
          <a:prstGeom prst="rect">
            <a:avLst/>
          </a:prstGeom>
          <a:noFill/>
        </p:spPr>
        <p:txBody>
          <a:bodyPr wrap="none" rtlCol="0">
            <a:spAutoFit/>
          </a:bodyPr>
          <a:lstStyle/>
          <a:p>
            <a:r>
              <a:rPr lang="en-US" sz="2400" dirty="0">
                <a:solidFill>
                  <a:srgbClr val="C00000"/>
                </a:solidFill>
              </a:rPr>
              <a:t>1) High latency</a:t>
            </a: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r>
              <a:rPr lang="en-US" sz="2400" dirty="0">
                <a:solidFill>
                  <a:srgbClr val="C00000"/>
                </a:solidFill>
              </a:rPr>
              <a:t>2) High bandwidth utilization</a:t>
            </a: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452114" cy="461665"/>
          </a:xfrm>
          <a:prstGeom prst="rect">
            <a:avLst/>
          </a:prstGeom>
          <a:noFill/>
        </p:spPr>
        <p:txBody>
          <a:bodyPr wrap="none" rtlCol="0">
            <a:spAutoFit/>
          </a:bodyPr>
          <a:lstStyle/>
          <a:p>
            <a:r>
              <a:rPr lang="en-US" sz="2400" dirty="0">
                <a:solidFill>
                  <a:srgbClr val="C00000"/>
                </a:solidFill>
              </a:rPr>
              <a:t>3) Cache pollution</a:t>
            </a:r>
          </a:p>
        </p:txBody>
      </p:sp>
      <p:cxnSp>
        <p:nvCxnSpPr>
          <p:cNvPr id="35" name="Curved Connector 48"/>
          <p:cNvCxnSpPr>
            <a:stCxn id="34" idx="3"/>
            <a:endCxn id="21" idx="0"/>
          </p:cNvCxnSpPr>
          <p:nvPr/>
        </p:nvCxnSpPr>
        <p:spPr bwMode="auto">
          <a:xfrm flipH="1">
            <a:off x="2031232" y="2092649"/>
            <a:ext cx="799806" cy="1105497"/>
          </a:xfrm>
          <a:prstGeom prst="curvedConnector4">
            <a:avLst>
              <a:gd name="adj1" fmla="val -28582"/>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r>
              <a:rPr lang="en-US" sz="2400" dirty="0">
                <a:solidFill>
                  <a:srgbClr val="C00000"/>
                </a:solidFill>
              </a:rPr>
              <a:t>4) Unwanted data movement</a:t>
            </a:r>
          </a:p>
        </p:txBody>
      </p:sp>
      <p:sp>
        <p:nvSpPr>
          <p:cNvPr id="37" name="Slide Number Placeholder 36"/>
          <p:cNvSpPr>
            <a:spLocks noGrp="1"/>
          </p:cNvSpPr>
          <p:nvPr>
            <p:ph type="sldNum" sz="quarter" idx="12"/>
          </p:nvPr>
        </p:nvSpPr>
        <p:spPr/>
        <p:txBody>
          <a:bodyPr/>
          <a:lstStyle/>
          <a:p>
            <a:fld id="{CD63C8E0-6DD9-4302-9AA9-5177C785CB79}" type="slidenum">
              <a:rPr lang="en-US" smtClean="0">
                <a:solidFill>
                  <a:prstClr val="black">
                    <a:tint val="75000"/>
                  </a:prstClr>
                </a:solidFill>
              </a:rPr>
              <a:pPr/>
              <a:t>198</a:t>
            </a:fld>
            <a:endParaRPr lang="en-US">
              <a:solidFill>
                <a:prstClr val="black">
                  <a:tint val="75000"/>
                </a:prstClr>
              </a:solidFill>
            </a:endParaRPr>
          </a:p>
        </p:txBody>
      </p:sp>
      <p:sp>
        <p:nvSpPr>
          <p:cNvPr id="39" name="TextBox 38"/>
          <p:cNvSpPr txBox="1"/>
          <p:nvPr/>
        </p:nvSpPr>
        <p:spPr>
          <a:xfrm>
            <a:off x="179512" y="6093296"/>
            <a:ext cx="7584528" cy="584776"/>
          </a:xfrm>
          <a:prstGeom prst="rect">
            <a:avLst/>
          </a:prstGeom>
          <a:noFill/>
        </p:spPr>
        <p:txBody>
          <a:bodyPr wrap="none" rtlCol="0">
            <a:spAutoFit/>
          </a:bodyPr>
          <a:lstStyle/>
          <a:p>
            <a:r>
              <a:rPr lang="en-US" sz="3200" dirty="0">
                <a:solidFill>
                  <a:srgbClr val="FF0000"/>
                </a:solidFill>
              </a:rPr>
              <a:t>1046ns, 3.6uJ    (for 4KB page copy via DMA)</a:t>
            </a:r>
          </a:p>
        </p:txBody>
      </p:sp>
    </p:spTree>
    <p:extLst>
      <p:ext uri="{BB962C8B-B14F-4D97-AF65-F5344CB8AC3E}">
        <p14:creationId xmlns:p14="http://schemas.microsoft.com/office/powerpoint/2010/main" val="836710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a:solidFill>
                  <a:srgbClr val="1A5712"/>
                </a:solidFill>
                <a:latin typeface="Garamond"/>
                <a:cs typeface="Garamond"/>
              </a:rPr>
              <a:t>Future Systems: In-Memory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b="1" dirty="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r>
              <a:rPr lang="en-US" sz="2400" dirty="0">
                <a:solidFill>
                  <a:srgbClr val="003399"/>
                </a:solidFill>
              </a:rPr>
              <a:t>1) Low latency</a:t>
            </a: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r>
              <a:rPr lang="en-US" sz="2400" dirty="0">
                <a:solidFill>
                  <a:srgbClr val="003399"/>
                </a:solidFill>
              </a:rPr>
              <a:t>2) Low bandwidth utilization</a:t>
            </a: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r>
              <a:rPr lang="en-US" sz="2400" dirty="0">
                <a:solidFill>
                  <a:srgbClr val="003399"/>
                </a:solidFill>
              </a:rPr>
              <a:t>3) No cache pollution</a:t>
            </a: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r>
              <a:rPr lang="en-US" sz="2400" dirty="0">
                <a:solidFill>
                  <a:srgbClr val="003399"/>
                </a:solidFill>
              </a:rPr>
              <a:t>4) No unwanted data movement</a:t>
            </a:r>
          </a:p>
        </p:txBody>
      </p:sp>
      <p:sp>
        <p:nvSpPr>
          <p:cNvPr id="28" name="Slide Number Placeholder 27"/>
          <p:cNvSpPr>
            <a:spLocks noGrp="1"/>
          </p:cNvSpPr>
          <p:nvPr>
            <p:ph type="sldNum" sz="quarter" idx="12"/>
          </p:nvPr>
        </p:nvSpPr>
        <p:spPr/>
        <p:txBody>
          <a:bodyPr/>
          <a:lstStyle/>
          <a:p>
            <a:fld id="{CD63C8E0-6DD9-4302-9AA9-5177C785CB79}" type="slidenum">
              <a:rPr lang="en-US" smtClean="0">
                <a:solidFill>
                  <a:prstClr val="black">
                    <a:tint val="75000"/>
                  </a:prstClr>
                </a:solidFill>
              </a:rPr>
              <a:pPr/>
              <a:t>199</a:t>
            </a:fld>
            <a:endParaRPr lang="en-US">
              <a:solidFill>
                <a:prstClr val="black">
                  <a:tint val="75000"/>
                </a:prstClr>
              </a:solidFill>
            </a:endParaRPr>
          </a:p>
        </p:txBody>
      </p:sp>
      <p:sp>
        <p:nvSpPr>
          <p:cNvPr id="29" name="TextBox 28"/>
          <p:cNvSpPr txBox="1"/>
          <p:nvPr/>
        </p:nvSpPr>
        <p:spPr>
          <a:xfrm>
            <a:off x="179512" y="6093296"/>
            <a:ext cx="2453917" cy="584776"/>
          </a:xfrm>
          <a:prstGeom prst="rect">
            <a:avLst/>
          </a:prstGeom>
          <a:noFill/>
        </p:spPr>
        <p:txBody>
          <a:bodyPr wrap="none" rtlCol="0">
            <a:spAutoFit/>
          </a:bodyPr>
          <a:lstStyle/>
          <a:p>
            <a:r>
              <a:rPr lang="en-US" sz="3200" dirty="0">
                <a:solidFill>
                  <a:srgbClr val="FF0000"/>
                </a:solidFill>
              </a:rPr>
              <a:t>1046ns, 3.6uJ</a:t>
            </a:r>
          </a:p>
        </p:txBody>
      </p:sp>
      <p:sp>
        <p:nvSpPr>
          <p:cNvPr id="31" name="TextBox 30"/>
          <p:cNvSpPr txBox="1"/>
          <p:nvPr/>
        </p:nvSpPr>
        <p:spPr>
          <a:xfrm>
            <a:off x="2830129" y="6093296"/>
            <a:ext cx="2926202" cy="584776"/>
          </a:xfrm>
          <a:prstGeom prst="rect">
            <a:avLst/>
          </a:prstGeom>
          <a:noFill/>
        </p:spPr>
        <p:txBody>
          <a:bodyPr wrap="none" rtlCol="0">
            <a:spAutoFit/>
          </a:bodyPr>
          <a:lstStyle/>
          <a:p>
            <a:r>
              <a:rPr lang="en-US" sz="3200" dirty="0">
                <a:solidFill>
                  <a:srgbClr val="008000"/>
                </a:solidFill>
                <a:sym typeface="Wingdings"/>
              </a:rPr>
              <a:t>   </a:t>
            </a:r>
            <a:r>
              <a:rPr lang="en-US" sz="3200" dirty="0">
                <a:solidFill>
                  <a:srgbClr val="008000"/>
                </a:solidFill>
              </a:rPr>
              <a:t>90ns, 0.04uJ</a:t>
            </a:r>
          </a:p>
        </p:txBody>
      </p:sp>
    </p:spTree>
    <p:extLst>
      <p:ext uri="{BB962C8B-B14F-4D97-AF65-F5344CB8AC3E}">
        <p14:creationId xmlns:p14="http://schemas.microsoft.com/office/powerpoint/2010/main" val="8714949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31" grpId="0"/>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In-DRAM Row Copy</a:t>
            </a: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Row Buffer (4 Kbytes)</a:t>
            </a: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Data Bus</a:t>
            </a: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8 bits</a:t>
            </a: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DRAM </a:t>
            </a:r>
            <a:r>
              <a:rPr lang="en-US" dirty="0" err="1">
                <a:solidFill>
                  <a:srgbClr val="000000"/>
                </a:solidFill>
                <a:ea typeface="ＭＳ Ｐゴシック" charset="0"/>
                <a:cs typeface="Myriad Pro Bold Cond" charset="0"/>
                <a:sym typeface="Myriad Pro Bold Cond" charset="0"/>
              </a:rPr>
              <a:t>subarray</a:t>
            </a:r>
            <a:endParaRPr lang="en-US" dirty="0">
              <a:solidFill>
                <a:srgbClr val="000000"/>
              </a:solidFill>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4 Kbytes</a:t>
            </a: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a:solidFill>
                  <a:srgbClr val="D90B00"/>
                </a:solidFill>
                <a:ea typeface="ＭＳ Ｐゴシック" charset="0"/>
                <a:cs typeface="Myriad Pro Bold Cond" charset="0"/>
                <a:sym typeface="Myriad Pro Bold Cond" charset="0"/>
              </a:rPr>
              <a:t>Step 1: 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400" dirty="0">
                <a:solidFill>
                  <a:srgbClr val="D90B00"/>
                </a:solidFill>
                <a:latin typeface="Tahoma"/>
                <a:ea typeface="ＭＳ Ｐゴシック" charset="0"/>
                <a:cs typeface="Tahoma"/>
                <a:sym typeface="Myriad Pro Bold Cond" charset="0"/>
              </a:rPr>
              <a:t>Transfer row</a:t>
            </a: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a:solidFill>
                  <a:srgbClr val="D90B00"/>
                </a:solidFill>
                <a:ea typeface="ＭＳ Ｐゴシック" charset="0"/>
                <a:cs typeface="Myriad Pro Bold Cond" charset="0"/>
                <a:sym typeface="Myriad Pro Bold Cond" charset="0"/>
              </a:rPr>
              <a:t>Step 2: Activate 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defTabSz="457200"/>
            <a:endParaRPr lang="en-US">
              <a:solidFill>
                <a:srgbClr val="000000"/>
              </a:solidFill>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endParaRPr lang="en-US" sz="1600" dirty="0">
              <a:solidFill>
                <a:srgbClr val="D90B00"/>
              </a:solidFill>
              <a:ea typeface="ＭＳ Ｐゴシック" charset="0"/>
              <a:cs typeface="Myriad Pro Bold Cond" charset="0"/>
              <a:sym typeface="Myriad Pro Bold Cond" charset="0"/>
            </a:endParaRPr>
          </a:p>
          <a:p>
            <a:pPr defTabSz="457200"/>
            <a:r>
              <a:rPr lang="en-US" sz="1200" dirty="0">
                <a:solidFill>
                  <a:srgbClr val="D90B00"/>
                </a:solidFill>
                <a:latin typeface="Tahoma"/>
                <a:ea typeface="ＭＳ Ｐゴシック" charset="0"/>
                <a:cs typeface="Tahoma"/>
                <a:sym typeface="Myriad Pro Bold Cond" charset="0"/>
              </a:rPr>
              <a:t>Transfer</a:t>
            </a:r>
          </a:p>
          <a:p>
            <a:pPr defTabSz="457200"/>
            <a:r>
              <a:rPr lang="en-US" sz="1200" dirty="0">
                <a:solidFill>
                  <a:srgbClr val="D90B00"/>
                </a:solidFill>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defTabSz="457200"/>
            <a:endParaRPr lang="en-US" dirty="0">
              <a:solidFill>
                <a:srgbClr val="000000"/>
              </a:solidFill>
              <a:ea typeface="ＭＳ Ｐゴシック" charset="0"/>
              <a:cs typeface="Myriad Pro Bold Cond" charset="0"/>
              <a:sym typeface="Myriad Pro Bold Cond" charset="0"/>
            </a:endParaRPr>
          </a:p>
        </p:txBody>
      </p:sp>
      <p:sp>
        <p:nvSpPr>
          <p:cNvPr id="2" name="TextBox 1"/>
          <p:cNvSpPr txBox="1"/>
          <p:nvPr/>
        </p:nvSpPr>
        <p:spPr>
          <a:xfrm>
            <a:off x="6751703" y="1124744"/>
            <a:ext cx="2284793" cy="400110"/>
          </a:xfrm>
          <a:prstGeom prst="rect">
            <a:avLst/>
          </a:prstGeom>
          <a:noFill/>
        </p:spPr>
        <p:txBody>
          <a:bodyPr wrap="none" rtlCol="0">
            <a:spAutoFit/>
          </a:bodyPr>
          <a:lstStyle/>
          <a:p>
            <a:r>
              <a:rPr lang="en-US" sz="2000" b="1" dirty="0">
                <a:solidFill>
                  <a:srgbClr val="008000"/>
                </a:solidFill>
              </a:rPr>
              <a:t>Negligible HW cost</a:t>
            </a:r>
          </a:p>
        </p:txBody>
      </p:sp>
      <p:sp>
        <p:nvSpPr>
          <p:cNvPr id="147" name="TextBox 146"/>
          <p:cNvSpPr txBox="1"/>
          <p:nvPr/>
        </p:nvSpPr>
        <p:spPr>
          <a:xfrm>
            <a:off x="5034118" y="836712"/>
            <a:ext cx="4002378" cy="400110"/>
          </a:xfrm>
          <a:prstGeom prst="rect">
            <a:avLst/>
          </a:prstGeom>
          <a:noFill/>
        </p:spPr>
        <p:txBody>
          <a:bodyPr wrap="none" rtlCol="0">
            <a:spAutoFit/>
          </a:bodyPr>
          <a:lstStyle/>
          <a:p>
            <a:r>
              <a:rPr lang="en-US" sz="2000" b="1" dirty="0">
                <a:solidFill>
                  <a:srgbClr val="008000"/>
                </a:solidFill>
              </a:rPr>
              <a:t>   </a:t>
            </a:r>
            <a:r>
              <a:rPr lang="en-US" sz="2000" b="1" dirty="0">
                <a:solidFill>
                  <a:srgbClr val="008000"/>
                </a:solidFill>
                <a:latin typeface="Times New Roman" charset="0"/>
                <a:ea typeface="Times New Roman" charset="0"/>
                <a:cs typeface="Times New Roman" charset="0"/>
              </a:rPr>
              <a:t>Idea: Two consecutive </a:t>
            </a:r>
            <a:r>
              <a:rPr lang="en-US" sz="2000" b="1" dirty="0" err="1">
                <a:solidFill>
                  <a:srgbClr val="008000"/>
                </a:solidFill>
                <a:latin typeface="Times New Roman" charset="0"/>
                <a:ea typeface="Times New Roman" charset="0"/>
                <a:cs typeface="Times New Roman" charset="0"/>
              </a:rPr>
              <a:t>ACTivates</a:t>
            </a:r>
            <a:endParaRPr lang="en-US" sz="2000" b="1" dirty="0">
              <a:solidFill>
                <a:srgbClr val="008000"/>
              </a:solidFill>
              <a:latin typeface="Times New Roman" charset="0"/>
              <a:ea typeface="Times New Roman" charset="0"/>
              <a:cs typeface="Times New Roman" charset="0"/>
            </a:endParaRPr>
          </a:p>
        </p:txBody>
      </p:sp>
      <p:sp>
        <p:nvSpPr>
          <p:cNvPr id="148" name="Rounded Rectangle 147">
            <a:extLst>
              <a:ext uri="{FF2B5EF4-FFF2-40B4-BE49-F238E27FC236}">
                <a16:creationId xmlns:a16="http://schemas.microsoft.com/office/drawing/2014/main" id="{525EA92F-9F00-A144-9EE4-FDD7E12F4A07}"/>
              </a:ext>
            </a:extLst>
          </p:cNvPr>
          <p:cNvSpPr/>
          <p:nvPr/>
        </p:nvSpPr>
        <p:spPr>
          <a:xfrm>
            <a:off x="304800" y="6068992"/>
            <a:ext cx="8534400" cy="600367"/>
          </a:xfrm>
          <a:prstGeom prst="roundRect">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rgbClr val="FF0000"/>
                </a:solidFill>
                <a:effectLst/>
                <a:uLnTx/>
                <a:uFillTx/>
                <a:latin typeface="Arial" pitchFamily="34" charset="0"/>
                <a:ea typeface="ヒラギノ角ゴ ProN W6"/>
                <a:cs typeface="Arial" pitchFamily="34" charset="0"/>
              </a:rPr>
              <a:t>11.6</a:t>
            </a:r>
            <a:r>
              <a:rPr kumimoji="0" lang="en-US" sz="3200" b="1" i="0" u="none" strike="noStrike" kern="0" cap="none" spc="0" normalizeH="0" baseline="0" noProof="0" dirty="0">
                <a:ln>
                  <a:noFill/>
                </a:ln>
                <a:solidFill>
                  <a:srgbClr val="FF0000"/>
                </a:solidFill>
                <a:effectLst/>
                <a:uLnTx/>
                <a:uFillTx/>
                <a:latin typeface="Corbel"/>
                <a:ea typeface="ヒラギノ角ゴ ProN W6"/>
              </a:rPr>
              <a:t>X</a:t>
            </a:r>
            <a:r>
              <a:rPr kumimoji="0" lang="en-US" sz="3200" b="1" i="0" u="none" strike="noStrike" kern="0" cap="none" spc="0" normalizeH="0" baseline="0" noProof="0" dirty="0">
                <a:ln>
                  <a:noFill/>
                </a:ln>
                <a:solidFill>
                  <a:srgbClr val="262626"/>
                </a:solidFill>
                <a:effectLst/>
                <a:uLnTx/>
                <a:uFillTx/>
                <a:latin typeface="Corbel"/>
                <a:ea typeface="ヒラギノ角ゴ ProN W6"/>
              </a:rPr>
              <a:t> latency reduction, </a:t>
            </a:r>
            <a:r>
              <a:rPr lang="en-US" sz="2800" b="1" kern="0" dirty="0">
                <a:solidFill>
                  <a:srgbClr val="FF0000"/>
                </a:solidFill>
                <a:latin typeface="Arial" pitchFamily="34" charset="0"/>
                <a:ea typeface="ヒラギノ角ゴ ProN W6"/>
                <a:cs typeface="Arial" pitchFamily="34" charset="0"/>
              </a:rPr>
              <a:t>74</a:t>
            </a:r>
            <a:r>
              <a:rPr kumimoji="0" lang="en-US" sz="3200" b="1" i="0" u="none" strike="noStrike" kern="0" cap="none" spc="0" normalizeH="0" baseline="0" noProof="0" dirty="0">
                <a:ln>
                  <a:noFill/>
                </a:ln>
                <a:solidFill>
                  <a:srgbClr val="FF0000"/>
                </a:solidFill>
                <a:effectLst/>
                <a:uLnTx/>
                <a:uFillTx/>
                <a:latin typeface="Corbel"/>
                <a:ea typeface="ヒラギノ角ゴ ProN W6"/>
              </a:rPr>
              <a:t>X</a:t>
            </a:r>
            <a:r>
              <a:rPr kumimoji="0" lang="en-US" sz="3200" b="1" i="0" u="none" strike="noStrike" kern="0" cap="none" spc="0" normalizeH="0" baseline="0" noProof="0" dirty="0">
                <a:ln>
                  <a:noFill/>
                </a:ln>
                <a:solidFill>
                  <a:srgbClr val="262626"/>
                </a:solidFill>
                <a:effectLst/>
                <a:uLnTx/>
                <a:uFillTx/>
                <a:latin typeface="Corbel"/>
                <a:ea typeface="ヒラギノ角ゴ ProN W6"/>
              </a:rPr>
              <a:t> energy reduction </a:t>
            </a:r>
          </a:p>
        </p:txBody>
      </p:sp>
    </p:spTree>
    <p:extLst>
      <p:ext uri="{BB962C8B-B14F-4D97-AF65-F5344CB8AC3E}">
        <p14:creationId xmlns:p14="http://schemas.microsoft.com/office/powerpoint/2010/main" val="16836214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48"/>
                                        </p:tgtEl>
                                        <p:attrNameLst>
                                          <p:attrName>style.visibility</p:attrName>
                                        </p:attrNameLst>
                                      </p:cBhvr>
                                      <p:to>
                                        <p:strVal val="visible"/>
                                      </p:to>
                                    </p:set>
                                    <p:animEffect transition="in" filter="fade">
                                      <p:cBhvr>
                                        <p:cTn id="51"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P spid="148"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solidFill>
                  <a:srgbClr val="1A5712"/>
                </a:solidFill>
                <a:latin typeface="Garamond"/>
                <a:cs typeface="Garamond"/>
              </a:rPr>
              <a:t>RowClone: Inter-Bank</a:t>
            </a:r>
            <a:endParaRPr lang="en-US" dirty="0"/>
          </a:p>
        </p:txBody>
      </p:sp>
      <p:sp>
        <p:nvSpPr>
          <p:cNvPr id="84" name="Rounded Rectangle 83"/>
          <p:cNvSpPr/>
          <p:nvPr/>
        </p:nvSpPr>
        <p:spPr>
          <a:xfrm>
            <a:off x="1660269" y="1475095"/>
            <a:ext cx="4800600" cy="3505200"/>
          </a:xfrm>
          <a:prstGeom prst="roundRect">
            <a:avLst>
              <a:gd name="adj" fmla="val 5683"/>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62626"/>
              </a:solidFill>
              <a:effectLst/>
              <a:uLnTx/>
              <a:uFillTx/>
              <a:latin typeface="Corbel"/>
              <a:ea typeface="ヒラギノ角ゴ ProN W6"/>
            </a:endParaRPr>
          </a:p>
        </p:txBody>
      </p:sp>
      <p:cxnSp>
        <p:nvCxnSpPr>
          <p:cNvPr id="85" name="Straight Arrow Connector 84"/>
          <p:cNvCxnSpPr/>
          <p:nvPr/>
        </p:nvCxnSpPr>
        <p:spPr>
          <a:xfrm rot="5400000">
            <a:off x="-550326" y="3276600"/>
            <a:ext cx="3658394" cy="794"/>
          </a:xfrm>
          <a:prstGeom prst="straightConnector1">
            <a:avLst/>
          </a:prstGeom>
          <a:noFill/>
          <a:ln w="38100" cap="flat" cmpd="sng" algn="ctr">
            <a:solidFill>
              <a:srgbClr val="262626">
                <a:lumMod val="75000"/>
                <a:lumOff val="25000"/>
              </a:srgbClr>
            </a:solidFill>
            <a:prstDash val="solid"/>
            <a:headEnd type="stealth" w="lg" len="lg"/>
            <a:tailEnd type="stealth" w="lg" len="lg"/>
          </a:ln>
          <a:effectLst/>
        </p:spPr>
      </p:cxnSp>
      <p:sp>
        <p:nvSpPr>
          <p:cNvPr id="86" name="TextBox 85"/>
          <p:cNvSpPr txBox="1"/>
          <p:nvPr/>
        </p:nvSpPr>
        <p:spPr>
          <a:xfrm rot="16200000">
            <a:off x="-788653" y="2949549"/>
            <a:ext cx="3076483"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262626">
                    <a:lumMod val="95000"/>
                    <a:lumOff val="5000"/>
                  </a:srgbClr>
                </a:solidFill>
                <a:effectLst/>
                <a:uLnTx/>
                <a:uFillTx/>
                <a:latin typeface="Myriad Pro Bold Cond"/>
                <a:ea typeface="ヒラギノ角ゴ ProN W6"/>
              </a:rPr>
              <a:t>Memory Channel</a:t>
            </a:r>
          </a:p>
        </p:txBody>
      </p:sp>
      <p:sp>
        <p:nvSpPr>
          <p:cNvPr id="87" name="Rounded Rectangle 86"/>
          <p:cNvSpPr/>
          <p:nvPr/>
        </p:nvSpPr>
        <p:spPr>
          <a:xfrm>
            <a:off x="1888869" y="1627495"/>
            <a:ext cx="685800" cy="3200400"/>
          </a:xfrm>
          <a:prstGeom prst="roundRect">
            <a:avLst/>
          </a:prstGeom>
          <a:solidFill>
            <a:sysClr val="window" lastClr="FFFFFF"/>
          </a:solidFill>
          <a:ln w="28575" cap="flat" cmpd="sng" algn="ctr">
            <a:solidFill>
              <a:srgbClr val="262626"/>
            </a:solidFill>
            <a:prstDash val="solid"/>
          </a:ln>
          <a:effectLst/>
        </p:spPr>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262626"/>
                </a:solidFill>
                <a:effectLst/>
                <a:uLnTx/>
                <a:uFillTx/>
                <a:latin typeface="Corbel"/>
                <a:ea typeface="ヒラギノ角ゴ ProN W6"/>
              </a:rPr>
              <a:t>Chip I/O</a:t>
            </a:r>
          </a:p>
        </p:txBody>
      </p:sp>
      <p:cxnSp>
        <p:nvCxnSpPr>
          <p:cNvPr id="88" name="Straight Arrow Connector 87"/>
          <p:cNvCxnSpPr>
            <a:stCxn id="87" idx="1"/>
          </p:cNvCxnSpPr>
          <p:nvPr/>
        </p:nvCxnSpPr>
        <p:spPr>
          <a:xfrm rot="10800000">
            <a:off x="1279269" y="3227695"/>
            <a:ext cx="609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sp>
        <p:nvSpPr>
          <p:cNvPr id="89" name="Rounded Rectangle 88"/>
          <p:cNvSpPr/>
          <p:nvPr/>
        </p:nvSpPr>
        <p:spPr>
          <a:xfrm>
            <a:off x="2803269" y="1627495"/>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90" name="Rounded Rectangle 89"/>
          <p:cNvSpPr/>
          <p:nvPr/>
        </p:nvSpPr>
        <p:spPr>
          <a:xfrm>
            <a:off x="4632069" y="1627495"/>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262626"/>
                </a:solidFill>
                <a:effectLst/>
                <a:uLnTx/>
                <a:uFillTx/>
                <a:latin typeface="Corbel"/>
                <a:ea typeface="ヒラギノ角ゴ ProN W6"/>
              </a:rPr>
              <a:t>Bank</a:t>
            </a:r>
          </a:p>
        </p:txBody>
      </p:sp>
      <p:sp>
        <p:nvSpPr>
          <p:cNvPr id="91" name="Rounded Rectangle 90"/>
          <p:cNvSpPr/>
          <p:nvPr/>
        </p:nvSpPr>
        <p:spPr>
          <a:xfrm>
            <a:off x="2803269" y="3532495"/>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92" name="Rounded Rectangle 91"/>
          <p:cNvSpPr/>
          <p:nvPr/>
        </p:nvSpPr>
        <p:spPr>
          <a:xfrm>
            <a:off x="4632069" y="3532495"/>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cxnSp>
        <p:nvCxnSpPr>
          <p:cNvPr id="93" name="Straight Arrow Connector 92"/>
          <p:cNvCxnSpPr/>
          <p:nvPr/>
        </p:nvCxnSpPr>
        <p:spPr>
          <a:xfrm rot="10800000">
            <a:off x="2574669" y="3227695"/>
            <a:ext cx="3657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cxnSp>
        <p:nvCxnSpPr>
          <p:cNvPr id="94" name="Straight Connector 93"/>
          <p:cNvCxnSpPr>
            <a:stCxn id="90" idx="2"/>
            <a:endCxn id="92" idx="0"/>
          </p:cNvCxnSpPr>
          <p:nvPr/>
        </p:nvCxnSpPr>
        <p:spPr>
          <a:xfrm rot="5400000">
            <a:off x="5127369" y="3227695"/>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cxnSp>
        <p:nvCxnSpPr>
          <p:cNvPr id="95" name="Straight Connector 94"/>
          <p:cNvCxnSpPr>
            <a:stCxn id="89" idx="2"/>
            <a:endCxn id="91" idx="0"/>
          </p:cNvCxnSpPr>
          <p:nvPr/>
        </p:nvCxnSpPr>
        <p:spPr>
          <a:xfrm rot="5400000">
            <a:off x="3298569" y="3227695"/>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grpSp>
        <p:nvGrpSpPr>
          <p:cNvPr id="96" name="Group 95"/>
          <p:cNvGrpSpPr/>
          <p:nvPr/>
        </p:nvGrpSpPr>
        <p:grpSpPr>
          <a:xfrm>
            <a:off x="2590800" y="2922895"/>
            <a:ext cx="3657600" cy="609600"/>
            <a:chOff x="3810000" y="3352800"/>
            <a:chExt cx="3657600" cy="609600"/>
          </a:xfrm>
        </p:grpSpPr>
        <p:cxnSp>
          <p:nvCxnSpPr>
            <p:cNvPr id="97" name="Straight Arrow Connector 96"/>
            <p:cNvCxnSpPr/>
            <p:nvPr/>
          </p:nvCxnSpPr>
          <p:spPr>
            <a:xfrm rot="10800000">
              <a:off x="3810000" y="3657600"/>
              <a:ext cx="3657600" cy="1588"/>
            </a:xfrm>
            <a:prstGeom prst="straightConnector1">
              <a:avLst/>
            </a:prstGeom>
            <a:noFill/>
            <a:ln w="76200" cap="flat" cmpd="sng" algn="ctr">
              <a:solidFill>
                <a:srgbClr val="C00000"/>
              </a:solidFill>
              <a:prstDash val="solid"/>
              <a:headEnd type="none" w="med" len="med"/>
              <a:tailEnd type="none" w="med" len="med"/>
            </a:ln>
            <a:effectLst/>
          </p:spPr>
        </p:cxnSp>
        <p:cxnSp>
          <p:nvCxnSpPr>
            <p:cNvPr id="98" name="Straight Connector 97"/>
            <p:cNvCxnSpPr/>
            <p:nvPr/>
          </p:nvCxnSpPr>
          <p:spPr>
            <a:xfrm rot="5400000">
              <a:off x="6347604" y="3657600"/>
              <a:ext cx="609600" cy="0"/>
            </a:xfrm>
            <a:prstGeom prst="line">
              <a:avLst/>
            </a:prstGeom>
            <a:noFill/>
            <a:ln w="76200" cap="flat" cmpd="sng" algn="ctr">
              <a:solidFill>
                <a:srgbClr val="C00000"/>
              </a:solidFill>
              <a:prstDash val="solid"/>
              <a:headEnd type="none" w="med" len="med"/>
              <a:tailEnd type="none" w="med" len="med"/>
            </a:ln>
            <a:effectLst/>
          </p:spPr>
        </p:cxnSp>
        <p:cxnSp>
          <p:nvCxnSpPr>
            <p:cNvPr id="99" name="Straight Connector 98"/>
            <p:cNvCxnSpPr/>
            <p:nvPr/>
          </p:nvCxnSpPr>
          <p:spPr>
            <a:xfrm rot="5400000">
              <a:off x="4513053" y="3657600"/>
              <a:ext cx="609600" cy="0"/>
            </a:xfrm>
            <a:prstGeom prst="line">
              <a:avLst/>
            </a:prstGeom>
            <a:noFill/>
            <a:ln w="76200" cap="flat" cmpd="sng" algn="ctr">
              <a:solidFill>
                <a:srgbClr val="C00000"/>
              </a:solidFill>
              <a:prstDash val="solid"/>
              <a:headEnd type="none" w="med" len="med"/>
              <a:tailEnd type="none" w="med" len="med"/>
            </a:ln>
            <a:effectLst/>
          </p:spPr>
        </p:cxnSp>
      </p:grpSp>
      <p:sp>
        <p:nvSpPr>
          <p:cNvPr id="100" name="TextBox 99"/>
          <p:cNvSpPr txBox="1"/>
          <p:nvPr/>
        </p:nvSpPr>
        <p:spPr>
          <a:xfrm>
            <a:off x="6781800" y="2694295"/>
            <a:ext cx="205740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lumMod val="95000"/>
                    <a:lumOff val="5000"/>
                  </a:srgbClr>
                </a:solidFill>
                <a:effectLst/>
                <a:uLnTx/>
                <a:uFillTx/>
                <a:latin typeface="Myriad Pro Bold Cond"/>
                <a:ea typeface="ヒラギノ角ゴ ProN W6"/>
              </a:rPr>
              <a:t>Shared internal bus</a:t>
            </a:r>
          </a:p>
        </p:txBody>
      </p:sp>
      <p:cxnSp>
        <p:nvCxnSpPr>
          <p:cNvPr id="101" name="Straight Arrow Connector 100"/>
          <p:cNvCxnSpPr>
            <a:stCxn id="100" idx="1"/>
          </p:cNvCxnSpPr>
          <p:nvPr/>
        </p:nvCxnSpPr>
        <p:spPr>
          <a:xfrm rot="10800000" flipV="1">
            <a:off x="6248400" y="3171349"/>
            <a:ext cx="533400" cy="56346"/>
          </a:xfrm>
          <a:prstGeom prst="straightConnector1">
            <a:avLst/>
          </a:prstGeom>
          <a:noFill/>
          <a:ln w="28575" cap="flat" cmpd="sng" algn="ctr">
            <a:solidFill>
              <a:srgbClr val="262626">
                <a:lumMod val="75000"/>
                <a:lumOff val="25000"/>
              </a:srgbClr>
            </a:solidFill>
            <a:prstDash val="solid"/>
            <a:tailEnd type="arrow"/>
          </a:ln>
          <a:effectLst/>
        </p:spPr>
      </p:cxnSp>
      <p:sp>
        <p:nvSpPr>
          <p:cNvPr id="102" name="Rectangle 101"/>
          <p:cNvSpPr/>
          <p:nvPr/>
        </p:nvSpPr>
        <p:spPr>
          <a:xfrm>
            <a:off x="2803634" y="2084695"/>
            <a:ext cx="1600200" cy="304800"/>
          </a:xfrm>
          <a:prstGeom prst="rect">
            <a:avLst/>
          </a:prstGeom>
          <a:solidFill>
            <a:srgbClr val="6F2926"/>
          </a:solidFill>
          <a:ln w="25400" cap="flat" cmpd="sng" algn="ctr">
            <a:solidFill>
              <a:srgbClr val="6F29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103" name="Rectangle 102"/>
          <p:cNvSpPr/>
          <p:nvPr/>
        </p:nvSpPr>
        <p:spPr>
          <a:xfrm>
            <a:off x="4632434" y="3989695"/>
            <a:ext cx="1600200" cy="304800"/>
          </a:xfrm>
          <a:prstGeom prst="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cxnSp>
        <p:nvCxnSpPr>
          <p:cNvPr id="104" name="Elbow Connector 103"/>
          <p:cNvCxnSpPr>
            <a:stCxn id="89" idx="2"/>
            <a:endCxn id="92" idx="0"/>
          </p:cNvCxnSpPr>
          <p:nvPr/>
        </p:nvCxnSpPr>
        <p:spPr>
          <a:xfrm rot="16200000" flipH="1">
            <a:off x="4212969" y="2313295"/>
            <a:ext cx="609600" cy="1828800"/>
          </a:xfrm>
          <a:prstGeom prst="bentConnector3">
            <a:avLst>
              <a:gd name="adj1" fmla="val 50000"/>
            </a:avLst>
          </a:prstGeom>
          <a:noFill/>
          <a:ln w="38100" cap="flat" cmpd="sng" algn="ctr">
            <a:solidFill>
              <a:srgbClr val="C00000"/>
            </a:solidFill>
            <a:prstDash val="solid"/>
            <a:headEnd type="none" w="med" len="med"/>
            <a:tailEnd type="triangle" w="lg" len="med"/>
          </a:ln>
          <a:effectLst/>
        </p:spPr>
      </p:cxnSp>
      <p:sp>
        <p:nvSpPr>
          <p:cNvPr id="105" name="Rectangle 104"/>
          <p:cNvSpPr/>
          <p:nvPr/>
        </p:nvSpPr>
        <p:spPr>
          <a:xfrm>
            <a:off x="3457755" y="2084695"/>
            <a:ext cx="304800" cy="304800"/>
          </a:xfrm>
          <a:prstGeom prst="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106" name="Rounded Rectangle 105"/>
          <p:cNvSpPr/>
          <p:nvPr/>
        </p:nvSpPr>
        <p:spPr>
          <a:xfrm>
            <a:off x="304800" y="5257800"/>
            <a:ext cx="8534400" cy="1219200"/>
          </a:xfrm>
          <a:prstGeom prst="roundRect">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solidFill>
                <a:effectLst/>
                <a:uLnTx/>
                <a:uFillTx/>
                <a:latin typeface="Corbel"/>
                <a:ea typeface="ヒラギノ角ゴ ProN W6"/>
              </a:rPr>
              <a:t>Overlap the latency of the read and the write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rgbClr val="FF0000"/>
                </a:solidFill>
                <a:effectLst/>
                <a:uLnTx/>
                <a:uFillTx/>
                <a:latin typeface="Arial" pitchFamily="34" charset="0"/>
                <a:ea typeface="ヒラギノ角ゴ ProN W6"/>
                <a:cs typeface="Arial" pitchFamily="34" charset="0"/>
              </a:rPr>
              <a:t>1.9</a:t>
            </a:r>
            <a:r>
              <a:rPr kumimoji="0" lang="en-US" sz="3200" b="1" i="0" u="none" strike="noStrike" kern="0" cap="none" spc="0" normalizeH="0" baseline="0" noProof="0" dirty="0">
                <a:ln>
                  <a:noFill/>
                </a:ln>
                <a:solidFill>
                  <a:srgbClr val="FF0000"/>
                </a:solidFill>
                <a:effectLst/>
                <a:uLnTx/>
                <a:uFillTx/>
                <a:latin typeface="Corbel"/>
                <a:ea typeface="ヒラギノ角ゴ ProN W6"/>
              </a:rPr>
              <a:t>X</a:t>
            </a:r>
            <a:r>
              <a:rPr kumimoji="0" lang="en-US" sz="3200" b="1" i="0" u="none" strike="noStrike" kern="0" cap="none" spc="0" normalizeH="0" baseline="0" noProof="0" dirty="0">
                <a:ln>
                  <a:noFill/>
                </a:ln>
                <a:solidFill>
                  <a:srgbClr val="262626"/>
                </a:solidFill>
                <a:effectLst/>
                <a:uLnTx/>
                <a:uFillTx/>
                <a:latin typeface="Corbel"/>
                <a:ea typeface="ヒラギノ角ゴ ProN W6"/>
              </a:rPr>
              <a:t> latency reduction, </a:t>
            </a:r>
            <a:r>
              <a:rPr kumimoji="0" lang="en-US" sz="2800" b="1" i="0" u="none" strike="noStrike" kern="0" cap="none" spc="0" normalizeH="0" baseline="0" noProof="0" dirty="0">
                <a:ln>
                  <a:noFill/>
                </a:ln>
                <a:solidFill>
                  <a:srgbClr val="FF0000"/>
                </a:solidFill>
                <a:effectLst/>
                <a:uLnTx/>
                <a:uFillTx/>
                <a:latin typeface="Arial" pitchFamily="34" charset="0"/>
                <a:ea typeface="ヒラギノ角ゴ ProN W6"/>
                <a:cs typeface="Arial" pitchFamily="34" charset="0"/>
              </a:rPr>
              <a:t>3.2</a:t>
            </a:r>
            <a:r>
              <a:rPr kumimoji="0" lang="en-US" sz="3200" b="1" i="0" u="none" strike="noStrike" kern="0" cap="none" spc="0" normalizeH="0" baseline="0" noProof="0" dirty="0">
                <a:ln>
                  <a:noFill/>
                </a:ln>
                <a:solidFill>
                  <a:srgbClr val="FF0000"/>
                </a:solidFill>
                <a:effectLst/>
                <a:uLnTx/>
                <a:uFillTx/>
                <a:latin typeface="Corbel"/>
                <a:ea typeface="ヒラギノ角ゴ ProN W6"/>
              </a:rPr>
              <a:t>X</a:t>
            </a:r>
            <a:r>
              <a:rPr kumimoji="0" lang="en-US" sz="3200" b="1" i="0" u="none" strike="noStrike" kern="0" cap="none" spc="0" normalizeH="0" baseline="0" noProof="0" dirty="0">
                <a:ln>
                  <a:noFill/>
                </a:ln>
                <a:solidFill>
                  <a:srgbClr val="262626"/>
                </a:solidFill>
                <a:effectLst/>
                <a:uLnTx/>
                <a:uFillTx/>
                <a:latin typeface="Corbel"/>
                <a:ea typeface="ヒラギノ角ゴ ProN W6"/>
              </a:rPr>
              <a:t> energy reduction </a:t>
            </a:r>
          </a:p>
        </p:txBody>
      </p:sp>
      <p:sp>
        <p:nvSpPr>
          <p:cNvPr id="107" name="Rectangle 106"/>
          <p:cNvSpPr/>
          <p:nvPr/>
        </p:nvSpPr>
        <p:spPr>
          <a:xfrm>
            <a:off x="3733800" y="2084695"/>
            <a:ext cx="304800" cy="304800"/>
          </a:xfrm>
          <a:prstGeom prst="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108" name="Rectangle 107"/>
          <p:cNvSpPr/>
          <p:nvPr/>
        </p:nvSpPr>
        <p:spPr>
          <a:xfrm>
            <a:off x="4031675" y="2084695"/>
            <a:ext cx="304800" cy="304800"/>
          </a:xfrm>
          <a:prstGeom prst="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Tree>
    <p:extLst>
      <p:ext uri="{BB962C8B-B14F-4D97-AF65-F5344CB8AC3E}">
        <p14:creationId xmlns:p14="http://schemas.microsoft.com/office/powerpoint/2010/main" val="16281908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fade">
                                      <p:cBhvr>
                                        <p:cTn id="7" dur="500"/>
                                        <p:tgtEl>
                                          <p:spTgt spid="96"/>
                                        </p:tgtEl>
                                      </p:cBhvr>
                                    </p:animEffect>
                                  </p:childTnLst>
                                </p:cTn>
                              </p:par>
                              <p:par>
                                <p:cTn id="8" presetID="10" presetClass="entr" presetSubtype="0" fill="hold" nodeType="withEffect">
                                  <p:stCondLst>
                                    <p:cond delay="0"/>
                                  </p:stCondLst>
                                  <p:childTnLst>
                                    <p:set>
                                      <p:cBhvr>
                                        <p:cTn id="9" dur="1" fill="hold">
                                          <p:stCondLst>
                                            <p:cond delay="0"/>
                                          </p:stCondLst>
                                        </p:cTn>
                                        <p:tgtEl>
                                          <p:spTgt spid="101"/>
                                        </p:tgtEl>
                                        <p:attrNameLst>
                                          <p:attrName>style.visibility</p:attrName>
                                        </p:attrNameLst>
                                      </p:cBhvr>
                                      <p:to>
                                        <p:strVal val="visible"/>
                                      </p:to>
                                    </p:set>
                                    <p:animEffect transition="in" filter="fade">
                                      <p:cBhvr>
                                        <p:cTn id="10" dur="500"/>
                                        <p:tgtEl>
                                          <p:spTgt spid="10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0"/>
                                        </p:tgtEl>
                                        <p:attrNameLst>
                                          <p:attrName>style.visibility</p:attrName>
                                        </p:attrNameLst>
                                      </p:cBhvr>
                                      <p:to>
                                        <p:strVal val="visible"/>
                                      </p:to>
                                    </p:set>
                                    <p:animEffect transition="in" filter="fade">
                                      <p:cBhvr>
                                        <p:cTn id="13" dur="500"/>
                                        <p:tgtEl>
                                          <p:spTgt spid="100"/>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nodeType="clickEffect">
                                  <p:stCondLst>
                                    <p:cond delay="0"/>
                                  </p:stCondLst>
                                  <p:childTnLst>
                                    <p:animEffect transition="out" filter="fade">
                                      <p:cBhvr>
                                        <p:cTn id="17" dur="500"/>
                                        <p:tgtEl>
                                          <p:spTgt spid="96"/>
                                        </p:tgtEl>
                                      </p:cBhvr>
                                    </p:animEffect>
                                    <p:set>
                                      <p:cBhvr>
                                        <p:cTn id="18" dur="1" fill="hold">
                                          <p:stCondLst>
                                            <p:cond delay="499"/>
                                          </p:stCondLst>
                                        </p:cTn>
                                        <p:tgtEl>
                                          <p:spTgt spid="96"/>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02"/>
                                        </p:tgtEl>
                                        <p:attrNameLst>
                                          <p:attrName>style.visibility</p:attrName>
                                        </p:attrNameLst>
                                      </p:cBhvr>
                                      <p:to>
                                        <p:strVal val="visible"/>
                                      </p:to>
                                    </p:set>
                                    <p:animEffect transition="in" filter="fade">
                                      <p:cBhvr>
                                        <p:cTn id="23" dur="500"/>
                                        <p:tgtEl>
                                          <p:spTgt spid="10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00"/>
                                        <p:tgtEl>
                                          <p:spTgt spid="105"/>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03"/>
                                        </p:tgtEl>
                                        <p:attrNameLst>
                                          <p:attrName>style.visibility</p:attrName>
                                        </p:attrNameLst>
                                      </p:cBhvr>
                                      <p:to>
                                        <p:strVal val="visible"/>
                                      </p:to>
                                    </p:set>
                                    <p:animEffect transition="in" filter="fade">
                                      <p:cBhvr>
                                        <p:cTn id="29" dur="500"/>
                                        <p:tgtEl>
                                          <p:spTgt spid="10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08"/>
                                        </p:tgtEl>
                                        <p:attrNameLst>
                                          <p:attrName>style.visibility</p:attrName>
                                        </p:attrNameLst>
                                      </p:cBhvr>
                                      <p:to>
                                        <p:strVal val="visible"/>
                                      </p:to>
                                    </p:set>
                                    <p:animEffect transition="in" filter="fade">
                                      <p:cBhvr>
                                        <p:cTn id="32" dur="500"/>
                                        <p:tgtEl>
                                          <p:spTgt spid="10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07"/>
                                        </p:tgtEl>
                                        <p:attrNameLst>
                                          <p:attrName>style.visibility</p:attrName>
                                        </p:attrNameLst>
                                      </p:cBhvr>
                                      <p:to>
                                        <p:strVal val="visible"/>
                                      </p:to>
                                    </p:set>
                                    <p:animEffect transition="in" filter="fade">
                                      <p:cBhvr>
                                        <p:cTn id="35" dur="500"/>
                                        <p:tgtEl>
                                          <p:spTgt spid="107"/>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04"/>
                                        </p:tgtEl>
                                        <p:attrNameLst>
                                          <p:attrName>style.visibility</p:attrName>
                                        </p:attrNameLst>
                                      </p:cBhvr>
                                      <p:to>
                                        <p:strVal val="visible"/>
                                      </p:to>
                                    </p:set>
                                    <p:animEffect transition="in" filter="fade">
                                      <p:cBhvr>
                                        <p:cTn id="40" dur="500"/>
                                        <p:tgtEl>
                                          <p:spTgt spid="104"/>
                                        </p:tgtEl>
                                      </p:cBhvr>
                                    </p:animEffect>
                                  </p:childTnLst>
                                </p:cTn>
                              </p:par>
                              <p:par>
                                <p:cTn id="41" presetID="42" presetClass="path" presetSubtype="0" accel="50000" decel="50000" fill="hold" grpId="1" nodeType="withEffect">
                                  <p:stCondLst>
                                    <p:cond delay="0"/>
                                  </p:stCondLst>
                                  <p:childTnLst>
                                    <p:animMotion origin="layout" path="M -1.11111E-6 8.60315E-7 L -1.11111E-6 0.14431 " pathEditMode="relative" rAng="0" ptsTypes="AA">
                                      <p:cBhvr>
                                        <p:cTn id="42" dur="500" fill="hold"/>
                                        <p:tgtEl>
                                          <p:spTgt spid="105"/>
                                        </p:tgtEl>
                                        <p:attrNameLst>
                                          <p:attrName>ppt_x</p:attrName>
                                          <p:attrName>ppt_y</p:attrName>
                                        </p:attrNameLst>
                                      </p:cBhvr>
                                      <p:rCtr x="0" y="72"/>
                                    </p:animMotion>
                                  </p:childTnLst>
                                </p:cTn>
                              </p:par>
                            </p:childTnLst>
                          </p:cTn>
                        </p:par>
                        <p:par>
                          <p:cTn id="43" fill="hold">
                            <p:stCondLst>
                              <p:cond delay="500"/>
                            </p:stCondLst>
                            <p:childTnLst>
                              <p:par>
                                <p:cTn id="44" presetID="42" presetClass="path" presetSubtype="0" accel="50000" decel="50000" fill="hold" grpId="1" nodeType="afterEffect">
                                  <p:stCondLst>
                                    <p:cond delay="0"/>
                                  </p:stCondLst>
                                  <p:childTnLst>
                                    <p:animMotion origin="layout" path="M -1.11111E-6 8.60315E-7 L -1.11111E-6 0.14431 " pathEditMode="relative" rAng="0" ptsTypes="AA">
                                      <p:cBhvr>
                                        <p:cTn id="45" dur="500" fill="hold"/>
                                        <p:tgtEl>
                                          <p:spTgt spid="107"/>
                                        </p:tgtEl>
                                        <p:attrNameLst>
                                          <p:attrName>ppt_x</p:attrName>
                                          <p:attrName>ppt_y</p:attrName>
                                        </p:attrNameLst>
                                      </p:cBhvr>
                                      <p:rCtr x="0" y="72"/>
                                    </p:animMotion>
                                  </p:childTnLst>
                                </p:cTn>
                              </p:par>
                              <p:par>
                                <p:cTn id="46" presetID="63" presetClass="path" presetSubtype="0" accel="50000" decel="50000" fill="hold" grpId="2" nodeType="withEffect">
                                  <p:stCondLst>
                                    <p:cond delay="0"/>
                                  </p:stCondLst>
                                  <p:childTnLst>
                                    <p:animMotion origin="layout" path="M -1.11111E-6 0.14431 L 0.19722 0.14431 " pathEditMode="relative" rAng="0" ptsTypes="AA">
                                      <p:cBhvr>
                                        <p:cTn id="47" dur="500" fill="hold"/>
                                        <p:tgtEl>
                                          <p:spTgt spid="105"/>
                                        </p:tgtEl>
                                        <p:attrNameLst>
                                          <p:attrName>ppt_x</p:attrName>
                                          <p:attrName>ppt_y</p:attrName>
                                        </p:attrNameLst>
                                      </p:cBhvr>
                                      <p:rCtr x="99" y="0"/>
                                    </p:animMotion>
                                  </p:childTnLst>
                                </p:cTn>
                              </p:par>
                            </p:childTnLst>
                          </p:cTn>
                        </p:par>
                        <p:par>
                          <p:cTn id="48" fill="hold">
                            <p:stCondLst>
                              <p:cond delay="1000"/>
                            </p:stCondLst>
                            <p:childTnLst>
                              <p:par>
                                <p:cTn id="49" presetID="42" presetClass="path" presetSubtype="0" accel="50000" decel="50000" fill="hold" grpId="3" nodeType="afterEffect">
                                  <p:stCondLst>
                                    <p:cond delay="0"/>
                                  </p:stCondLst>
                                  <p:childTnLst>
                                    <p:animMotion origin="layout" path="M 0.19722 0.14431 L 0.19722 0.27752 " pathEditMode="relative" rAng="0" ptsTypes="AA">
                                      <p:cBhvr>
                                        <p:cTn id="50" dur="500" fill="hold"/>
                                        <p:tgtEl>
                                          <p:spTgt spid="105"/>
                                        </p:tgtEl>
                                        <p:attrNameLst>
                                          <p:attrName>ppt_x</p:attrName>
                                          <p:attrName>ppt_y</p:attrName>
                                        </p:attrNameLst>
                                      </p:cBhvr>
                                      <p:rCtr x="0" y="67"/>
                                    </p:animMotion>
                                  </p:childTnLst>
                                </p:cTn>
                              </p:par>
                              <p:par>
                                <p:cTn id="51" presetID="63" presetClass="path" presetSubtype="0" accel="50000" decel="50000" fill="hold" grpId="2" nodeType="withEffect">
                                  <p:stCondLst>
                                    <p:cond delay="0"/>
                                  </p:stCondLst>
                                  <p:childTnLst>
                                    <p:animMotion origin="layout" path="M -1.11111E-6 0.14431 L 0.19722 0.14431 " pathEditMode="relative" rAng="0" ptsTypes="AA">
                                      <p:cBhvr>
                                        <p:cTn id="52" dur="500" fill="hold"/>
                                        <p:tgtEl>
                                          <p:spTgt spid="107"/>
                                        </p:tgtEl>
                                        <p:attrNameLst>
                                          <p:attrName>ppt_x</p:attrName>
                                          <p:attrName>ppt_y</p:attrName>
                                        </p:attrNameLst>
                                      </p:cBhvr>
                                      <p:rCtr x="99" y="0"/>
                                    </p:animMotion>
                                  </p:childTnLst>
                                </p:cTn>
                              </p:par>
                              <p:par>
                                <p:cTn id="53" presetID="42" presetClass="path" presetSubtype="0" accel="50000" decel="50000" fill="hold" grpId="1" nodeType="withEffect">
                                  <p:stCondLst>
                                    <p:cond delay="0"/>
                                  </p:stCondLst>
                                  <p:childTnLst>
                                    <p:animMotion origin="layout" path="M -1.11111E-6 8.60315E-7 L -1.11111E-6 0.14431 " pathEditMode="relative" rAng="0" ptsTypes="AA">
                                      <p:cBhvr>
                                        <p:cTn id="54" dur="500" fill="hold"/>
                                        <p:tgtEl>
                                          <p:spTgt spid="108"/>
                                        </p:tgtEl>
                                        <p:attrNameLst>
                                          <p:attrName>ppt_x</p:attrName>
                                          <p:attrName>ppt_y</p:attrName>
                                        </p:attrNameLst>
                                      </p:cBhvr>
                                      <p:rCtr x="0" y="72"/>
                                    </p:animMotion>
                                  </p:childTnLst>
                                </p:cTn>
                              </p:par>
                            </p:childTnLst>
                          </p:cTn>
                        </p:par>
                        <p:par>
                          <p:cTn id="55" fill="hold">
                            <p:stCondLst>
                              <p:cond delay="1500"/>
                            </p:stCondLst>
                            <p:childTnLst>
                              <p:par>
                                <p:cTn id="56" presetID="42" presetClass="path" presetSubtype="0" accel="50000" decel="50000" fill="hold" grpId="3" nodeType="afterEffect">
                                  <p:stCondLst>
                                    <p:cond delay="0"/>
                                  </p:stCondLst>
                                  <p:childTnLst>
                                    <p:animMotion origin="layout" path="M 0.19722 0.14431 L 0.19722 0.27752 " pathEditMode="relative" rAng="0" ptsTypes="AA">
                                      <p:cBhvr>
                                        <p:cTn id="57" dur="500" fill="hold"/>
                                        <p:tgtEl>
                                          <p:spTgt spid="107"/>
                                        </p:tgtEl>
                                        <p:attrNameLst>
                                          <p:attrName>ppt_x</p:attrName>
                                          <p:attrName>ppt_y</p:attrName>
                                        </p:attrNameLst>
                                      </p:cBhvr>
                                      <p:rCtr x="0" y="67"/>
                                    </p:animMotion>
                                  </p:childTnLst>
                                </p:cTn>
                              </p:par>
                              <p:par>
                                <p:cTn id="58" presetID="63" presetClass="path" presetSubtype="0" accel="50000" decel="50000" fill="hold" grpId="2" nodeType="withEffect">
                                  <p:stCondLst>
                                    <p:cond delay="0"/>
                                  </p:stCondLst>
                                  <p:childTnLst>
                                    <p:animMotion origin="layout" path="M -1.11111E-6 0.14431 L 0.19722 0.14431 " pathEditMode="relative" rAng="0" ptsTypes="AA">
                                      <p:cBhvr>
                                        <p:cTn id="59" dur="500" fill="hold"/>
                                        <p:tgtEl>
                                          <p:spTgt spid="108"/>
                                        </p:tgtEl>
                                        <p:attrNameLst>
                                          <p:attrName>ppt_x</p:attrName>
                                          <p:attrName>ppt_y</p:attrName>
                                        </p:attrNameLst>
                                      </p:cBhvr>
                                      <p:rCtr x="99" y="0"/>
                                    </p:animMotion>
                                  </p:childTnLst>
                                </p:cTn>
                              </p:par>
                            </p:childTnLst>
                          </p:cTn>
                        </p:par>
                        <p:par>
                          <p:cTn id="60" fill="hold">
                            <p:stCondLst>
                              <p:cond delay="2000"/>
                            </p:stCondLst>
                            <p:childTnLst>
                              <p:par>
                                <p:cTn id="61" presetID="42" presetClass="path" presetSubtype="0" accel="50000" decel="50000" fill="hold" grpId="3" nodeType="afterEffect">
                                  <p:stCondLst>
                                    <p:cond delay="0"/>
                                  </p:stCondLst>
                                  <p:childTnLst>
                                    <p:animMotion origin="layout" path="M 0.19722 0.14431 L 0.19722 0.27752 " pathEditMode="relative" rAng="0" ptsTypes="AA">
                                      <p:cBhvr>
                                        <p:cTn id="62" dur="500" fill="hold"/>
                                        <p:tgtEl>
                                          <p:spTgt spid="108"/>
                                        </p:tgtEl>
                                        <p:attrNameLst>
                                          <p:attrName>ppt_x</p:attrName>
                                          <p:attrName>ppt_y</p:attrName>
                                        </p:attrNameLst>
                                      </p:cBhvr>
                                      <p:rCtr x="0" y="67"/>
                                    </p:animMotion>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06"/>
                                        </p:tgtEl>
                                        <p:attrNameLst>
                                          <p:attrName>style.visibility</p:attrName>
                                        </p:attrNameLst>
                                      </p:cBhvr>
                                      <p:to>
                                        <p:strVal val="visible"/>
                                      </p:to>
                                    </p:set>
                                    <p:animEffect transition="in" filter="fade">
                                      <p:cBhvr>
                                        <p:cTn id="6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p:bldP spid="102" grpId="0" animBg="1"/>
      <p:bldP spid="103" grpId="0" animBg="1"/>
      <p:bldP spid="105" grpId="0" animBg="1"/>
      <p:bldP spid="105" grpId="1" animBg="1"/>
      <p:bldP spid="105" grpId="2" animBg="1"/>
      <p:bldP spid="105" grpId="3" animBg="1"/>
      <p:bldP spid="106" grpId="0" animBg="1"/>
      <p:bldP spid="107" grpId="0" animBg="1"/>
      <p:bldP spid="107" grpId="1" animBg="1"/>
      <p:bldP spid="107" grpId="2" animBg="1"/>
      <p:bldP spid="107" grpId="3" animBg="1"/>
      <p:bldP spid="108" grpId="0" animBg="1"/>
      <p:bldP spid="108" grpId="1" animBg="1"/>
      <p:bldP spid="108" grpId="2" animBg="1"/>
      <p:bldP spid="108" grpId="3"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stCxn id="75" idx="0"/>
          </p:cNvCxnSpPr>
          <p:nvPr/>
        </p:nvCxnSpPr>
        <p:spPr>
          <a:xfrm rot="5400000" flipH="1" flipV="1">
            <a:off x="4906775"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0" name="Straight Connector 69"/>
          <p:cNvCxnSpPr/>
          <p:nvPr/>
        </p:nvCxnSpPr>
        <p:spPr>
          <a:xfrm rot="5400000" flipH="1" flipV="1">
            <a:off x="5243591"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1" name="Straight Connector 70"/>
          <p:cNvCxnSpPr/>
          <p:nvPr/>
        </p:nvCxnSpPr>
        <p:spPr>
          <a:xfrm rot="5400000" flipH="1" flipV="1">
            <a:off x="5545277"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2" name="Straight Connector 71"/>
          <p:cNvCxnSpPr/>
          <p:nvPr/>
        </p:nvCxnSpPr>
        <p:spPr>
          <a:xfrm rot="5400000" flipH="1" flipV="1">
            <a:off x="5865843"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3" name="Straight Connector 72"/>
          <p:cNvCxnSpPr/>
          <p:nvPr/>
        </p:nvCxnSpPr>
        <p:spPr>
          <a:xfrm rot="5400000" flipH="1" flipV="1">
            <a:off x="6202175"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4" name="Straight Connector 73"/>
          <p:cNvCxnSpPr/>
          <p:nvPr/>
        </p:nvCxnSpPr>
        <p:spPr>
          <a:xfrm rot="5400000" flipH="1" flipV="1">
            <a:off x="6522741" y="4982976"/>
            <a:ext cx="1752600" cy="16249"/>
          </a:xfrm>
          <a:prstGeom prst="line">
            <a:avLst/>
          </a:prstGeom>
          <a:noFill/>
          <a:ln w="38100" cap="flat" cmpd="sng" algn="ctr">
            <a:solidFill>
              <a:srgbClr val="262626"/>
            </a:solidFill>
            <a:prstDash val="solid"/>
            <a:headEnd type="none" w="med" len="med"/>
            <a:tailEnd type="none" w="med" len="med"/>
          </a:ln>
          <a:effectLst/>
        </p:spPr>
      </p:cxnSp>
      <p:sp>
        <p:nvSpPr>
          <p:cNvPr id="75" name="Rounded Rectangle 74"/>
          <p:cNvSpPr/>
          <p:nvPr/>
        </p:nvSpPr>
        <p:spPr>
          <a:xfrm>
            <a:off x="5610359"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76" name="Rounded Rectangle 75"/>
          <p:cNvSpPr/>
          <p:nvPr/>
        </p:nvSpPr>
        <p:spPr>
          <a:xfrm>
            <a:off x="5938786"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77" name="Rounded Rectangle 76"/>
          <p:cNvSpPr/>
          <p:nvPr/>
        </p:nvSpPr>
        <p:spPr>
          <a:xfrm>
            <a:off x="6262346"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78" name="Rounded Rectangle 77"/>
          <p:cNvSpPr/>
          <p:nvPr/>
        </p:nvSpPr>
        <p:spPr>
          <a:xfrm>
            <a:off x="6573598"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79" name="Rounded Rectangle 78"/>
          <p:cNvSpPr/>
          <p:nvPr/>
        </p:nvSpPr>
        <p:spPr>
          <a:xfrm>
            <a:off x="6907765"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80" name="Rounded Rectangle 79"/>
          <p:cNvSpPr/>
          <p:nvPr/>
        </p:nvSpPr>
        <p:spPr>
          <a:xfrm>
            <a:off x="7234783"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grpSp>
        <p:nvGrpSpPr>
          <p:cNvPr id="81" name="Group 80"/>
          <p:cNvGrpSpPr/>
          <p:nvPr/>
        </p:nvGrpSpPr>
        <p:grpSpPr>
          <a:xfrm>
            <a:off x="294361" y="2514600"/>
            <a:ext cx="4038600" cy="2590799"/>
            <a:chOff x="417468" y="3935105"/>
            <a:chExt cx="6059532" cy="3696201"/>
          </a:xfrm>
        </p:grpSpPr>
        <p:sp>
          <p:nvSpPr>
            <p:cNvPr id="82" name="Rounded Rectangle 81"/>
            <p:cNvSpPr/>
            <p:nvPr/>
          </p:nvSpPr>
          <p:spPr>
            <a:xfrm>
              <a:off x="1676400" y="3962400"/>
              <a:ext cx="4800600" cy="3505200"/>
            </a:xfrm>
            <a:prstGeom prst="roundRect">
              <a:avLst>
                <a:gd name="adj" fmla="val 5683"/>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rgbClr val="262626"/>
                </a:solidFill>
                <a:effectLst/>
                <a:uLnTx/>
                <a:uFillTx/>
                <a:latin typeface="Corbel"/>
                <a:ea typeface="ヒラギノ角ゴ ProN W6"/>
              </a:endParaRPr>
            </a:p>
          </p:txBody>
        </p:sp>
        <p:cxnSp>
          <p:nvCxnSpPr>
            <p:cNvPr id="83" name="Straight Arrow Connector 82"/>
            <p:cNvCxnSpPr/>
            <p:nvPr/>
          </p:nvCxnSpPr>
          <p:spPr>
            <a:xfrm rot="5400000">
              <a:off x="-534195" y="5763905"/>
              <a:ext cx="3658394" cy="794"/>
            </a:xfrm>
            <a:prstGeom prst="straightConnector1">
              <a:avLst/>
            </a:prstGeom>
            <a:noFill/>
            <a:ln w="38100" cap="flat" cmpd="sng" algn="ctr">
              <a:solidFill>
                <a:srgbClr val="262626">
                  <a:lumMod val="75000"/>
                  <a:lumOff val="25000"/>
                </a:srgbClr>
              </a:solidFill>
              <a:prstDash val="solid"/>
              <a:headEnd type="stealth" w="lg" len="lg"/>
              <a:tailEnd type="stealth" w="lg" len="lg"/>
            </a:ln>
            <a:effectLst/>
          </p:spPr>
        </p:cxnSp>
        <p:sp>
          <p:nvSpPr>
            <p:cNvPr id="84" name="TextBox 83"/>
            <p:cNvSpPr txBox="1"/>
            <p:nvPr/>
          </p:nvSpPr>
          <p:spPr>
            <a:xfrm rot="16200000">
              <a:off x="-678216" y="6012402"/>
              <a:ext cx="2714588" cy="52321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lumMod val="95000"/>
                      <a:lumOff val="5000"/>
                    </a:srgbClr>
                  </a:solidFill>
                  <a:effectLst/>
                  <a:uLnTx/>
                  <a:uFillTx/>
                  <a:latin typeface="Myriad Pro Bold Cond"/>
                  <a:ea typeface="ヒラギノ角ゴ ProN W6"/>
                </a:rPr>
                <a:t>Memory Channel</a:t>
              </a:r>
            </a:p>
          </p:txBody>
        </p:sp>
        <p:sp>
          <p:nvSpPr>
            <p:cNvPr id="85" name="Rounded Rectangle 84"/>
            <p:cNvSpPr/>
            <p:nvPr/>
          </p:nvSpPr>
          <p:spPr>
            <a:xfrm>
              <a:off x="1905000" y="4114800"/>
              <a:ext cx="685800" cy="3200400"/>
            </a:xfrm>
            <a:prstGeom prst="roundRect">
              <a:avLst/>
            </a:prstGeom>
            <a:solidFill>
              <a:sysClr val="window" lastClr="FFFFFF"/>
            </a:solidFill>
            <a:ln w="28575" cap="flat" cmpd="sng" algn="ctr">
              <a:solidFill>
                <a:srgbClr val="262626"/>
              </a:solidFill>
              <a:prstDash val="solid"/>
            </a:ln>
            <a:effectLst/>
          </p:spPr>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solidFill>
                  <a:effectLst/>
                  <a:uLnTx/>
                  <a:uFillTx/>
                  <a:latin typeface="Corbel"/>
                  <a:ea typeface="ヒラギノ角ゴ ProN W6"/>
                </a:rPr>
                <a:t>Chip I/O</a:t>
              </a:r>
            </a:p>
          </p:txBody>
        </p:sp>
        <p:cxnSp>
          <p:nvCxnSpPr>
            <p:cNvPr id="86" name="Straight Arrow Connector 85"/>
            <p:cNvCxnSpPr>
              <a:stCxn id="85" idx="1"/>
            </p:cNvCxnSpPr>
            <p:nvPr/>
          </p:nvCxnSpPr>
          <p:spPr>
            <a:xfrm rot="10800000">
              <a:off x="1295400" y="5715000"/>
              <a:ext cx="609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cxnSp>
          <p:nvCxnSpPr>
            <p:cNvPr id="87" name="Straight Arrow Connector 86"/>
            <p:cNvCxnSpPr/>
            <p:nvPr/>
          </p:nvCxnSpPr>
          <p:spPr>
            <a:xfrm rot="10800000">
              <a:off x="2590800" y="5715000"/>
              <a:ext cx="3657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sp>
          <p:nvSpPr>
            <p:cNvPr id="88" name="Rounded Rectangle 87"/>
            <p:cNvSpPr/>
            <p:nvPr/>
          </p:nvSpPr>
          <p:spPr>
            <a:xfrm>
              <a:off x="2819400" y="4114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89" name="Rounded Rectangle 88"/>
            <p:cNvSpPr/>
            <p:nvPr/>
          </p:nvSpPr>
          <p:spPr>
            <a:xfrm>
              <a:off x="4648200" y="4114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solidFill>
                  <a:effectLst/>
                  <a:uLnTx/>
                  <a:uFillTx/>
                  <a:latin typeface="Corbel"/>
                  <a:ea typeface="ヒラギノ角ゴ ProN W6"/>
                </a:rPr>
                <a:t>Bank</a:t>
              </a:r>
            </a:p>
          </p:txBody>
        </p:sp>
        <p:sp>
          <p:nvSpPr>
            <p:cNvPr id="90" name="Rounded Rectangle 89"/>
            <p:cNvSpPr/>
            <p:nvPr/>
          </p:nvSpPr>
          <p:spPr>
            <a:xfrm>
              <a:off x="2819400" y="6019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91" name="Rounded Rectangle 90"/>
            <p:cNvSpPr/>
            <p:nvPr/>
          </p:nvSpPr>
          <p:spPr>
            <a:xfrm>
              <a:off x="4648200" y="6019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cxnSp>
          <p:nvCxnSpPr>
            <p:cNvPr id="92" name="Straight Connector 91"/>
            <p:cNvCxnSpPr>
              <a:stCxn id="89" idx="2"/>
              <a:endCxn id="91" idx="0"/>
            </p:cNvCxnSpPr>
            <p:nvPr/>
          </p:nvCxnSpPr>
          <p:spPr>
            <a:xfrm rot="5400000">
              <a:off x="5143500" y="5715000"/>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cxnSp>
          <p:nvCxnSpPr>
            <p:cNvPr id="93" name="Straight Connector 92"/>
            <p:cNvCxnSpPr>
              <a:stCxn id="88" idx="2"/>
              <a:endCxn id="90" idx="0"/>
            </p:cNvCxnSpPr>
            <p:nvPr/>
          </p:nvCxnSpPr>
          <p:spPr>
            <a:xfrm rot="5400000">
              <a:off x="3314700" y="5715000"/>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grpSp>
      <p:grpSp>
        <p:nvGrpSpPr>
          <p:cNvPr id="94" name="Group 93"/>
          <p:cNvGrpSpPr/>
          <p:nvPr/>
        </p:nvGrpSpPr>
        <p:grpSpPr>
          <a:xfrm>
            <a:off x="5475961" y="1371600"/>
            <a:ext cx="2209800" cy="2133600"/>
            <a:chOff x="7696200" y="4038600"/>
            <a:chExt cx="3200400" cy="3276600"/>
          </a:xfrm>
        </p:grpSpPr>
        <p:sp>
          <p:nvSpPr>
            <p:cNvPr id="95" name="Rounded Rectangle 94"/>
            <p:cNvSpPr/>
            <p:nvPr/>
          </p:nvSpPr>
          <p:spPr>
            <a:xfrm>
              <a:off x="7696200" y="4038600"/>
              <a:ext cx="3200400" cy="3276600"/>
            </a:xfrm>
            <a:prstGeom prst="roundRect">
              <a:avLst>
                <a:gd name="adj" fmla="val 4365"/>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96" name="Rounded Rectangle 95"/>
            <p:cNvSpPr/>
            <p:nvPr/>
          </p:nvSpPr>
          <p:spPr>
            <a:xfrm>
              <a:off x="7848600" y="6477000"/>
              <a:ext cx="2895600" cy="685800"/>
            </a:xfrm>
            <a:prstGeom prst="roundRect">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solidFill>
                  <a:effectLst/>
                  <a:uLnTx/>
                  <a:uFillTx/>
                  <a:latin typeface="Corbel"/>
                  <a:ea typeface="ヒラギノ角ゴ ProN W6"/>
                </a:rPr>
                <a:t>Bank I/O</a:t>
              </a:r>
            </a:p>
          </p:txBody>
        </p:sp>
        <p:sp>
          <p:nvSpPr>
            <p:cNvPr id="97" name="Rounded Rectangle 96"/>
            <p:cNvSpPr/>
            <p:nvPr/>
          </p:nvSpPr>
          <p:spPr>
            <a:xfrm>
              <a:off x="7848600" y="5334000"/>
              <a:ext cx="2895600" cy="990600"/>
            </a:xfrm>
            <a:prstGeom prst="roundRect">
              <a:avLst>
                <a:gd name="adj" fmla="val 7118"/>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98" name="Rounded Rectangle 97"/>
            <p:cNvSpPr/>
            <p:nvPr/>
          </p:nvSpPr>
          <p:spPr>
            <a:xfrm>
              <a:off x="7848600" y="4191000"/>
              <a:ext cx="2895600" cy="990600"/>
            </a:xfrm>
            <a:prstGeom prst="roundRect">
              <a:avLst>
                <a:gd name="adj" fmla="val 7118"/>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solidFill>
                  <a:effectLst/>
                  <a:uLnTx/>
                  <a:uFillTx/>
                  <a:latin typeface="Corbel"/>
                  <a:ea typeface="ヒラギノ角ゴ ProN W6"/>
                </a:rPr>
                <a:t>Subarray</a:t>
              </a:r>
            </a:p>
          </p:txBody>
        </p:sp>
      </p:grpSp>
      <p:cxnSp>
        <p:nvCxnSpPr>
          <p:cNvPr id="99" name="Straight Connector 98"/>
          <p:cNvCxnSpPr/>
          <p:nvPr/>
        </p:nvCxnSpPr>
        <p:spPr>
          <a:xfrm>
            <a:off x="4114800" y="3505200"/>
            <a:ext cx="1361161" cy="0"/>
          </a:xfrm>
          <a:prstGeom prst="line">
            <a:avLst/>
          </a:prstGeom>
          <a:noFill/>
          <a:ln w="19050" cap="flat" cmpd="sng" algn="ctr">
            <a:solidFill>
              <a:srgbClr val="262626">
                <a:lumMod val="75000"/>
                <a:lumOff val="25000"/>
              </a:srgbClr>
            </a:solidFill>
            <a:prstDash val="dash"/>
            <a:headEnd type="none" w="med" len="med"/>
            <a:tailEnd type="none" w="med" len="med"/>
          </a:ln>
          <a:effectLst/>
        </p:spPr>
      </p:cxnSp>
      <p:cxnSp>
        <p:nvCxnSpPr>
          <p:cNvPr id="100" name="Straight Connector 99"/>
          <p:cNvCxnSpPr/>
          <p:nvPr/>
        </p:nvCxnSpPr>
        <p:spPr>
          <a:xfrm flipV="1">
            <a:off x="4114800" y="1447802"/>
            <a:ext cx="1361160" cy="1219198"/>
          </a:xfrm>
          <a:prstGeom prst="line">
            <a:avLst/>
          </a:prstGeom>
          <a:noFill/>
          <a:ln w="19050" cap="flat" cmpd="sng" algn="ctr">
            <a:solidFill>
              <a:srgbClr val="262626">
                <a:lumMod val="75000"/>
                <a:lumOff val="25000"/>
              </a:srgbClr>
            </a:solidFill>
            <a:prstDash val="dash"/>
            <a:headEnd type="none" w="med" len="med"/>
            <a:tailEnd type="none" w="med" len="med"/>
          </a:ln>
          <a:effectLst/>
        </p:spPr>
      </p:cxnSp>
      <p:sp>
        <p:nvSpPr>
          <p:cNvPr id="101" name="Oval 100"/>
          <p:cNvSpPr/>
          <p:nvPr/>
        </p:nvSpPr>
        <p:spPr>
          <a:xfrm>
            <a:off x="5931157"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2" name="Oval 101"/>
          <p:cNvSpPr/>
          <p:nvPr/>
        </p:nvSpPr>
        <p:spPr>
          <a:xfrm>
            <a:off x="6256009"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3" name="Oval 102"/>
          <p:cNvSpPr/>
          <p:nvPr/>
        </p:nvSpPr>
        <p:spPr>
          <a:xfrm>
            <a:off x="6580862"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4" name="Oval 103"/>
          <p:cNvSpPr/>
          <p:nvPr/>
        </p:nvSpPr>
        <p:spPr>
          <a:xfrm>
            <a:off x="6905715"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5" name="Oval 104"/>
          <p:cNvSpPr/>
          <p:nvPr/>
        </p:nvSpPr>
        <p:spPr>
          <a:xfrm>
            <a:off x="7230567"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6" name="Oval 105"/>
          <p:cNvSpPr/>
          <p:nvPr/>
        </p:nvSpPr>
        <p:spPr>
          <a:xfrm>
            <a:off x="5931157"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7" name="Oval 106"/>
          <p:cNvSpPr/>
          <p:nvPr/>
        </p:nvSpPr>
        <p:spPr>
          <a:xfrm>
            <a:off x="6256009"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8" name="Oval 107"/>
          <p:cNvSpPr/>
          <p:nvPr/>
        </p:nvSpPr>
        <p:spPr>
          <a:xfrm>
            <a:off x="6580862"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9" name="Oval 108"/>
          <p:cNvSpPr/>
          <p:nvPr/>
        </p:nvSpPr>
        <p:spPr>
          <a:xfrm>
            <a:off x="6905715"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0" name="Oval 109"/>
          <p:cNvSpPr/>
          <p:nvPr/>
        </p:nvSpPr>
        <p:spPr>
          <a:xfrm>
            <a:off x="7230567"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1" name="Oval 110"/>
          <p:cNvSpPr/>
          <p:nvPr/>
        </p:nvSpPr>
        <p:spPr>
          <a:xfrm>
            <a:off x="5606304"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2" name="Oval 111"/>
          <p:cNvSpPr/>
          <p:nvPr/>
        </p:nvSpPr>
        <p:spPr>
          <a:xfrm>
            <a:off x="5606304"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grpSp>
        <p:nvGrpSpPr>
          <p:cNvPr id="113" name="Group 120"/>
          <p:cNvGrpSpPr/>
          <p:nvPr/>
        </p:nvGrpSpPr>
        <p:grpSpPr>
          <a:xfrm>
            <a:off x="5606304" y="5025189"/>
            <a:ext cx="1949116" cy="324853"/>
            <a:chOff x="11963400" y="12192000"/>
            <a:chExt cx="2743200" cy="457200"/>
          </a:xfrm>
        </p:grpSpPr>
        <p:sp>
          <p:nvSpPr>
            <p:cNvPr id="114" name="Oval 113"/>
            <p:cNvSpPr/>
            <p:nvPr/>
          </p:nvSpPr>
          <p:spPr>
            <a:xfrm>
              <a:off x="124206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5" name="Oval 114"/>
            <p:cNvSpPr/>
            <p:nvPr/>
          </p:nvSpPr>
          <p:spPr>
            <a:xfrm>
              <a:off x="128778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6" name="Oval 115"/>
            <p:cNvSpPr/>
            <p:nvPr/>
          </p:nvSpPr>
          <p:spPr>
            <a:xfrm>
              <a:off x="137922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7" name="Oval 116"/>
            <p:cNvSpPr/>
            <p:nvPr/>
          </p:nvSpPr>
          <p:spPr>
            <a:xfrm>
              <a:off x="142494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8" name="Oval 117"/>
            <p:cNvSpPr/>
            <p:nvPr/>
          </p:nvSpPr>
          <p:spPr>
            <a:xfrm>
              <a:off x="119634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9" name="Oval 118"/>
            <p:cNvSpPr/>
            <p:nvPr/>
          </p:nvSpPr>
          <p:spPr>
            <a:xfrm>
              <a:off x="133350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grpSp>
      <p:sp>
        <p:nvSpPr>
          <p:cNvPr id="120" name="Oval 119"/>
          <p:cNvSpPr/>
          <p:nvPr/>
        </p:nvSpPr>
        <p:spPr>
          <a:xfrm>
            <a:off x="5606304"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21" name="Oval 120"/>
          <p:cNvSpPr/>
          <p:nvPr/>
        </p:nvSpPr>
        <p:spPr>
          <a:xfrm>
            <a:off x="5931157"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22" name="Oval 121"/>
          <p:cNvSpPr/>
          <p:nvPr/>
        </p:nvSpPr>
        <p:spPr>
          <a:xfrm>
            <a:off x="6256009"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23" name="Oval 122"/>
          <p:cNvSpPr/>
          <p:nvPr/>
        </p:nvSpPr>
        <p:spPr>
          <a:xfrm>
            <a:off x="6580862"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24" name="Oval 123"/>
          <p:cNvSpPr/>
          <p:nvPr/>
        </p:nvSpPr>
        <p:spPr>
          <a:xfrm>
            <a:off x="6905715"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25" name="Oval 124"/>
          <p:cNvSpPr/>
          <p:nvPr/>
        </p:nvSpPr>
        <p:spPr>
          <a:xfrm>
            <a:off x="7230567"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26" name="Freeform 125"/>
          <p:cNvSpPr/>
          <p:nvPr/>
        </p:nvSpPr>
        <p:spPr>
          <a:xfrm>
            <a:off x="7570939" y="2091846"/>
            <a:ext cx="492690" cy="2327754"/>
          </a:xfrm>
          <a:custGeom>
            <a:avLst/>
            <a:gdLst>
              <a:gd name="connsiteX0" fmla="*/ 0 w 492690"/>
              <a:gd name="connsiteY0" fmla="*/ 0 h 1941534"/>
              <a:gd name="connsiteX1" fmla="*/ 488515 w 492690"/>
              <a:gd name="connsiteY1" fmla="*/ 1102290 h 1941534"/>
              <a:gd name="connsiteX2" fmla="*/ 25052 w 492690"/>
              <a:gd name="connsiteY2" fmla="*/ 1941534 h 1941534"/>
            </a:gdLst>
            <a:ahLst/>
            <a:cxnLst>
              <a:cxn ang="0">
                <a:pos x="connsiteX0" y="connsiteY0"/>
              </a:cxn>
              <a:cxn ang="0">
                <a:pos x="connsiteX1" y="connsiteY1"/>
              </a:cxn>
              <a:cxn ang="0">
                <a:pos x="connsiteX2" y="connsiteY2"/>
              </a:cxn>
            </a:cxnLst>
            <a:rect l="l" t="t" r="r" b="b"/>
            <a:pathLst>
              <a:path w="492690" h="1941534">
                <a:moveTo>
                  <a:pt x="0" y="0"/>
                </a:moveTo>
                <a:cubicBezTo>
                  <a:pt x="242170" y="389350"/>
                  <a:pt x="484340" y="778701"/>
                  <a:pt x="488515" y="1102290"/>
                </a:cubicBezTo>
                <a:cubicBezTo>
                  <a:pt x="492690" y="1425879"/>
                  <a:pt x="258871" y="1683706"/>
                  <a:pt x="25052" y="1941534"/>
                </a:cubicBezTo>
              </a:path>
            </a:pathLst>
          </a:custGeom>
          <a:noFill/>
          <a:ln w="19050" cap="flat" cmpd="sng" algn="ctr">
            <a:solidFill>
              <a:srgbClr val="262626">
                <a:lumMod val="75000"/>
                <a:lumOff val="25000"/>
              </a:srgbClr>
            </a:solidFill>
            <a:prstDash val="dash"/>
            <a:headEnd type="none" w="med" len="med"/>
            <a:tailEnd type="non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62626"/>
              </a:solidFill>
              <a:effectLst/>
              <a:uLnTx/>
              <a:uFillTx/>
              <a:latin typeface="Corbel"/>
              <a:ea typeface="ヒラギノ角ゴ ProN W6"/>
            </a:endParaRPr>
          </a:p>
        </p:txBody>
      </p:sp>
      <p:sp>
        <p:nvSpPr>
          <p:cNvPr id="127" name="Freeform 126"/>
          <p:cNvSpPr/>
          <p:nvPr/>
        </p:nvSpPr>
        <p:spPr>
          <a:xfrm>
            <a:off x="7570939" y="1465544"/>
            <a:ext cx="1192061" cy="4859055"/>
          </a:xfrm>
          <a:custGeom>
            <a:avLst/>
            <a:gdLst>
              <a:gd name="connsiteX0" fmla="*/ 0 w 1192061"/>
              <a:gd name="connsiteY0" fmla="*/ 0 h 4572000"/>
              <a:gd name="connsiteX1" fmla="*/ 1189973 w 1192061"/>
              <a:gd name="connsiteY1" fmla="*/ 1979113 h 4572000"/>
              <a:gd name="connsiteX2" fmla="*/ 12526 w 1192061"/>
              <a:gd name="connsiteY2" fmla="*/ 4572000 h 4572000"/>
            </a:gdLst>
            <a:ahLst/>
            <a:cxnLst>
              <a:cxn ang="0">
                <a:pos x="connsiteX0" y="connsiteY0"/>
              </a:cxn>
              <a:cxn ang="0">
                <a:pos x="connsiteX1" y="connsiteY1"/>
              </a:cxn>
              <a:cxn ang="0">
                <a:pos x="connsiteX2" y="connsiteY2"/>
              </a:cxn>
            </a:cxnLst>
            <a:rect l="l" t="t" r="r" b="b"/>
            <a:pathLst>
              <a:path w="1192061" h="4572000">
                <a:moveTo>
                  <a:pt x="0" y="0"/>
                </a:moveTo>
                <a:cubicBezTo>
                  <a:pt x="593942" y="608556"/>
                  <a:pt x="1187885" y="1217113"/>
                  <a:pt x="1189973" y="1979113"/>
                </a:cubicBezTo>
                <a:cubicBezTo>
                  <a:pt x="1192061" y="2741113"/>
                  <a:pt x="602293" y="3656556"/>
                  <a:pt x="12526" y="4572000"/>
                </a:cubicBezTo>
              </a:path>
            </a:pathLst>
          </a:custGeom>
          <a:noFill/>
          <a:ln w="19050" cap="flat" cmpd="sng" algn="ctr">
            <a:solidFill>
              <a:srgbClr val="262626">
                <a:lumMod val="75000"/>
                <a:lumOff val="25000"/>
              </a:srgbClr>
            </a:solidFill>
            <a:prstDash val="dash"/>
            <a:headEnd type="none" w="med" len="med"/>
            <a:tailEnd type="non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62626"/>
              </a:solidFill>
              <a:effectLst/>
              <a:uLnTx/>
              <a:uFillTx/>
              <a:latin typeface="Corbel"/>
              <a:ea typeface="ヒラギノ角ゴ ProN W6"/>
            </a:endParaRPr>
          </a:p>
        </p:txBody>
      </p:sp>
      <p:cxnSp>
        <p:nvCxnSpPr>
          <p:cNvPr id="128" name="Curved Connector 127"/>
          <p:cNvCxnSpPr>
            <a:stCxn id="112" idx="2"/>
            <a:endCxn id="120" idx="2"/>
          </p:cNvCxnSpPr>
          <p:nvPr/>
        </p:nvCxnSpPr>
        <p:spPr>
          <a:xfrm rot="10800000" flipV="1">
            <a:off x="5606303" y="4862763"/>
            <a:ext cx="1588" cy="649705"/>
          </a:xfrm>
          <a:prstGeom prst="curvedConnector3">
            <a:avLst>
              <a:gd name="adj1" fmla="val 34115313"/>
            </a:avLst>
          </a:prstGeom>
          <a:noFill/>
          <a:ln w="38100" cap="flat" cmpd="sng" algn="ctr">
            <a:solidFill>
              <a:srgbClr val="C00000"/>
            </a:solidFill>
            <a:prstDash val="solid"/>
            <a:headEnd type="triangle" w="lg" len="med"/>
            <a:tailEnd type="triangle" w="lg" len="med"/>
          </a:ln>
          <a:effectLst/>
        </p:spPr>
      </p:cxnSp>
      <p:sp>
        <p:nvSpPr>
          <p:cNvPr id="129" name="TextBox 128"/>
          <p:cNvSpPr txBox="1"/>
          <p:nvPr/>
        </p:nvSpPr>
        <p:spPr>
          <a:xfrm>
            <a:off x="3163016" y="5399782"/>
            <a:ext cx="2159566" cy="8309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Intra </a:t>
            </a:r>
            <a:r>
              <a:rPr kumimoji="0" lang="en-US" sz="2400" b="0" i="0" u="none" strike="noStrike" kern="0" cap="none" spc="0" normalizeH="0" baseline="0" noProof="0" dirty="0" err="1">
                <a:ln>
                  <a:noFill/>
                </a:ln>
                <a:solidFill>
                  <a:srgbClr val="262626">
                    <a:lumMod val="95000"/>
                    <a:lumOff val="5000"/>
                  </a:srgbClr>
                </a:solidFill>
                <a:effectLst/>
                <a:uLnTx/>
                <a:uFillTx/>
                <a:latin typeface="Tahoma"/>
                <a:ea typeface="ヒラギノ角ゴ ProN W6"/>
                <a:cs typeface="Tahoma"/>
              </a:rPr>
              <a:t>Subarray</a:t>
            </a:r>
            <a:endPar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Copy (2 ACTs)</a:t>
            </a:r>
          </a:p>
        </p:txBody>
      </p:sp>
      <p:cxnSp>
        <p:nvCxnSpPr>
          <p:cNvPr id="130" name="Curved Connector 129"/>
          <p:cNvCxnSpPr>
            <a:stCxn id="90" idx="2"/>
            <a:endCxn id="91" idx="2"/>
          </p:cNvCxnSpPr>
          <p:nvPr/>
        </p:nvCxnSpPr>
        <p:spPr>
          <a:xfrm rot="16200000" flipH="1">
            <a:off x="3037910" y="4274393"/>
            <a:ext cx="1588" cy="1218871"/>
          </a:xfrm>
          <a:prstGeom prst="curvedConnector3">
            <a:avLst>
              <a:gd name="adj1" fmla="val 33326522"/>
            </a:avLst>
          </a:prstGeom>
          <a:noFill/>
          <a:ln w="38100" cap="flat" cmpd="sng" algn="ctr">
            <a:solidFill>
              <a:srgbClr val="C00000"/>
            </a:solidFill>
            <a:prstDash val="solid"/>
            <a:headEnd type="triangle" w="lg" len="med"/>
            <a:tailEnd type="triangle" w="lg" len="med"/>
          </a:ln>
          <a:effectLst/>
        </p:spPr>
      </p:cxnSp>
      <p:sp>
        <p:nvSpPr>
          <p:cNvPr id="131" name="TextBox 130"/>
          <p:cNvSpPr txBox="1"/>
          <p:nvPr/>
        </p:nvSpPr>
        <p:spPr>
          <a:xfrm>
            <a:off x="495587" y="5325016"/>
            <a:ext cx="2450461" cy="120032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Inter Bank Copy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(Pipelined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Internal RD/WR)</a:t>
            </a:r>
          </a:p>
        </p:txBody>
      </p:sp>
      <p:cxnSp>
        <p:nvCxnSpPr>
          <p:cNvPr id="132" name="Curved Connector 131"/>
          <p:cNvCxnSpPr>
            <a:stCxn id="98" idx="1"/>
            <a:endCxn id="97" idx="1"/>
          </p:cNvCxnSpPr>
          <p:nvPr/>
        </p:nvCxnSpPr>
        <p:spPr>
          <a:xfrm rot="10800000" flipV="1">
            <a:off x="5581190" y="1793357"/>
            <a:ext cx="1588" cy="744279"/>
          </a:xfrm>
          <a:prstGeom prst="curvedConnector3">
            <a:avLst>
              <a:gd name="adj1" fmla="val 68822188"/>
            </a:avLst>
          </a:prstGeom>
          <a:noFill/>
          <a:ln w="38100" cap="flat" cmpd="sng" algn="ctr">
            <a:solidFill>
              <a:srgbClr val="C00000"/>
            </a:solidFill>
            <a:prstDash val="solid"/>
            <a:headEnd type="triangle" w="lg" len="med"/>
            <a:tailEnd type="triangle" w="lg" len="med"/>
          </a:ln>
          <a:effectLst/>
        </p:spPr>
      </p:cxnSp>
      <p:sp>
        <p:nvSpPr>
          <p:cNvPr id="133" name="TextBox 132"/>
          <p:cNvSpPr txBox="1"/>
          <p:nvPr/>
        </p:nvSpPr>
        <p:spPr>
          <a:xfrm>
            <a:off x="374953" y="1268760"/>
            <a:ext cx="4109869"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Inter S</a:t>
            </a:r>
            <a:r>
              <a:rPr kumimoji="0" lang="en-US" sz="2400" b="0" i="0" u="none" strike="noStrike" kern="0" cap="none" spc="0" normalizeH="0" baseline="0" noProof="0" dirty="0" err="1">
                <a:ln>
                  <a:noFill/>
                </a:ln>
                <a:solidFill>
                  <a:srgbClr val="262626">
                    <a:lumMod val="95000"/>
                    <a:lumOff val="5000"/>
                  </a:srgbClr>
                </a:solidFill>
                <a:effectLst/>
                <a:uLnTx/>
                <a:uFillTx/>
                <a:latin typeface="Tahoma"/>
                <a:ea typeface="ヒラギノ角ゴ ProN W6"/>
                <a:cs typeface="Tahoma"/>
              </a:rPr>
              <a:t>ubarray</a:t>
            </a:r>
            <a:r>
              <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 Copy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(Use Inter-Bank Copy Twice)</a:t>
            </a:r>
          </a:p>
        </p:txBody>
      </p:sp>
      <p:sp>
        <p:nvSpPr>
          <p:cNvPr id="134" name="Rectangle 4"/>
          <p:cNvSpPr>
            <a:spLocks noGrp="1" noChangeArrowheads="1"/>
          </p:cNvSpPr>
          <p:nvPr>
            <p:ph type="title"/>
          </p:nvPr>
        </p:nvSpPr>
        <p:spPr>
          <a:xfrm>
            <a:off x="419100" y="196850"/>
            <a:ext cx="8545388" cy="558800"/>
          </a:xfrm>
          <a:ln/>
        </p:spPr>
        <p:txBody>
          <a:bodyPr/>
          <a:lstStyle/>
          <a:p>
            <a:r>
              <a:rPr lang="en-US" sz="4000" dirty="0">
                <a:solidFill>
                  <a:srgbClr val="1A5712"/>
                </a:solidFill>
                <a:latin typeface="Garamond"/>
                <a:cs typeface="Garamond"/>
              </a:rPr>
              <a:t>Generalized RowClone</a:t>
            </a:r>
          </a:p>
        </p:txBody>
      </p:sp>
      <p:sp>
        <p:nvSpPr>
          <p:cNvPr id="68" name="TextBox 67"/>
          <p:cNvSpPr txBox="1"/>
          <p:nvPr/>
        </p:nvSpPr>
        <p:spPr>
          <a:xfrm>
            <a:off x="5940152" y="395952"/>
            <a:ext cx="327635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8000"/>
                </a:solidFill>
                <a:effectLst/>
                <a:uLnTx/>
                <a:uFillTx/>
                <a:latin typeface="Tahoma"/>
                <a:ea typeface="ヒラギノ角ゴ ProN W6"/>
                <a:cs typeface="Tahoma"/>
              </a:rPr>
              <a:t>0.01% area cost</a:t>
            </a:r>
          </a:p>
        </p:txBody>
      </p:sp>
    </p:spTree>
    <p:extLst>
      <p:ext uri="{BB962C8B-B14F-4D97-AF65-F5344CB8AC3E}">
        <p14:creationId xmlns:p14="http://schemas.microsoft.com/office/powerpoint/2010/main" val="31264413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8"/>
                                        </p:tgtEl>
                                        <p:attrNameLst>
                                          <p:attrName>style.visibility</p:attrName>
                                        </p:attrNameLst>
                                      </p:cBhvr>
                                      <p:to>
                                        <p:strVal val="visible"/>
                                      </p:to>
                                    </p:set>
                                    <p:animEffect transition="in" filter="fade">
                                      <p:cBhvr>
                                        <p:cTn id="7" dur="500"/>
                                        <p:tgtEl>
                                          <p:spTgt spid="12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9"/>
                                        </p:tgtEl>
                                        <p:attrNameLst>
                                          <p:attrName>style.visibility</p:attrName>
                                        </p:attrNameLst>
                                      </p:cBhvr>
                                      <p:to>
                                        <p:strVal val="visible"/>
                                      </p:to>
                                    </p:set>
                                    <p:animEffect transition="in" filter="fade">
                                      <p:cBhvr>
                                        <p:cTn id="10" dur="500"/>
                                        <p:tgtEl>
                                          <p:spTgt spid="12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nodeType="clickEffect">
                                  <p:stCondLst>
                                    <p:cond delay="0"/>
                                  </p:stCondLst>
                                  <p:childTnLst>
                                    <p:animEffect transition="out" filter="fade">
                                      <p:cBhvr>
                                        <p:cTn id="14" dur="500"/>
                                        <p:tgtEl>
                                          <p:spTgt spid="128"/>
                                        </p:tgtEl>
                                      </p:cBhvr>
                                    </p:animEffect>
                                    <p:set>
                                      <p:cBhvr>
                                        <p:cTn id="15" dur="1" fill="hold">
                                          <p:stCondLst>
                                            <p:cond delay="499"/>
                                          </p:stCondLst>
                                        </p:cTn>
                                        <p:tgtEl>
                                          <p:spTgt spid="128"/>
                                        </p:tgtEl>
                                        <p:attrNameLst>
                                          <p:attrName>style.visibility</p:attrName>
                                        </p:attrNameLst>
                                      </p:cBhvr>
                                      <p:to>
                                        <p:strVal val="hidden"/>
                                      </p:to>
                                    </p:set>
                                  </p:childTnLst>
                                </p:cTn>
                              </p:par>
                              <p:par>
                                <p:cTn id="16" presetID="10" presetClass="exit" presetSubtype="0" fill="hold" grpId="1" nodeType="withEffect">
                                  <p:stCondLst>
                                    <p:cond delay="0"/>
                                  </p:stCondLst>
                                  <p:childTnLst>
                                    <p:animEffect transition="out" filter="fade">
                                      <p:cBhvr>
                                        <p:cTn id="17" dur="500"/>
                                        <p:tgtEl>
                                          <p:spTgt spid="129"/>
                                        </p:tgtEl>
                                      </p:cBhvr>
                                    </p:animEffect>
                                    <p:set>
                                      <p:cBhvr>
                                        <p:cTn id="18" dur="1" fill="hold">
                                          <p:stCondLst>
                                            <p:cond delay="499"/>
                                          </p:stCondLst>
                                        </p:cTn>
                                        <p:tgtEl>
                                          <p:spTgt spid="129"/>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1"/>
                                        </p:tgtEl>
                                        <p:attrNameLst>
                                          <p:attrName>style.visibility</p:attrName>
                                        </p:attrNameLst>
                                      </p:cBhvr>
                                      <p:to>
                                        <p:strVal val="visible"/>
                                      </p:to>
                                    </p:set>
                                    <p:animEffect transition="in" filter="fade">
                                      <p:cBhvr>
                                        <p:cTn id="23" dur="500"/>
                                        <p:tgtEl>
                                          <p:spTgt spid="131"/>
                                        </p:tgtEl>
                                      </p:cBhvr>
                                    </p:animEffect>
                                  </p:childTnLst>
                                </p:cTn>
                              </p:par>
                              <p:par>
                                <p:cTn id="24" presetID="10" presetClass="entr" presetSubtype="0" fill="hold" nodeType="withEffect">
                                  <p:stCondLst>
                                    <p:cond delay="0"/>
                                  </p:stCondLst>
                                  <p:childTnLst>
                                    <p:set>
                                      <p:cBhvr>
                                        <p:cTn id="25" dur="1" fill="hold">
                                          <p:stCondLst>
                                            <p:cond delay="0"/>
                                          </p:stCondLst>
                                        </p:cTn>
                                        <p:tgtEl>
                                          <p:spTgt spid="130"/>
                                        </p:tgtEl>
                                        <p:attrNameLst>
                                          <p:attrName>style.visibility</p:attrName>
                                        </p:attrNameLst>
                                      </p:cBhvr>
                                      <p:to>
                                        <p:strVal val="visible"/>
                                      </p:to>
                                    </p:set>
                                    <p:animEffect transition="in" filter="fade">
                                      <p:cBhvr>
                                        <p:cTn id="26" dur="500"/>
                                        <p:tgtEl>
                                          <p:spTgt spid="13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130"/>
                                        </p:tgtEl>
                                      </p:cBhvr>
                                    </p:animEffect>
                                    <p:set>
                                      <p:cBhvr>
                                        <p:cTn id="31" dur="1" fill="hold">
                                          <p:stCondLst>
                                            <p:cond delay="499"/>
                                          </p:stCondLst>
                                        </p:cTn>
                                        <p:tgtEl>
                                          <p:spTgt spid="130"/>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32"/>
                                        </p:tgtEl>
                                        <p:attrNameLst>
                                          <p:attrName>style.visibility</p:attrName>
                                        </p:attrNameLst>
                                      </p:cBhvr>
                                      <p:to>
                                        <p:strVal val="visible"/>
                                      </p:to>
                                    </p:set>
                                    <p:animEffect transition="in" filter="fade">
                                      <p:cBhvr>
                                        <p:cTn id="39" dur="500"/>
                                        <p:tgtEl>
                                          <p:spTgt spid="13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3"/>
                                        </p:tgtEl>
                                        <p:attrNameLst>
                                          <p:attrName>style.visibility</p:attrName>
                                        </p:attrNameLst>
                                      </p:cBhvr>
                                      <p:to>
                                        <p:strVal val="visible"/>
                                      </p:to>
                                    </p:set>
                                    <p:animEffect transition="in" filter="fade">
                                      <p:cBhvr>
                                        <p:cTn id="42" dur="500"/>
                                        <p:tgtEl>
                                          <p:spTgt spid="13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grpId="1" nodeType="clickEffect">
                                  <p:stCondLst>
                                    <p:cond delay="0"/>
                                  </p:stCondLst>
                                  <p:childTnLst>
                                    <p:animEffect transition="out" filter="fade">
                                      <p:cBhvr>
                                        <p:cTn id="46" dur="500"/>
                                        <p:tgtEl>
                                          <p:spTgt spid="133"/>
                                        </p:tgtEl>
                                      </p:cBhvr>
                                    </p:animEffect>
                                    <p:set>
                                      <p:cBhvr>
                                        <p:cTn id="47" dur="1" fill="hold">
                                          <p:stCondLst>
                                            <p:cond delay="499"/>
                                          </p:stCondLst>
                                        </p:cTn>
                                        <p:tgtEl>
                                          <p:spTgt spid="133"/>
                                        </p:tgtEl>
                                        <p:attrNameLst>
                                          <p:attrName>style.visibility</p:attrName>
                                        </p:attrNameLst>
                                      </p:cBhvr>
                                      <p:to>
                                        <p:strVal val="hidden"/>
                                      </p:to>
                                    </p:set>
                                  </p:childTnLst>
                                </p:cTn>
                              </p:par>
                              <p:par>
                                <p:cTn id="48" presetID="10" presetClass="exit" presetSubtype="0" fill="hold" nodeType="withEffect">
                                  <p:stCondLst>
                                    <p:cond delay="0"/>
                                  </p:stCondLst>
                                  <p:childTnLst>
                                    <p:animEffect transition="out" filter="fade">
                                      <p:cBhvr>
                                        <p:cTn id="49" dur="500"/>
                                        <p:tgtEl>
                                          <p:spTgt spid="132"/>
                                        </p:tgtEl>
                                      </p:cBhvr>
                                    </p:animEffect>
                                    <p:set>
                                      <p:cBhvr>
                                        <p:cTn id="50" dur="1" fill="hold">
                                          <p:stCondLst>
                                            <p:cond delay="499"/>
                                          </p:stCondLst>
                                        </p:cTn>
                                        <p:tgtEl>
                                          <p:spTgt spid="132"/>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129" grpId="1"/>
      <p:bldP spid="131" grpId="0"/>
      <p:bldP spid="131" grpId="1"/>
      <p:bldP spid="133" grpId="0"/>
      <p:bldP spid="133" grpId="1"/>
      <p:bldP spid="68" grpId="0"/>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a:solidFill>
                  <a:srgbClr val="1A5712"/>
                </a:solidFill>
                <a:latin typeface="Garamond"/>
                <a:cs typeface="Garamond"/>
              </a:rPr>
              <a:t>RowClone</a:t>
            </a:r>
            <a:r>
              <a:rPr lang="en-US" dirty="0">
                <a:solidFill>
                  <a:srgbClr val="1A5712"/>
                </a:solidFill>
                <a:latin typeface="Garamond"/>
                <a:cs typeface="Garamond"/>
              </a:rPr>
              <a:t>: Latency and Energy Savings</a:t>
            </a: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r>
              <a:rPr lang="en-US" sz="2800" b="1" dirty="0">
                <a:solidFill>
                  <a:srgbClr val="FF0000"/>
                </a:solidFill>
              </a:rPr>
              <a:t>11.6x</a:t>
            </a: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r>
              <a:rPr lang="en-US" sz="2800" b="1" dirty="0">
                <a:solidFill>
                  <a:srgbClr val="FF0000"/>
                </a:solidFill>
              </a:rPr>
              <a:t>74x</a:t>
            </a:r>
          </a:p>
        </p:txBody>
      </p:sp>
      <p:sp>
        <p:nvSpPr>
          <p:cNvPr id="10" name="Slide Number Placeholder 9"/>
          <p:cNvSpPr>
            <a:spLocks noGrp="1"/>
          </p:cNvSpPr>
          <p:nvPr>
            <p:ph type="sldNum" sz="quarter" idx="12"/>
          </p:nvPr>
        </p:nvSpPr>
        <p:spPr/>
        <p:txBody>
          <a:bodyPr/>
          <a:lstStyle/>
          <a:p>
            <a:fld id="{CD63C8E0-6DD9-4302-9AA9-5177C785CB79}" type="slidenum">
              <a:rPr lang="en-US" smtClean="0">
                <a:solidFill>
                  <a:prstClr val="black">
                    <a:tint val="75000"/>
                  </a:prstClr>
                </a:solidFill>
              </a:rPr>
              <a:pPr/>
              <a:t>203</a:t>
            </a:fld>
            <a:endParaRPr lang="en-US">
              <a:solidFill>
                <a:prstClr val="black">
                  <a:tint val="75000"/>
                </a:prstClr>
              </a:solidFill>
            </a:endParaRPr>
          </a:p>
        </p:txBody>
      </p:sp>
      <p:sp>
        <p:nvSpPr>
          <p:cNvPr id="11" name="Rectangle 10"/>
          <p:cNvSpPr/>
          <p:nvPr/>
        </p:nvSpPr>
        <p:spPr>
          <a:xfrm>
            <a:off x="251520" y="6165304"/>
            <a:ext cx="7848872" cy="677108"/>
          </a:xfrm>
          <a:prstGeom prst="rect">
            <a:avLst/>
          </a:prstGeom>
        </p:spPr>
        <p:txBody>
          <a:bodyPr wrap="square">
            <a:spAutoFit/>
          </a:bodyPr>
          <a:lstStyle/>
          <a:p>
            <a:r>
              <a:rPr lang="en-US" sz="1900" dirty="0">
                <a:solidFill>
                  <a:srgbClr val="000000"/>
                </a:solidFill>
                <a:latin typeface="Tahoma" charset="0"/>
              </a:rPr>
              <a:t>Seshadri et al., “</a:t>
            </a:r>
            <a:r>
              <a:rPr lang="en-US" altLang="ja-JP" sz="1900" dirty="0" err="1">
                <a:solidFill>
                  <a:srgbClr val="0000FF"/>
                </a:solidFill>
                <a:latin typeface="Tahoma" charset="0"/>
              </a:rPr>
              <a:t>RowClone</a:t>
            </a:r>
            <a:r>
              <a:rPr lang="en-US" altLang="ja-JP" sz="1900" dirty="0">
                <a:solidFill>
                  <a:srgbClr val="0000FF"/>
                </a:solidFill>
                <a:latin typeface="Tahoma" charset="0"/>
              </a:rPr>
              <a:t>: Fast and Efficient In-DRAM Copy and Initialization of Bulk Data</a:t>
            </a:r>
            <a:r>
              <a:rPr lang="en-US" altLang="ja-JP" sz="1900" dirty="0">
                <a:solidFill>
                  <a:srgbClr val="000000"/>
                </a:solidFill>
                <a:latin typeface="Tahoma" charset="0"/>
              </a:rPr>
              <a:t>,</a:t>
            </a:r>
            <a:r>
              <a:rPr lang="en-US" sz="1900" dirty="0">
                <a:solidFill>
                  <a:srgbClr val="000000"/>
                </a:solidFill>
                <a:latin typeface="Tahoma" charset="0"/>
              </a:rPr>
              <a:t>”</a:t>
            </a:r>
            <a:r>
              <a:rPr lang="en-US" altLang="ja-JP" sz="1900" dirty="0">
                <a:solidFill>
                  <a:srgbClr val="000000"/>
                </a:solidFill>
                <a:latin typeface="Tahoma" charset="0"/>
              </a:rPr>
              <a:t> MICRO 2013.</a:t>
            </a:r>
            <a:endParaRPr lang="en-US" sz="1900" dirty="0">
              <a:solidFill>
                <a:srgbClr val="000000"/>
              </a:solidFill>
              <a:latin typeface="Tahoma"/>
            </a:endParaRPr>
          </a:p>
        </p:txBody>
      </p:sp>
    </p:spTree>
    <p:extLst>
      <p:ext uri="{BB962C8B-B14F-4D97-AF65-F5344CB8AC3E}">
        <p14:creationId xmlns:p14="http://schemas.microsoft.com/office/powerpoint/2010/main" val="1353609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RowClone</a:t>
            </a:r>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hlinkClick r:id="rId2"/>
              </a:rPr>
              <a:t>"RowClone: Fast and Energy-Efficient In-DRAM Bulk Data Copy and Initialization"</a:t>
            </a:r>
            <a:br>
              <a:rPr lang="en-US" sz="1800" dirty="0"/>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pPr>
                <a:defRPr/>
              </a:pPr>
              <a:t>204</a:t>
            </a:fld>
            <a:endParaRPr lang="en-US"/>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18202913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In-Memory Bulk Bitwise Operations</a:t>
            </a:r>
          </a:p>
        </p:txBody>
      </p:sp>
      <p:sp>
        <p:nvSpPr>
          <p:cNvPr id="3" name="Content Placeholder 2"/>
          <p:cNvSpPr>
            <a:spLocks noGrp="1"/>
          </p:cNvSpPr>
          <p:nvPr>
            <p:ph idx="1"/>
          </p:nvPr>
        </p:nvSpPr>
        <p:spPr>
          <a:xfrm>
            <a:off x="228600" y="997527"/>
            <a:ext cx="8807896" cy="5193723"/>
          </a:xfrm>
        </p:spPr>
        <p:txBody>
          <a:bodyPr/>
          <a:lstStyle/>
          <a:p>
            <a:r>
              <a:rPr lang="en-US" dirty="0"/>
              <a:t>We can support </a:t>
            </a:r>
            <a:r>
              <a:rPr lang="en-US" dirty="0">
                <a:solidFill>
                  <a:srgbClr val="0000FF"/>
                </a:solidFill>
              </a:rPr>
              <a:t>in-DRAM COPY, ZERO, AND, OR, NOT, MAJ</a:t>
            </a:r>
          </a:p>
          <a:p>
            <a:r>
              <a:rPr lang="en-US" dirty="0"/>
              <a:t>At low cost</a:t>
            </a:r>
          </a:p>
          <a:p>
            <a:r>
              <a:rPr lang="en-US" dirty="0">
                <a:solidFill>
                  <a:srgbClr val="0000FF"/>
                </a:solidFill>
              </a:rPr>
              <a:t>Using analog computation capability of DRAM</a:t>
            </a:r>
          </a:p>
          <a:p>
            <a:pPr lvl="1"/>
            <a:r>
              <a:rPr lang="en-US" dirty="0">
                <a:solidFill>
                  <a:srgbClr val="0000FF"/>
                </a:solidFill>
              </a:rPr>
              <a:t>Idea: activating multiple rows performs computation</a:t>
            </a:r>
          </a:p>
          <a:p>
            <a:r>
              <a:rPr lang="en-US" dirty="0">
                <a:solidFill>
                  <a:srgbClr val="FF0000"/>
                </a:solidFill>
              </a:rPr>
              <a:t>30-60X performance and energy improvement</a:t>
            </a:r>
          </a:p>
          <a:p>
            <a:pPr lvl="1"/>
            <a:r>
              <a:rPr lang="en-US" sz="2000" dirty="0"/>
              <a:t>Seshadri+, “</a:t>
            </a:r>
            <a:r>
              <a:rPr lang="en-US" sz="2000" dirty="0">
                <a:solidFill>
                  <a:schemeClr val="tx2">
                    <a:lumMod val="75000"/>
                  </a:schemeClr>
                </a:solidFill>
              </a:rPr>
              <a:t>Ambit: In-Memory Accelerator for Bulk Bitwise Operations Using Commodity DRAM Technology</a:t>
            </a:r>
            <a:r>
              <a:rPr lang="en-US" sz="2000" dirty="0"/>
              <a:t>,” MICRO 2017.</a:t>
            </a:r>
          </a:p>
          <a:p>
            <a:endParaRPr lang="en-US" dirty="0"/>
          </a:p>
          <a:p>
            <a:endParaRPr lang="en-US" dirty="0"/>
          </a:p>
          <a:p>
            <a:r>
              <a:rPr lang="en-US" dirty="0">
                <a:solidFill>
                  <a:srgbClr val="0000FF"/>
                </a:solidFill>
              </a:rPr>
              <a:t>New memory technologies </a:t>
            </a:r>
            <a:r>
              <a:rPr lang="en-US" dirty="0"/>
              <a:t>enable even more opportunities</a:t>
            </a:r>
          </a:p>
          <a:p>
            <a:pPr lvl="1"/>
            <a:r>
              <a:rPr lang="en-US" dirty="0"/>
              <a:t>Memristors, resistive RAM, phase change </a:t>
            </a:r>
            <a:r>
              <a:rPr lang="en-US" dirty="0" err="1"/>
              <a:t>mem</a:t>
            </a:r>
            <a:r>
              <a:rPr lang="en-US" dirty="0"/>
              <a:t>, STT-MRAM, </a:t>
            </a:r>
            <a:r>
              <a:rPr lang="is-IS" dirty="0"/>
              <a:t>…</a:t>
            </a:r>
            <a:endParaRPr lang="en-US" dirty="0"/>
          </a:p>
          <a:p>
            <a:pPr lvl="1"/>
            <a:r>
              <a:rPr lang="en-US" dirty="0"/>
              <a:t>Can operate on data </a:t>
            </a:r>
            <a:r>
              <a:rPr lang="en-US" dirty="0">
                <a:solidFill>
                  <a:srgbClr val="FF0000"/>
                </a:solidFill>
              </a:rPr>
              <a:t>with minimal movement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205</a:t>
            </a:fld>
            <a:endParaRPr lang="en-US"/>
          </a:p>
        </p:txBody>
      </p:sp>
    </p:spTree>
    <p:extLst>
      <p:ext uri="{BB962C8B-B14F-4D97-AF65-F5344CB8AC3E}">
        <p14:creationId xmlns:p14="http://schemas.microsoft.com/office/powerpoint/2010/main" val="15718483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In-DRAM AND/OR: Triple Row Activation</a:t>
            </a:r>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fld id="{323594FA-E141-4234-AE05-360401972BE7}" type="slidenum">
              <a:rPr lang="en-US" altLang="en-US" smtClean="0">
                <a:solidFill>
                  <a:srgbClr val="000000"/>
                </a:solidFill>
              </a:rPr>
              <a:pPr/>
              <a:t>206</a:t>
            </a:fld>
            <a:endParaRPr lang="en-US" altLang="en-US" dirty="0">
              <a:solidFill>
                <a:srgbClr val="000000"/>
              </a:solidFill>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algn="ctr"/>
            <a:r>
              <a:rPr lang="en-US" sz="2800" b="1" i="1" dirty="0">
                <a:solidFill>
                  <a:prstClr val="black"/>
                </a:solidFill>
                <a:latin typeface="Calibri"/>
              </a:rPr>
              <a:t>½V</a:t>
            </a:r>
            <a:r>
              <a:rPr lang="en-US" sz="2800" b="1" i="1" baseline="-25000" dirty="0">
                <a:solidFill>
                  <a:prstClr val="black"/>
                </a:solidFill>
                <a:latin typeface="Calibri"/>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algn="ctr"/>
            <a:r>
              <a:rPr lang="en-US" sz="2800" b="1" i="1" dirty="0">
                <a:solidFill>
                  <a:prstClr val="black"/>
                </a:solidFill>
                <a:latin typeface="Calibri"/>
              </a:rPr>
              <a:t>½V</a:t>
            </a:r>
            <a:r>
              <a:rPr lang="en-US" sz="2800" b="1" i="1" baseline="-25000" dirty="0">
                <a:solidFill>
                  <a:prstClr val="black"/>
                </a:solidFill>
                <a:latin typeface="Calibri"/>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r>
              <a:rPr lang="en-US" sz="2800" b="1" i="1" dirty="0">
                <a:solidFill>
                  <a:prstClr val="black"/>
                </a:solidFill>
                <a:latin typeface="Calibri"/>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r>
              <a:rPr lang="en-US" sz="2800" b="1" i="1" dirty="0">
                <a:solidFill>
                  <a:prstClr val="black"/>
                </a:solidFill>
                <a:latin typeface="Calibri"/>
              </a:rPr>
              <a:t>A</a:t>
            </a:r>
          </a:p>
        </p:txBody>
      </p:sp>
      <p:sp>
        <p:nvSpPr>
          <p:cNvPr id="118" name="TextBox 117"/>
          <p:cNvSpPr txBox="1"/>
          <p:nvPr/>
        </p:nvSpPr>
        <p:spPr>
          <a:xfrm>
            <a:off x="228600" y="2438708"/>
            <a:ext cx="410690" cy="523220"/>
          </a:xfrm>
          <a:prstGeom prst="rect">
            <a:avLst/>
          </a:prstGeom>
          <a:noFill/>
        </p:spPr>
        <p:txBody>
          <a:bodyPr wrap="none" rtlCol="0">
            <a:spAutoFit/>
          </a:bodyPr>
          <a:lstStyle/>
          <a:p>
            <a:r>
              <a:rPr lang="en-US" sz="2800" b="1" i="1" dirty="0">
                <a:solidFill>
                  <a:prstClr val="black"/>
                </a:solidFill>
                <a:latin typeface="Calibri"/>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r>
              <a:rPr lang="en-US" sz="2800" b="1" i="1" dirty="0">
                <a:solidFill>
                  <a:prstClr val="black"/>
                </a:solidFill>
                <a:latin typeface="Calibri"/>
              </a:rPr>
              <a:t>C</a:t>
            </a: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algn="ctr">
              <a:defRPr/>
            </a:pPr>
            <a:r>
              <a:rPr lang="en-US" sz="4000" b="1" kern="0" dirty="0">
                <a:solidFill>
                  <a:prstClr val="white"/>
                </a:solidFill>
                <a:latin typeface="Calibri"/>
              </a:rPr>
              <a:t>Final State</a:t>
            </a:r>
          </a:p>
          <a:p>
            <a:pPr algn="ctr">
              <a:defRPr/>
            </a:pPr>
            <a:r>
              <a:rPr lang="en-US" sz="4000" b="1" i="1" kern="0" dirty="0">
                <a:solidFill>
                  <a:prstClr val="white"/>
                </a:solidFill>
                <a:latin typeface="Calibri"/>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algn="ctr"/>
            <a:r>
              <a:rPr lang="en-US" sz="2800" b="1" i="1" dirty="0">
                <a:solidFill>
                  <a:prstClr val="black"/>
                </a:solidFill>
                <a:latin typeface="Calibri"/>
              </a:rPr>
              <a:t>½V</a:t>
            </a:r>
            <a:r>
              <a:rPr lang="en-US" sz="2800" b="1" i="1" baseline="-25000" dirty="0">
                <a:solidFill>
                  <a:prstClr val="black"/>
                </a:solidFill>
                <a:latin typeface="Calibri"/>
              </a:rPr>
              <a:t>DD</a:t>
            </a:r>
            <a:r>
              <a:rPr lang="en-US" sz="2800" b="1" i="1" dirty="0">
                <a:solidFill>
                  <a:prstClr val="black"/>
                </a:solidFill>
                <a:latin typeface="Calibri"/>
              </a:rPr>
              <a:t>+</a:t>
            </a:r>
            <a:r>
              <a:rPr lang="el-GR" sz="2800" b="1" i="1" dirty="0">
                <a:solidFill>
                  <a:prstClr val="black"/>
                </a:solidFill>
                <a:latin typeface="Calibri"/>
              </a:rPr>
              <a:t>δ</a:t>
            </a:r>
            <a:endParaRPr lang="en-US" sz="2800" b="1" i="1" dirty="0">
              <a:solidFill>
                <a:prstClr val="black"/>
              </a:solidFill>
              <a:latin typeface="Calibri"/>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a:defRPr/>
            </a:pPr>
            <a:r>
              <a:rPr lang="en-US" sz="4400" b="1" i="1" kern="0" dirty="0">
                <a:solidFill>
                  <a:prstClr val="white"/>
                </a:solidFill>
                <a:latin typeface="Calibri"/>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r>
              <a:rPr lang="en-US" sz="2800" b="1" i="1" dirty="0">
                <a:solidFill>
                  <a:prstClr val="black"/>
                </a:solidFill>
                <a:latin typeface="Calibri"/>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r>
              <a:rPr lang="en-US" sz="2800" b="1" i="1" dirty="0">
                <a:solidFill>
                  <a:prstClr val="black"/>
                </a:solidFill>
                <a:latin typeface="Calibri"/>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algn="ctr"/>
            <a:r>
              <a:rPr lang="en-US" sz="2800" b="1" i="1" dirty="0">
                <a:solidFill>
                  <a:prstClr val="black"/>
                </a:solidFill>
                <a:latin typeface="Calibri"/>
              </a:rPr>
              <a:t>V</a:t>
            </a:r>
            <a:r>
              <a:rPr lang="en-US" sz="2800" b="1" i="1" baseline="-25000" dirty="0">
                <a:solidFill>
                  <a:prstClr val="black"/>
                </a:solidFill>
                <a:latin typeface="Calibri"/>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r>
              <a:rPr lang="en-US" sz="1400" dirty="0">
                <a:solidFill>
                  <a:srgbClr val="000000"/>
                </a:solidFill>
              </a:rPr>
              <a:t>Seshadri+, “</a:t>
            </a:r>
            <a:r>
              <a:rPr lang="en-US" sz="1400" dirty="0">
                <a:solidFill>
                  <a:srgbClr val="0000FF"/>
                </a:solidFill>
              </a:rPr>
              <a:t>Fast Bulk Bitwise AND and OR in DRAM</a:t>
            </a:r>
            <a:r>
              <a:rPr lang="en-US" sz="1400" dirty="0">
                <a:solidFill>
                  <a:srgbClr val="000000"/>
                </a:solidFill>
              </a:rPr>
              <a:t>”, IEEE CAL 2015.</a:t>
            </a:r>
          </a:p>
        </p:txBody>
      </p:sp>
    </p:spTree>
    <p:extLst>
      <p:ext uri="{BB962C8B-B14F-4D97-AF65-F5344CB8AC3E}">
        <p14:creationId xmlns:p14="http://schemas.microsoft.com/office/powerpoint/2010/main" val="1659708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In-DRAM Bulk Bitwise AND/OR Operation</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FF0000"/>
                </a:solidFill>
              </a:rPr>
              <a:t>BULKAND A, B </a:t>
            </a:r>
            <a:r>
              <a:rPr lang="en-US" dirty="0">
                <a:solidFill>
                  <a:srgbClr val="FF0000"/>
                </a:solidFill>
                <a:sym typeface="Wingdings"/>
              </a:rPr>
              <a:t></a:t>
            </a:r>
            <a:r>
              <a:rPr lang="en-US" dirty="0">
                <a:solidFill>
                  <a:srgbClr val="FF0000"/>
                </a:solidFill>
              </a:rPr>
              <a:t> C </a:t>
            </a:r>
          </a:p>
          <a:p>
            <a:r>
              <a:rPr lang="en-US" dirty="0"/>
              <a:t>Semantics: Perform a bitwise AND of two rows A and B and store the result in row C</a:t>
            </a:r>
          </a:p>
          <a:p>
            <a:endParaRPr lang="en-US" dirty="0"/>
          </a:p>
          <a:p>
            <a:r>
              <a:rPr lang="en-US" dirty="0"/>
              <a:t>R0 – reserved zero row, R1 – reserved one row</a:t>
            </a:r>
          </a:p>
          <a:p>
            <a:r>
              <a:rPr lang="en-US" dirty="0"/>
              <a:t>D1, D2, D3 – Designated rows for triple activation</a:t>
            </a:r>
          </a:p>
          <a:p>
            <a:endParaRPr lang="en-US" dirty="0"/>
          </a:p>
          <a:p>
            <a:pPr marL="0" indent="0">
              <a:buNone/>
            </a:pPr>
            <a:r>
              <a:rPr lang="en-US" dirty="0"/>
              <a:t>1. RowClone  A  into  D1		</a:t>
            </a:r>
          </a:p>
          <a:p>
            <a:pPr marL="0" indent="0">
              <a:buNone/>
            </a:pPr>
            <a:r>
              <a:rPr lang="en-US" dirty="0"/>
              <a:t>2. RowClone  B  into  D2		</a:t>
            </a:r>
          </a:p>
          <a:p>
            <a:pPr marL="0" indent="0">
              <a:buNone/>
            </a:pPr>
            <a:r>
              <a:rPr lang="en-US" dirty="0"/>
              <a:t>3. RowClone  R0  into  D3		</a:t>
            </a:r>
          </a:p>
          <a:p>
            <a:pPr marL="0" indent="0">
              <a:buNone/>
            </a:pPr>
            <a:r>
              <a:rPr lang="en-US" dirty="0"/>
              <a:t>4. ACTIVATE  D1,D2,D3		</a:t>
            </a:r>
          </a:p>
          <a:p>
            <a:pPr marL="0" indent="0">
              <a:buNone/>
            </a:pPr>
            <a:r>
              <a:rPr lang="en-US" dirty="0"/>
              <a:t>5. RowClone  Result  into  C</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207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12351780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NOT: Dual Contact Cell</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208</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323528" y="1035173"/>
            <a:ext cx="4104456" cy="4705108"/>
          </a:xfrm>
          <a:prstGeom prst="rect">
            <a:avLst/>
          </a:prstGeom>
        </p:spPr>
      </p:pic>
      <p:sp>
        <p:nvSpPr>
          <p:cNvPr id="5" name="TextBox 4"/>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sp>
        <p:nvSpPr>
          <p:cNvPr id="3" name="TextBox 2"/>
          <p:cNvSpPr txBox="1"/>
          <p:nvPr/>
        </p:nvSpPr>
        <p:spPr>
          <a:xfrm>
            <a:off x="4617145" y="1862822"/>
            <a:ext cx="4556504" cy="2862322"/>
          </a:xfrm>
          <a:prstGeom prst="rect">
            <a:avLst/>
          </a:prstGeom>
          <a:noFill/>
        </p:spPr>
        <p:txBody>
          <a:bodyPr wrap="none" rtlCol="0">
            <a:spAutoFit/>
          </a:bodyPr>
          <a:lstStyle/>
          <a:p>
            <a:pPr algn="ctr"/>
            <a:r>
              <a:rPr lang="en-US" sz="3600" dirty="0">
                <a:solidFill>
                  <a:srgbClr val="000000"/>
                </a:solidFill>
              </a:rPr>
              <a:t>Idea: </a:t>
            </a:r>
          </a:p>
          <a:p>
            <a:pPr algn="ctr"/>
            <a:r>
              <a:rPr lang="en-US" sz="3600" dirty="0">
                <a:solidFill>
                  <a:srgbClr val="0000FF"/>
                </a:solidFill>
              </a:rPr>
              <a:t>Feed the </a:t>
            </a:r>
          </a:p>
          <a:p>
            <a:pPr algn="ctr"/>
            <a:r>
              <a:rPr lang="en-US" sz="3600" dirty="0">
                <a:solidFill>
                  <a:srgbClr val="0000FF"/>
                </a:solidFill>
              </a:rPr>
              <a:t>negated value </a:t>
            </a:r>
          </a:p>
          <a:p>
            <a:pPr algn="ctr"/>
            <a:r>
              <a:rPr lang="en-US" sz="3600" dirty="0">
                <a:solidFill>
                  <a:srgbClr val="0000FF"/>
                </a:solidFill>
              </a:rPr>
              <a:t>in the sense amplifier</a:t>
            </a:r>
          </a:p>
          <a:p>
            <a:pPr algn="ctr"/>
            <a:r>
              <a:rPr lang="en-US" sz="3600" dirty="0">
                <a:solidFill>
                  <a:srgbClr val="0000FF"/>
                </a:solidFill>
              </a:rPr>
              <a:t>into a special row</a:t>
            </a:r>
          </a:p>
        </p:txBody>
      </p:sp>
    </p:spTree>
    <p:extLst>
      <p:ext uri="{BB962C8B-B14F-4D97-AF65-F5344CB8AC3E}">
        <p14:creationId xmlns:p14="http://schemas.microsoft.com/office/powerpoint/2010/main" val="17809732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Performance: In-DRAM </a:t>
            </a:r>
            <a:r>
              <a:rPr lang="en-US"/>
              <a:t>Bitwise Operations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0" y="1273196"/>
            <a:ext cx="9144000" cy="4311608"/>
          </a:xfrm>
          <a:prstGeom prst="rect">
            <a:avLst/>
          </a:prstGeom>
        </p:spPr>
      </p:pic>
    </p:spTree>
    <p:extLst>
      <p:ext uri="{BB962C8B-B14F-4D97-AF65-F5344CB8AC3E}">
        <p14:creationId xmlns:p14="http://schemas.microsoft.com/office/powerpoint/2010/main" val="1608551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of In-DRAM Bitwise Operations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TextBox 6"/>
          <p:cNvSpPr txBox="1"/>
          <p:nvPr/>
        </p:nvSpPr>
        <p:spPr>
          <a:xfrm>
            <a:off x="-10701" y="5949280"/>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325" b="0" i="0" u="none" strike="noStrike" kern="1200" cap="none" spc="0" normalizeH="0" baseline="0" noProof="0" dirty="0">
                <a:ln>
                  <a:noFill/>
                </a:ln>
                <a:solidFill>
                  <a:srgbClr val="0000FF"/>
                </a:solidFill>
                <a:effectLst/>
                <a:uLnTx/>
                <a:uFillTx/>
                <a:latin typeface="Tahoma"/>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Tahoma"/>
                <a:ea typeface="+mn-ea"/>
                <a:cs typeface="+mn-cs"/>
              </a:rPr>
              <a:t>,” MICRO 2017.</a:t>
            </a:r>
          </a:p>
        </p:txBody>
      </p:sp>
      <p:pic>
        <p:nvPicPr>
          <p:cNvPr id="3" name="Picture 2"/>
          <p:cNvPicPr>
            <a:picLocks noChangeAspect="1"/>
          </p:cNvPicPr>
          <p:nvPr/>
        </p:nvPicPr>
        <p:blipFill>
          <a:blip r:embed="rId2"/>
          <a:stretch>
            <a:fillRect/>
          </a:stretch>
        </p:blipFill>
        <p:spPr>
          <a:xfrm>
            <a:off x="0" y="1966435"/>
            <a:ext cx="9144000" cy="2925129"/>
          </a:xfrm>
          <a:prstGeom prst="rect">
            <a:avLst/>
          </a:prstGeom>
        </p:spPr>
      </p:pic>
    </p:spTree>
    <p:extLst>
      <p:ext uri="{BB962C8B-B14F-4D97-AF65-F5344CB8AC3E}">
        <p14:creationId xmlns:p14="http://schemas.microsoft.com/office/powerpoint/2010/main" val="3718078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C494EC-CC29-4C1B-BC30-B25CBF0152B1}"/>
              </a:ext>
            </a:extLst>
          </p:cNvPr>
          <p:cNvSpPr>
            <a:spLocks noGrp="1"/>
          </p:cNvSpPr>
          <p:nvPr>
            <p:ph type="title"/>
          </p:nvPr>
        </p:nvSpPr>
        <p:spPr/>
        <p:txBody>
          <a:bodyPr/>
          <a:lstStyle/>
          <a:p>
            <a:r>
              <a:rPr lang="en-US" dirty="0"/>
              <a:t>Ambit vs. DDR3: Performance and Energy</a:t>
            </a:r>
          </a:p>
        </p:txBody>
      </p:sp>
      <p:sp>
        <p:nvSpPr>
          <p:cNvPr id="4" name="Slide Number Placeholder 3">
            <a:extLst>
              <a:ext uri="{FF2B5EF4-FFF2-40B4-BE49-F238E27FC236}">
                <a16:creationId xmlns:a16="http://schemas.microsoft.com/office/drawing/2014/main" id="{C6439D3B-A3F5-4658-A5BE-B00BFFC8A920}"/>
              </a:ext>
            </a:extLst>
          </p:cNvPr>
          <p:cNvSpPr>
            <a:spLocks noGrp="1"/>
          </p:cNvSpPr>
          <p:nvPr>
            <p:ph type="sldNum" sz="quarter" idx="12"/>
          </p:nvPr>
        </p:nvSpPr>
        <p:spPr/>
        <p:txBody>
          <a:bodyPr/>
          <a:lstStyle/>
          <a:p>
            <a:fld id="{BA2D8F13-174C-467F-9D40-7DDEF70CAB8C}" type="slidenum">
              <a:rPr lang="en-US" smtClean="0"/>
              <a:pPr/>
              <a:t>211</a:t>
            </a:fld>
            <a:endParaRPr lang="en-US"/>
          </a:p>
        </p:txBody>
      </p:sp>
      <p:graphicFrame>
        <p:nvGraphicFramePr>
          <p:cNvPr id="5" name="Chart 4">
            <a:extLst>
              <a:ext uri="{FF2B5EF4-FFF2-40B4-BE49-F238E27FC236}">
                <a16:creationId xmlns:a16="http://schemas.microsoft.com/office/drawing/2014/main" id="{5AB549DD-5A03-443B-A7E3-97EF7C548D5D}"/>
              </a:ext>
            </a:extLst>
          </p:cNvPr>
          <p:cNvGraphicFramePr>
            <a:graphicFrameLocks/>
          </p:cNvGraphicFramePr>
          <p:nvPr>
            <p:extLst/>
          </p:nvPr>
        </p:nvGraphicFramePr>
        <p:xfrm>
          <a:off x="609600" y="1143000"/>
          <a:ext cx="8077200" cy="5181600"/>
        </p:xfrm>
        <a:graphic>
          <a:graphicData uri="http://schemas.openxmlformats.org/drawingml/2006/chart">
            <c:chart xmlns:c="http://schemas.openxmlformats.org/drawingml/2006/chart" xmlns:r="http://schemas.openxmlformats.org/officeDocument/2006/relationships" r:id="rId2"/>
          </a:graphicData>
        </a:graphic>
      </p:graphicFrame>
      <p:grpSp>
        <p:nvGrpSpPr>
          <p:cNvPr id="10" name="Group 9">
            <a:extLst>
              <a:ext uri="{FF2B5EF4-FFF2-40B4-BE49-F238E27FC236}">
                <a16:creationId xmlns:a16="http://schemas.microsoft.com/office/drawing/2014/main" id="{1F13FD58-5AF1-4A70-AAF4-BA2FD69585F4}"/>
              </a:ext>
            </a:extLst>
          </p:cNvPr>
          <p:cNvGrpSpPr/>
          <p:nvPr/>
        </p:nvGrpSpPr>
        <p:grpSpPr>
          <a:xfrm>
            <a:off x="5628222" y="2477869"/>
            <a:ext cx="1849940" cy="1451335"/>
            <a:chOff x="5628222" y="2477869"/>
            <a:chExt cx="1849940" cy="1451335"/>
          </a:xfrm>
        </p:grpSpPr>
        <p:sp>
          <p:nvSpPr>
            <p:cNvPr id="6" name="TextBox 5">
              <a:extLst>
                <a:ext uri="{FF2B5EF4-FFF2-40B4-BE49-F238E27FC236}">
                  <a16:creationId xmlns:a16="http://schemas.microsoft.com/office/drawing/2014/main" id="{9D3014AC-E750-4E89-95E0-6E377B3192BA}"/>
                </a:ext>
              </a:extLst>
            </p:cNvPr>
            <p:cNvSpPr txBox="1"/>
            <p:nvPr/>
          </p:nvSpPr>
          <p:spPr>
            <a:xfrm>
              <a:off x="5628222" y="2477869"/>
              <a:ext cx="766557" cy="646331"/>
            </a:xfrm>
            <a:prstGeom prst="rect">
              <a:avLst/>
            </a:prstGeom>
            <a:noFill/>
          </p:spPr>
          <p:txBody>
            <a:bodyPr wrap="none" rtlCol="0">
              <a:spAutoFit/>
            </a:bodyPr>
            <a:lstStyle/>
            <a:p>
              <a:pPr algn="ctr"/>
              <a:r>
                <a:rPr lang="en-US" sz="3600" b="1" dirty="0">
                  <a:solidFill>
                    <a:srgbClr val="0070C0"/>
                  </a:solidFill>
                </a:rPr>
                <a:t>32X</a:t>
              </a:r>
            </a:p>
          </p:txBody>
        </p:sp>
        <p:sp>
          <p:nvSpPr>
            <p:cNvPr id="8" name="Freeform: Shape 7">
              <a:extLst>
                <a:ext uri="{FF2B5EF4-FFF2-40B4-BE49-F238E27FC236}">
                  <a16:creationId xmlns:a16="http://schemas.microsoft.com/office/drawing/2014/main" id="{319E9FFE-5207-445D-921D-CAE4675041B8}"/>
                </a:ext>
              </a:extLst>
            </p:cNvPr>
            <p:cNvSpPr/>
            <p:nvPr/>
          </p:nvSpPr>
          <p:spPr>
            <a:xfrm>
              <a:off x="6102036" y="3041964"/>
              <a:ext cx="1376126" cy="887240"/>
            </a:xfrm>
            <a:custGeom>
              <a:avLst/>
              <a:gdLst>
                <a:gd name="connsiteX0" fmla="*/ 0 w 1376126"/>
                <a:gd name="connsiteY0" fmla="*/ 0 h 887240"/>
                <a:gd name="connsiteX1" fmla="*/ 1376126 w 1376126"/>
                <a:gd name="connsiteY1" fmla="*/ 887240 h 887240"/>
              </a:gdLst>
              <a:ahLst/>
              <a:cxnLst>
                <a:cxn ang="0">
                  <a:pos x="connsiteX0" y="connsiteY0"/>
                </a:cxn>
                <a:cxn ang="0">
                  <a:pos x="connsiteX1" y="connsiteY1"/>
                </a:cxn>
              </a:cxnLst>
              <a:rect l="l" t="t" r="r" b="b"/>
              <a:pathLst>
                <a:path w="1376126" h="887240">
                  <a:moveTo>
                    <a:pt x="0" y="0"/>
                  </a:moveTo>
                  <a:lnTo>
                    <a:pt x="1376126" y="887240"/>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id="{07EBAEE8-0E06-4849-B21E-503146852B82}"/>
              </a:ext>
            </a:extLst>
          </p:cNvPr>
          <p:cNvGrpSpPr/>
          <p:nvPr/>
        </p:nvGrpSpPr>
        <p:grpSpPr>
          <a:xfrm>
            <a:off x="6811244" y="2477869"/>
            <a:ext cx="1083378" cy="1270266"/>
            <a:chOff x="6811244" y="2477869"/>
            <a:chExt cx="1083378" cy="1270266"/>
          </a:xfrm>
        </p:grpSpPr>
        <p:sp>
          <p:nvSpPr>
            <p:cNvPr id="7" name="TextBox 6">
              <a:extLst>
                <a:ext uri="{FF2B5EF4-FFF2-40B4-BE49-F238E27FC236}">
                  <a16:creationId xmlns:a16="http://schemas.microsoft.com/office/drawing/2014/main" id="{4F3341D2-3336-47D4-9CDA-B09DF0130A4F}"/>
                </a:ext>
              </a:extLst>
            </p:cNvPr>
            <p:cNvSpPr txBox="1"/>
            <p:nvPr/>
          </p:nvSpPr>
          <p:spPr>
            <a:xfrm>
              <a:off x="6811244" y="2477869"/>
              <a:ext cx="766557" cy="646331"/>
            </a:xfrm>
            <a:prstGeom prst="rect">
              <a:avLst/>
            </a:prstGeom>
            <a:noFill/>
          </p:spPr>
          <p:txBody>
            <a:bodyPr wrap="none" rtlCol="0">
              <a:spAutoFit/>
            </a:bodyPr>
            <a:lstStyle/>
            <a:p>
              <a:pPr algn="ctr"/>
              <a:r>
                <a:rPr lang="en-US" sz="3600" b="1" dirty="0">
                  <a:solidFill>
                    <a:srgbClr val="0070C0"/>
                  </a:solidFill>
                </a:rPr>
                <a:t>35X</a:t>
              </a:r>
            </a:p>
          </p:txBody>
        </p:sp>
        <p:sp>
          <p:nvSpPr>
            <p:cNvPr id="9" name="Freeform: Shape 8">
              <a:extLst>
                <a:ext uri="{FF2B5EF4-FFF2-40B4-BE49-F238E27FC236}">
                  <a16:creationId xmlns:a16="http://schemas.microsoft.com/office/drawing/2014/main" id="{3DAC4FD1-AA02-4523-83C6-B4526A5134E2}"/>
                </a:ext>
              </a:extLst>
            </p:cNvPr>
            <p:cNvSpPr/>
            <p:nvPr/>
          </p:nvSpPr>
          <p:spPr>
            <a:xfrm>
              <a:off x="7206558" y="3014804"/>
              <a:ext cx="688064" cy="733331"/>
            </a:xfrm>
            <a:custGeom>
              <a:avLst/>
              <a:gdLst>
                <a:gd name="connsiteX0" fmla="*/ 0 w 688064"/>
                <a:gd name="connsiteY0" fmla="*/ 0 h 733331"/>
                <a:gd name="connsiteX1" fmla="*/ 688064 w 688064"/>
                <a:gd name="connsiteY1" fmla="*/ 733331 h 733331"/>
              </a:gdLst>
              <a:ahLst/>
              <a:cxnLst>
                <a:cxn ang="0">
                  <a:pos x="connsiteX0" y="connsiteY0"/>
                </a:cxn>
                <a:cxn ang="0">
                  <a:pos x="connsiteX1" y="connsiteY1"/>
                </a:cxn>
              </a:cxnLst>
              <a:rect l="l" t="t" r="r" b="b"/>
              <a:pathLst>
                <a:path w="688064" h="733331">
                  <a:moveTo>
                    <a:pt x="0" y="0"/>
                  </a:moveTo>
                  <a:lnTo>
                    <a:pt x="688064" y="733331"/>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2" name="TextBox 11"/>
          <p:cNvSpPr txBox="1"/>
          <p:nvPr/>
        </p:nvSpPr>
        <p:spPr>
          <a:xfrm>
            <a:off x="-10701" y="6517141"/>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spTree>
    <p:extLst>
      <p:ext uri="{BB962C8B-B14F-4D97-AF65-F5344CB8AC3E}">
        <p14:creationId xmlns:p14="http://schemas.microsoft.com/office/powerpoint/2010/main" val="2101773398"/>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Bulk Bitwise Operations in Workloads</a:t>
            </a:r>
          </a:p>
        </p:txBody>
      </p:sp>
      <p:pic>
        <p:nvPicPr>
          <p:cNvPr id="5" name="Picture 4"/>
          <p:cNvPicPr>
            <a:picLocks noChangeAspect="1"/>
          </p:cNvPicPr>
          <p:nvPr/>
        </p:nvPicPr>
        <p:blipFill>
          <a:blip r:embed="rId2"/>
          <a:stretch>
            <a:fillRect/>
          </a:stretch>
        </p:blipFill>
        <p:spPr>
          <a:xfrm>
            <a:off x="467544" y="1052736"/>
            <a:ext cx="7802016" cy="5056203"/>
          </a:xfrm>
          <a:prstGeom prst="rect">
            <a:avLst/>
          </a:prstGeom>
        </p:spPr>
      </p:pic>
      <p:sp>
        <p:nvSpPr>
          <p:cNvPr id="6" name="Content Placeholder 25">
            <a:extLst>
              <a:ext uri="{FF2B5EF4-FFF2-40B4-BE49-F238E27FC236}">
                <a16:creationId xmlns:a16="http://schemas.microsoft.com/office/drawing/2014/main" id="{C856F173-0838-471E-B126-A6DE9BCD8758}"/>
              </a:ext>
            </a:extLst>
          </p:cNvPr>
          <p:cNvSpPr>
            <a:spLocks noGrp="1"/>
          </p:cNvSpPr>
          <p:nvPr>
            <p:ph idx="1"/>
          </p:nvPr>
        </p:nvSpPr>
        <p:spPr>
          <a:xfrm>
            <a:off x="5741912" y="6377401"/>
            <a:ext cx="8839200" cy="796015"/>
          </a:xfrm>
        </p:spPr>
        <p:txBody>
          <a:bodyPr>
            <a:normAutofit/>
          </a:bodyPr>
          <a:lstStyle/>
          <a:p>
            <a:pPr marL="0" indent="0">
              <a:buNone/>
            </a:pPr>
            <a:r>
              <a:rPr lang="en-US" sz="1200" dirty="0"/>
              <a:t>[1] Li and Patel, </a:t>
            </a:r>
            <a:r>
              <a:rPr lang="en-US" sz="1200" dirty="0" err="1"/>
              <a:t>BitWeaving</a:t>
            </a:r>
            <a:r>
              <a:rPr lang="en-US" sz="1200" dirty="0"/>
              <a:t>, SIGMOD 2013</a:t>
            </a:r>
          </a:p>
          <a:p>
            <a:pPr marL="0" indent="0">
              <a:buNone/>
            </a:pPr>
            <a:r>
              <a:rPr lang="en-US" sz="1200" dirty="0"/>
              <a:t>[2] Goodwin+, </a:t>
            </a:r>
            <a:r>
              <a:rPr lang="en-US" sz="1200" dirty="0" err="1"/>
              <a:t>BitFunnel</a:t>
            </a:r>
            <a:r>
              <a:rPr lang="en-US" sz="1200" dirty="0"/>
              <a:t>, SIGIR 2017</a:t>
            </a:r>
          </a:p>
        </p:txBody>
      </p:sp>
    </p:spTree>
    <p:extLst>
      <p:ext uri="{BB962C8B-B14F-4D97-AF65-F5344CB8AC3E}">
        <p14:creationId xmlns:p14="http://schemas.microsoft.com/office/powerpoint/2010/main" val="3354899436"/>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Example Data Structure: Bitmap Index</a:t>
            </a:r>
          </a:p>
        </p:txBody>
      </p:sp>
      <p:sp>
        <p:nvSpPr>
          <p:cNvPr id="3" name="Content Placeholder 2"/>
          <p:cNvSpPr>
            <a:spLocks noGrp="1"/>
          </p:cNvSpPr>
          <p:nvPr>
            <p:ph idx="1"/>
          </p:nvPr>
        </p:nvSpPr>
        <p:spPr>
          <a:xfrm>
            <a:off x="304800" y="1143000"/>
            <a:ext cx="8610600" cy="1295400"/>
          </a:xfrm>
        </p:spPr>
        <p:txBody>
          <a:bodyPr/>
          <a:lstStyle/>
          <a:p>
            <a:r>
              <a:rPr lang="en-US" dirty="0"/>
              <a:t>Alternative to B-tree and its variants</a:t>
            </a:r>
          </a:p>
          <a:p>
            <a:r>
              <a:rPr lang="en-US" dirty="0"/>
              <a:t>Efficient for performing </a:t>
            </a:r>
            <a:r>
              <a:rPr lang="en-US" i="1" dirty="0">
                <a:solidFill>
                  <a:srgbClr val="FF0000"/>
                </a:solidFill>
              </a:rPr>
              <a:t>range queries</a:t>
            </a:r>
            <a:r>
              <a:rPr lang="en-US" i="1" dirty="0"/>
              <a:t> </a:t>
            </a:r>
            <a:r>
              <a:rPr lang="en-US" dirty="0"/>
              <a:t>and </a:t>
            </a:r>
            <a:r>
              <a:rPr lang="en-US" i="1" dirty="0">
                <a:solidFill>
                  <a:srgbClr val="FF0000"/>
                </a:solidFill>
              </a:rPr>
              <a:t>joins</a:t>
            </a:r>
          </a:p>
          <a:p>
            <a:r>
              <a:rPr lang="en-US" b="1" dirty="0">
                <a:solidFill>
                  <a:srgbClr val="0432FF"/>
                </a:solidFill>
              </a:rPr>
              <a:t>Many bitwise operations to perform a query</a:t>
            </a:r>
          </a:p>
          <a:p>
            <a:pPr marL="0" indent="0">
              <a:buNone/>
            </a:pPr>
            <a:endParaRPr lang="en-US" dirty="0"/>
          </a:p>
        </p:txBody>
      </p:sp>
      <p:sp>
        <p:nvSpPr>
          <p:cNvPr id="5" name="Rounded Rectangle 4"/>
          <p:cNvSpPr/>
          <p:nvPr/>
        </p:nvSpPr>
        <p:spPr>
          <a:xfrm>
            <a:off x="1143000"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a:ea typeface="+mn-ea"/>
                <a:cs typeface="+mn-cs"/>
              </a:rPr>
              <a:t>Bitmap 1</a:t>
            </a:r>
          </a:p>
        </p:txBody>
      </p:sp>
      <p:sp>
        <p:nvSpPr>
          <p:cNvPr id="6" name="Rounded Rectangle 5"/>
          <p:cNvSpPr/>
          <p:nvPr/>
        </p:nvSpPr>
        <p:spPr>
          <a:xfrm>
            <a:off x="2959204"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a:ea typeface="+mn-ea"/>
                <a:cs typeface="+mn-cs"/>
              </a:rPr>
              <a:t>Bitmap 2</a:t>
            </a:r>
          </a:p>
        </p:txBody>
      </p:sp>
      <p:sp>
        <p:nvSpPr>
          <p:cNvPr id="7" name="Rounded Rectangle 6"/>
          <p:cNvSpPr/>
          <p:nvPr/>
        </p:nvSpPr>
        <p:spPr>
          <a:xfrm>
            <a:off x="7086601"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a:ea typeface="+mn-ea"/>
                <a:cs typeface="+mn-cs"/>
              </a:rPr>
              <a:t>Bitmap 4</a:t>
            </a:r>
          </a:p>
        </p:txBody>
      </p:sp>
      <p:sp>
        <p:nvSpPr>
          <p:cNvPr id="8" name="Rounded Rectangle 7"/>
          <p:cNvSpPr/>
          <p:nvPr/>
        </p:nvSpPr>
        <p:spPr>
          <a:xfrm>
            <a:off x="5181681"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a:ea typeface="+mn-ea"/>
                <a:cs typeface="+mn-cs"/>
              </a:rPr>
              <a:t>Bitmap 3</a:t>
            </a:r>
          </a:p>
        </p:txBody>
      </p:sp>
      <p:sp>
        <p:nvSpPr>
          <p:cNvPr id="9" name="TextBox 8"/>
          <p:cNvSpPr txBox="1"/>
          <p:nvPr/>
        </p:nvSpPr>
        <p:spPr>
          <a:xfrm>
            <a:off x="838200" y="2819400"/>
            <a:ext cx="1282723" cy="523220"/>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ＭＳ Ｐゴシック" charset="-128"/>
                <a:cs typeface="+mn-cs"/>
              </a:rPr>
              <a:t>age &lt; 18</a:t>
            </a:r>
          </a:p>
        </p:txBody>
      </p:sp>
      <p:sp>
        <p:nvSpPr>
          <p:cNvPr id="10" name="TextBox 9"/>
          <p:cNvSpPr txBox="1"/>
          <p:nvPr/>
        </p:nvSpPr>
        <p:spPr>
          <a:xfrm>
            <a:off x="2349687" y="2819400"/>
            <a:ext cx="1917513"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ＭＳ Ｐゴシック" charset="-128"/>
                <a:cs typeface="+mn-cs"/>
              </a:rPr>
              <a:t>18 &lt; age &lt; 25</a:t>
            </a:r>
          </a:p>
        </p:txBody>
      </p:sp>
      <p:sp>
        <p:nvSpPr>
          <p:cNvPr id="11" name="TextBox 10"/>
          <p:cNvSpPr txBox="1"/>
          <p:nvPr/>
        </p:nvSpPr>
        <p:spPr>
          <a:xfrm>
            <a:off x="4559487" y="2819400"/>
            <a:ext cx="1917513"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ＭＳ Ｐゴシック" charset="-128"/>
                <a:cs typeface="+mn-cs"/>
              </a:rPr>
              <a:t>25 &lt; age &lt; 60</a:t>
            </a:r>
          </a:p>
        </p:txBody>
      </p:sp>
      <p:sp>
        <p:nvSpPr>
          <p:cNvPr id="12" name="TextBox 11"/>
          <p:cNvSpPr txBox="1"/>
          <p:nvPr/>
        </p:nvSpPr>
        <p:spPr>
          <a:xfrm>
            <a:off x="6794477" y="2819400"/>
            <a:ext cx="1282723"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ＭＳ Ｐゴシック" charset="-128"/>
                <a:cs typeface="+mn-cs"/>
              </a:rPr>
              <a:t>age &gt; 60</a:t>
            </a:r>
          </a:p>
        </p:txBody>
      </p:sp>
    </p:spTree>
    <p:extLst>
      <p:ext uri="{BB962C8B-B14F-4D97-AF65-F5344CB8AC3E}">
        <p14:creationId xmlns:p14="http://schemas.microsoft.com/office/powerpoint/2010/main" val="23754920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Performance: Bitmap Index on Ambit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TextBox 6"/>
          <p:cNvSpPr txBox="1"/>
          <p:nvPr/>
        </p:nvSpPr>
        <p:spPr>
          <a:xfrm>
            <a:off x="-10701" y="5949280"/>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325" b="0" i="0" u="none" strike="noStrike" kern="1200" cap="none" spc="0" normalizeH="0" baseline="0" noProof="0" dirty="0">
                <a:ln>
                  <a:noFill/>
                </a:ln>
                <a:solidFill>
                  <a:srgbClr val="0000FF"/>
                </a:solidFill>
                <a:effectLst/>
                <a:uLnTx/>
                <a:uFillTx/>
                <a:latin typeface="Tahoma"/>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Tahoma"/>
                <a:ea typeface="+mn-ea"/>
                <a:cs typeface="+mn-cs"/>
              </a:rPr>
              <a:t>,” MICRO 2017.</a:t>
            </a:r>
          </a:p>
        </p:txBody>
      </p:sp>
      <p:pic>
        <p:nvPicPr>
          <p:cNvPr id="3" name="Picture 2"/>
          <p:cNvPicPr>
            <a:picLocks noChangeAspect="1"/>
          </p:cNvPicPr>
          <p:nvPr/>
        </p:nvPicPr>
        <p:blipFill>
          <a:blip r:embed="rId2"/>
          <a:stretch>
            <a:fillRect/>
          </a:stretch>
        </p:blipFill>
        <p:spPr>
          <a:xfrm>
            <a:off x="0" y="1163414"/>
            <a:ext cx="9144000" cy="4425826"/>
          </a:xfrm>
          <a:prstGeom prst="rect">
            <a:avLst/>
          </a:prstGeom>
        </p:spPr>
      </p:pic>
    </p:spTree>
    <p:extLst>
      <p:ext uri="{BB962C8B-B14F-4D97-AF65-F5344CB8AC3E}">
        <p14:creationId xmlns:p14="http://schemas.microsoft.com/office/powerpoint/2010/main" val="1705598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Performance: BitWeaving on Ambit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TextBox 6"/>
          <p:cNvSpPr txBox="1"/>
          <p:nvPr/>
        </p:nvSpPr>
        <p:spPr>
          <a:xfrm>
            <a:off x="-10701" y="6021288"/>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325" b="0" i="0" u="none" strike="noStrike" kern="1200" cap="none" spc="0" normalizeH="0" baseline="0" noProof="0" dirty="0">
                <a:ln>
                  <a:noFill/>
                </a:ln>
                <a:solidFill>
                  <a:srgbClr val="0000FF"/>
                </a:solidFill>
                <a:effectLst/>
                <a:uLnTx/>
                <a:uFillTx/>
                <a:latin typeface="Tahoma"/>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Tahoma"/>
                <a:ea typeface="+mn-ea"/>
                <a:cs typeface="+mn-cs"/>
              </a:rPr>
              <a:t>,” MICRO 2017.</a:t>
            </a:r>
          </a:p>
        </p:txBody>
      </p:sp>
      <p:pic>
        <p:nvPicPr>
          <p:cNvPr id="5" name="Picture 4"/>
          <p:cNvPicPr>
            <a:picLocks noChangeAspect="1"/>
          </p:cNvPicPr>
          <p:nvPr/>
        </p:nvPicPr>
        <p:blipFill>
          <a:blip r:embed="rId2"/>
          <a:stretch>
            <a:fillRect/>
          </a:stretch>
        </p:blipFill>
        <p:spPr>
          <a:xfrm>
            <a:off x="107504" y="1345316"/>
            <a:ext cx="8748346" cy="4675972"/>
          </a:xfrm>
          <a:prstGeom prst="rect">
            <a:avLst/>
          </a:prstGeom>
        </p:spPr>
      </p:pic>
      <p:pic>
        <p:nvPicPr>
          <p:cNvPr id="6" name="Picture 5"/>
          <p:cNvPicPr>
            <a:picLocks noChangeAspect="1"/>
          </p:cNvPicPr>
          <p:nvPr/>
        </p:nvPicPr>
        <p:blipFill>
          <a:blip r:embed="rId3"/>
          <a:stretch>
            <a:fillRect/>
          </a:stretch>
        </p:blipFill>
        <p:spPr>
          <a:xfrm>
            <a:off x="1333500" y="951561"/>
            <a:ext cx="6286500" cy="330200"/>
          </a:xfrm>
          <a:prstGeom prst="rect">
            <a:avLst/>
          </a:prstGeom>
        </p:spPr>
      </p:pic>
      <p:sp>
        <p:nvSpPr>
          <p:cNvPr id="8" name="TextBox 7">
            <a:extLst>
              <a:ext uri="{FF2B5EF4-FFF2-40B4-BE49-F238E27FC236}">
                <a16:creationId xmlns:a16="http://schemas.microsoft.com/office/drawing/2014/main" id="{3633D9BD-DCFF-3C4B-8919-9EB386B2868A}"/>
              </a:ext>
            </a:extLst>
          </p:cNvPr>
          <p:cNvSpPr txBox="1"/>
          <p:nvPr/>
        </p:nvSpPr>
        <p:spPr>
          <a:xfrm>
            <a:off x="3327958" y="3158578"/>
            <a:ext cx="5646097" cy="461665"/>
          </a:xfrm>
          <a:prstGeom prst="rect">
            <a:avLst/>
          </a:prstGeom>
          <a:solidFill>
            <a:schemeClr val="bg1"/>
          </a:solidFill>
          <a:ln>
            <a:solidFill>
              <a:srgbClr val="0000FF"/>
            </a:solidFill>
          </a:ln>
        </p:spPr>
        <p:txBody>
          <a:bodyPr wrap="none" rtlCol="0" anchor="b">
            <a:spAutoFit/>
          </a:bodyPr>
          <a:lstStyle/>
          <a:p>
            <a:pPr algn="ctr">
              <a:defRPr/>
            </a:pPr>
            <a:r>
              <a:rPr lang="en-US" altLang="ko-KR" sz="2400" b="1" kern="0" dirty="0">
                <a:solidFill>
                  <a:srgbClr val="FF0000"/>
                </a:solidFill>
                <a:latin typeface="Tahoma"/>
              </a:rPr>
              <a:t>&gt;4-12X Performance Improvement</a:t>
            </a:r>
            <a:endParaRPr lang="ko-KR" altLang="en-US" sz="2400" b="1" kern="0" dirty="0">
              <a:solidFill>
                <a:srgbClr val="FF0000"/>
              </a:solidFill>
              <a:latin typeface="Tahoma"/>
            </a:endParaRPr>
          </a:p>
        </p:txBody>
      </p:sp>
    </p:spTree>
    <p:extLst>
      <p:ext uri="{BB962C8B-B14F-4D97-AF65-F5344CB8AC3E}">
        <p14:creationId xmlns:p14="http://schemas.microsoft.com/office/powerpoint/2010/main" val="40881593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In-DRAM Bulk AND/OR</a:t>
            </a:r>
          </a:p>
        </p:txBody>
      </p:sp>
      <p:sp>
        <p:nvSpPr>
          <p:cNvPr id="3" name="Content Placeholder 2"/>
          <p:cNvSpPr>
            <a:spLocks noGrp="1"/>
          </p:cNvSpPr>
          <p:nvPr>
            <p:ph idx="1"/>
          </p:nvPr>
        </p:nvSpPr>
        <p:spPr/>
        <p:txBody>
          <a:bodyPr/>
          <a:lstStyle/>
          <a:p>
            <a:r>
              <a:rPr lang="en-US" dirty="0"/>
              <a:t>Vivek Seshadri, Kevin Hsieh, </a:t>
            </a:r>
            <a:r>
              <a:rPr lang="en-US" dirty="0" err="1"/>
              <a:t>Amirali</a:t>
            </a:r>
            <a:r>
              <a:rPr lang="en-US" dirty="0"/>
              <a:t> </a:t>
            </a:r>
            <a:r>
              <a:rPr lang="en-US" dirty="0" err="1"/>
              <a:t>Boroumand</a:t>
            </a:r>
            <a:r>
              <a:rPr lang="en-US" dirty="0"/>
              <a:t>, Donghyuk Lee, Michael A. </a:t>
            </a:r>
            <a:r>
              <a:rPr lang="en-US" dirty="0" err="1"/>
              <a:t>Kozuch</a:t>
            </a:r>
            <a:r>
              <a:rPr lang="en-US" dirty="0"/>
              <a:t>, Onur Mutlu, Phillip B. Gibbons, and Todd C. </a:t>
            </a:r>
            <a:r>
              <a:rPr lang="en-US" dirty="0" err="1"/>
              <a:t>Mowry</a:t>
            </a:r>
            <a:r>
              <a:rPr lang="en-US" dirty="0"/>
              <a:t>,</a:t>
            </a:r>
            <a:br>
              <a:rPr lang="en-US" dirty="0"/>
            </a:br>
            <a:r>
              <a:rPr lang="en-US" b="1" dirty="0">
                <a:hlinkClick r:id="rId2"/>
              </a:rPr>
              <a:t>"Fast Bulk Bitwise AND and OR in DRAM"</a:t>
            </a:r>
            <a:br>
              <a:rPr lang="en-US" dirty="0"/>
            </a:br>
            <a:r>
              <a:rPr lang="en-US" i="1" dirty="0">
                <a:hlinkClick r:id="rId3"/>
              </a:rPr>
              <a:t>IEEE Computer Architecture Letters</a:t>
            </a:r>
            <a:r>
              <a:rPr lang="en-US" i="1" dirty="0"/>
              <a:t> (</a:t>
            </a:r>
            <a:r>
              <a:rPr lang="en-US" b="1" i="1" dirty="0"/>
              <a:t>CAL</a:t>
            </a:r>
            <a:r>
              <a:rPr lang="en-US" i="1" dirty="0"/>
              <a:t>)</a:t>
            </a:r>
            <a:r>
              <a:rPr lang="en-US" dirty="0"/>
              <a:t>, April 2015.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0" y="4276418"/>
            <a:ext cx="9144000" cy="1744870"/>
          </a:xfrm>
          <a:prstGeom prst="rect">
            <a:avLst/>
          </a:prstGeom>
        </p:spPr>
      </p:pic>
    </p:spTree>
    <p:extLst>
      <p:ext uri="{BB962C8B-B14F-4D97-AF65-F5344CB8AC3E}">
        <p14:creationId xmlns:p14="http://schemas.microsoft.com/office/powerpoint/2010/main" val="41354818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More on In-DRAM Bitwise Operations</a:t>
            </a:r>
          </a:p>
        </p:txBody>
      </p:sp>
      <p:sp>
        <p:nvSpPr>
          <p:cNvPr id="3" name="Content Placeholder 2"/>
          <p:cNvSpPr>
            <a:spLocks noGrp="1"/>
          </p:cNvSpPr>
          <p:nvPr>
            <p:ph idx="1"/>
          </p:nvPr>
        </p:nvSpPr>
        <p:spPr>
          <a:xfrm>
            <a:off x="228600" y="1144488"/>
            <a:ext cx="8610600" cy="4876800"/>
          </a:xfrm>
        </p:spPr>
        <p:txBody>
          <a:bodyPr/>
          <a:lstStyle/>
          <a:p>
            <a:r>
              <a:rPr lang="en-US" dirty="0" err="1"/>
              <a:t>Vivek</a:t>
            </a:r>
            <a:r>
              <a:rPr lang="en-US" dirty="0"/>
              <a:t> Seshadri et al., “</a:t>
            </a:r>
            <a:r>
              <a:rPr lang="en-US" b="1" dirty="0">
                <a:hlinkClick r:id="rId2"/>
              </a:rPr>
              <a:t>Ambit: In-Memory Accelerator for Bulk Bitwise Operations Using Commodity DRAM Technology</a:t>
            </a:r>
            <a:r>
              <a:rPr lang="en-US" dirty="0"/>
              <a:t>,” MICRO 2017.</a:t>
            </a: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217</a:t>
            </a:fld>
            <a:endParaRPr lang="en-US" altLang="en-US">
              <a:solidFill>
                <a:srgbClr val="000000"/>
              </a:solidFill>
            </a:endParaRPr>
          </a:p>
        </p:txBody>
      </p:sp>
      <p:pic>
        <p:nvPicPr>
          <p:cNvPr id="7" name="Picture 6"/>
          <p:cNvPicPr>
            <a:picLocks noChangeAspect="1"/>
          </p:cNvPicPr>
          <p:nvPr/>
        </p:nvPicPr>
        <p:blipFill>
          <a:blip r:embed="rId3"/>
          <a:stretch>
            <a:fillRect/>
          </a:stretch>
        </p:blipFill>
        <p:spPr>
          <a:xfrm>
            <a:off x="0" y="3641055"/>
            <a:ext cx="9144000" cy="2092201"/>
          </a:xfrm>
          <a:prstGeom prst="rect">
            <a:avLst/>
          </a:prstGeom>
        </p:spPr>
      </p:pic>
    </p:spTree>
    <p:extLst>
      <p:ext uri="{BB962C8B-B14F-4D97-AF65-F5344CB8AC3E}">
        <p14:creationId xmlns:p14="http://schemas.microsoft.com/office/powerpoint/2010/main" val="21275203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Intelligent Memory Device</a:t>
            </a:r>
          </a:p>
        </p:txBody>
      </p:sp>
      <p:sp>
        <p:nvSpPr>
          <p:cNvPr id="3" name="Content Placeholder 2"/>
          <p:cNvSpPr>
            <a:spLocks noGrp="1"/>
          </p:cNvSpPr>
          <p:nvPr>
            <p:ph idx="1"/>
          </p:nvPr>
        </p:nvSpPr>
        <p:spPr>
          <a:xfrm>
            <a:off x="228600" y="827565"/>
            <a:ext cx="8610600" cy="5193723"/>
          </a:xfrm>
        </p:spPr>
        <p:txBody>
          <a:bodyPr/>
          <a:lstStyle/>
          <a:p>
            <a:pPr marL="0" indent="0" algn="ctr">
              <a:buNone/>
            </a:pPr>
            <a:endParaRPr lang="en-US" sz="6400" dirty="0"/>
          </a:p>
          <a:p>
            <a:pPr marL="0" indent="0" algn="ctr">
              <a:buNone/>
            </a:pPr>
            <a:r>
              <a:rPr lang="en-US" sz="6400" dirty="0"/>
              <a:t>Does </a:t>
            </a:r>
            <a:r>
              <a:rPr lang="en-US" sz="6400" dirty="0">
                <a:solidFill>
                  <a:srgbClr val="FF0000"/>
                </a:solidFill>
              </a:rPr>
              <a:t>memory</a:t>
            </a:r>
          </a:p>
          <a:p>
            <a:pPr marL="0" indent="0" algn="ctr">
              <a:buNone/>
            </a:pPr>
            <a:r>
              <a:rPr lang="en-US" sz="6400" dirty="0"/>
              <a:t>have to be</a:t>
            </a:r>
          </a:p>
          <a:p>
            <a:pPr marL="0" indent="0" algn="ctr">
              <a:buNone/>
            </a:pPr>
            <a:r>
              <a:rPr lang="en-US" sz="6400" dirty="0">
                <a:solidFill>
                  <a:srgbClr val="FF0000"/>
                </a:solidFill>
              </a:rPr>
              <a:t>dumb?</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766130138"/>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219</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115475911"/>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Sub-Agenda: In-Memory Computation</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 </a:t>
            </a:r>
          </a:p>
          <a:p>
            <a:pPr eaLnBrk="1" hangingPunct="1"/>
            <a:r>
              <a:rPr lang="en-US" dirty="0">
                <a:solidFill>
                  <a:srgbClr val="0000FF"/>
                </a:solidFill>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solidFill>
                  <a:srgbClr val="0000FF"/>
                </a:solidFill>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1725944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t>1. Minimally changing memory chips</a:t>
            </a:r>
          </a:p>
          <a:p>
            <a:pPr algn="l"/>
            <a:r>
              <a:rPr lang="en-US" sz="3600" dirty="0">
                <a:solidFill>
                  <a:srgbClr val="0000FF"/>
                </a:solidFill>
              </a:rPr>
              <a:t>2. Exploiting 3D-stacked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653594183"/>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Opportunity: 3D-Stacked </a:t>
            </a:r>
            <a:r>
              <a:rPr lang="en-US" dirty="0" err="1"/>
              <a:t>Logic+Memory</a:t>
            </a:r>
            <a:endParaRPr lang="en-US" dirty="0"/>
          </a:p>
        </p:txBody>
      </p:sp>
      <p:sp>
        <p:nvSpPr>
          <p:cNvPr id="3" name="Content Placeholder 2"/>
          <p:cNvSpPr>
            <a:spLocks noGrp="1"/>
          </p:cNvSpPr>
          <p:nvPr>
            <p:ph idx="1"/>
          </p:nvPr>
        </p:nvSpPr>
        <p:spPr>
          <a:xfrm>
            <a:off x="228600" y="1124744"/>
            <a:ext cx="8610600" cy="5123656"/>
          </a:xfrm>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222</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07504" y="1286520"/>
            <a:ext cx="7772400" cy="1422400"/>
          </a:xfrm>
          <a:prstGeom prst="rect">
            <a:avLst/>
          </a:prstGeom>
        </p:spPr>
      </p:pic>
      <p:pic>
        <p:nvPicPr>
          <p:cNvPr id="5"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1640" y="3068960"/>
            <a:ext cx="5040560" cy="3619122"/>
          </a:xfrm>
          <a:prstGeom prst="rect">
            <a:avLst/>
          </a:prstGeom>
          <a:noFill/>
          <a:extLst>
            <a:ext uri="{909E8E84-426E-40dd-AFC4-6F175D3DCCD1}">
              <a14:hiddenFill xmlns="" xmlns:a14="http://schemas.microsoft.com/office/drawing/2010/main">
                <a:solidFill>
                  <a:srgbClr val="FFFFFF"/>
                </a:solidFill>
              </a14:hiddenFill>
            </a:ext>
          </a:extLst>
        </p:spPr>
      </p:pic>
      <p:sp>
        <p:nvSpPr>
          <p:cNvPr id="8" name="TextBox 7"/>
          <p:cNvSpPr txBox="1"/>
          <p:nvPr/>
        </p:nvSpPr>
        <p:spPr>
          <a:xfrm>
            <a:off x="6040851" y="4509120"/>
            <a:ext cx="795898" cy="369332"/>
          </a:xfrm>
          <a:prstGeom prst="rect">
            <a:avLst/>
          </a:prstGeom>
          <a:noFill/>
        </p:spPr>
        <p:txBody>
          <a:bodyPr wrap="none" rtlCol="0">
            <a:spAutoFit/>
          </a:bodyPr>
          <a:lstStyle/>
          <a:p>
            <a:r>
              <a:rPr lang="en-US" b="1" dirty="0">
                <a:solidFill>
                  <a:srgbClr val="4D5494"/>
                </a:solidFill>
              </a:rPr>
              <a:t>Logic</a:t>
            </a:r>
          </a:p>
        </p:txBody>
      </p:sp>
      <p:sp>
        <p:nvSpPr>
          <p:cNvPr id="9" name="TextBox 8"/>
          <p:cNvSpPr txBox="1"/>
          <p:nvPr/>
        </p:nvSpPr>
        <p:spPr>
          <a:xfrm>
            <a:off x="5968843" y="4005064"/>
            <a:ext cx="1123437" cy="369332"/>
          </a:xfrm>
          <a:prstGeom prst="rect">
            <a:avLst/>
          </a:prstGeom>
          <a:noFill/>
        </p:spPr>
        <p:txBody>
          <a:bodyPr wrap="none" rtlCol="0">
            <a:spAutoFit/>
          </a:bodyPr>
          <a:lstStyle/>
          <a:p>
            <a:r>
              <a:rPr lang="en-US" b="1" dirty="0">
                <a:solidFill>
                  <a:srgbClr val="E5B62F"/>
                </a:solidFill>
              </a:rPr>
              <a:t>Memory</a:t>
            </a:r>
          </a:p>
        </p:txBody>
      </p:sp>
      <p:sp>
        <p:nvSpPr>
          <p:cNvPr id="7" name="TextBox 6"/>
          <p:cNvSpPr txBox="1"/>
          <p:nvPr/>
        </p:nvSpPr>
        <p:spPr>
          <a:xfrm>
            <a:off x="5670854" y="5527630"/>
            <a:ext cx="3161058" cy="646331"/>
          </a:xfrm>
          <a:prstGeom prst="rect">
            <a:avLst/>
          </a:prstGeom>
          <a:noFill/>
        </p:spPr>
        <p:txBody>
          <a:bodyPr wrap="none" rtlCol="0">
            <a:spAutoFit/>
          </a:bodyPr>
          <a:lstStyle/>
          <a:p>
            <a:r>
              <a:rPr lang="en-US" dirty="0">
                <a:solidFill>
                  <a:srgbClr val="FF0000"/>
                </a:solidFill>
              </a:rPr>
              <a:t>Other “True 3D” technologies</a:t>
            </a:r>
          </a:p>
          <a:p>
            <a:r>
              <a:rPr lang="en-US" dirty="0">
                <a:solidFill>
                  <a:srgbClr val="FF0000"/>
                </a:solidFill>
              </a:rPr>
              <a:t>under development</a:t>
            </a:r>
          </a:p>
        </p:txBody>
      </p:sp>
    </p:spTree>
    <p:extLst>
      <p:ext uri="{BB962C8B-B14F-4D97-AF65-F5344CB8AC3E}">
        <p14:creationId xmlns:p14="http://schemas.microsoft.com/office/powerpoint/2010/main" val="10715551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nodePh="1">
                                  <p:stCondLst>
                                    <p:cond delay="0"/>
                                  </p:stCondLst>
                                  <p:endCondLst>
                                    <p:cond evt="begin" delay="0">
                                      <p:tn val="5"/>
                                    </p:cond>
                                  </p:end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7" grpId="0"/>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Landscape (circa 2015)</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144016" y="1052736"/>
            <a:ext cx="8460432" cy="4703828"/>
          </a:xfrm>
          <a:prstGeom prst="rect">
            <a:avLst/>
          </a:prstGeom>
        </p:spPr>
      </p:pic>
      <p:sp>
        <p:nvSpPr>
          <p:cNvPr id="6" name="Rectangle 5"/>
          <p:cNvSpPr/>
          <p:nvPr/>
        </p:nvSpPr>
        <p:spPr>
          <a:xfrm>
            <a:off x="-72008" y="6011996"/>
            <a:ext cx="946854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Kim+, “</a:t>
            </a:r>
            <a:r>
              <a:rPr kumimoji="0" lang="en-US" sz="1800" b="0" i="0" u="none" strike="noStrike" kern="1200" cap="none" spc="0" normalizeH="0" baseline="0" noProof="0" dirty="0">
                <a:ln>
                  <a:noFill/>
                </a:ln>
                <a:solidFill>
                  <a:srgbClr val="0000FF"/>
                </a:solidFill>
                <a:effectLst/>
                <a:uLnTx/>
                <a:uFillTx/>
                <a:latin typeface="Tahoma"/>
                <a:ea typeface="+mn-ea"/>
                <a:cs typeface="+mn-cs"/>
              </a:rPr>
              <a:t>Ramulator: A Flexible and Extensible DRAM Simulator</a:t>
            </a:r>
            <a:r>
              <a:rPr kumimoji="0" lang="en-US" sz="1800" b="0" i="0" u="none" strike="noStrike" kern="1200" cap="none" spc="0" normalizeH="0" baseline="0" noProof="0" dirty="0">
                <a:ln>
                  <a:noFill/>
                </a:ln>
                <a:solidFill>
                  <a:srgbClr val="000000"/>
                </a:solidFill>
                <a:effectLst/>
                <a:uLnTx/>
                <a:uFillTx/>
                <a:latin typeface="Tahoma"/>
                <a:ea typeface="+mn-ea"/>
                <a:cs typeface="+mn-cs"/>
              </a:rPr>
              <a:t>”, IEEE CAL 2015.</a:t>
            </a:r>
          </a:p>
        </p:txBody>
      </p:sp>
      <p:sp>
        <p:nvSpPr>
          <p:cNvPr id="7" name="Rectangle 6"/>
          <p:cNvSpPr/>
          <p:nvPr/>
        </p:nvSpPr>
        <p:spPr>
          <a:xfrm>
            <a:off x="323528" y="3284984"/>
            <a:ext cx="7992888" cy="64807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13276926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Several Questions in 3D-Stacked PIM</a:t>
            </a:r>
          </a:p>
        </p:txBody>
      </p:sp>
      <p:sp>
        <p:nvSpPr>
          <p:cNvPr id="3" name="Content Placeholder 2"/>
          <p:cNvSpPr>
            <a:spLocks noGrp="1"/>
          </p:cNvSpPr>
          <p:nvPr>
            <p:ph idx="1"/>
          </p:nvPr>
        </p:nvSpPr>
        <p:spPr>
          <a:xfrm>
            <a:off x="228600" y="1196752"/>
            <a:ext cx="8610600" cy="5051648"/>
          </a:xfrm>
        </p:spPr>
        <p:txBody>
          <a:bodyPr/>
          <a:lstStyle/>
          <a:p>
            <a:r>
              <a:rPr lang="en-US" dirty="0"/>
              <a:t>What are the performance and energy benefits of using         </a:t>
            </a:r>
            <a:r>
              <a:rPr lang="en-US" dirty="0">
                <a:solidFill>
                  <a:srgbClr val="0000FF"/>
                </a:solidFill>
              </a:rPr>
              <a:t>3D-stacked memory as a coarse-grained accelerator</a:t>
            </a:r>
            <a:r>
              <a:rPr lang="en-US" dirty="0"/>
              <a:t>?</a:t>
            </a:r>
          </a:p>
          <a:p>
            <a:pPr lvl="1"/>
            <a:r>
              <a:rPr lang="en-US" dirty="0"/>
              <a:t>By </a:t>
            </a:r>
            <a:r>
              <a:rPr lang="en-US" dirty="0">
                <a:solidFill>
                  <a:srgbClr val="FF0000"/>
                </a:solidFill>
              </a:rPr>
              <a:t>changing the entire system</a:t>
            </a:r>
            <a:endParaRPr lang="en-US" dirty="0"/>
          </a:p>
          <a:p>
            <a:pPr lvl="1"/>
            <a:r>
              <a:rPr lang="en-US" dirty="0"/>
              <a:t>By performing </a:t>
            </a:r>
            <a:r>
              <a:rPr lang="en-US" dirty="0">
                <a:solidFill>
                  <a:srgbClr val="FF0000"/>
                </a:solidFill>
              </a:rPr>
              <a:t>simple function offloading</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 </a:t>
            </a:r>
            <a:r>
              <a:rPr lang="en-US" dirty="0">
                <a:solidFill>
                  <a:srgbClr val="FF0000"/>
                </a:solidFill>
              </a:rPr>
              <a:t>minimal changes to system and programming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1196752"/>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Rectangle 5">
            <a:extLst>
              <a:ext uri="{FF2B5EF4-FFF2-40B4-BE49-F238E27FC236}">
                <a16:creationId xmlns:a16="http://schemas.microsoft.com/office/drawing/2014/main" id="{974BE913-4921-E84F-8D09-AF184056BA68}"/>
              </a:ext>
            </a:extLst>
          </p:cNvPr>
          <p:cNvSpPr/>
          <p:nvPr/>
        </p:nvSpPr>
        <p:spPr>
          <a:xfrm>
            <a:off x="899592" y="2069232"/>
            <a:ext cx="4032448" cy="351656"/>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1346937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Another Example: In-Memory Graph Processing</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225</a:t>
            </a:fld>
            <a:endParaRPr lang="en-US"/>
          </a:p>
        </p:txBody>
      </p:sp>
      <p:sp>
        <p:nvSpPr>
          <p:cNvPr id="5" name="내용 개체 틀 2"/>
          <p:cNvSpPr txBox="1">
            <a:spLocks/>
          </p:cNvSpPr>
          <p:nvPr/>
        </p:nvSpPr>
        <p:spPr bwMode="auto">
          <a:xfrm>
            <a:off x="228600" y="1124744"/>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a:buClr>
                <a:srgbClr val="CC9900"/>
              </a:buClr>
            </a:pPr>
            <a:r>
              <a:rPr lang="en-US" altLang="ko-KR" dirty="0">
                <a:solidFill>
                  <a:srgbClr val="000000"/>
                </a:solidFill>
                <a:latin typeface="Tahoma"/>
              </a:rPr>
              <a:t>Large graphs are everywhere (circa 2015)</a:t>
            </a:r>
          </a:p>
          <a:p>
            <a:pPr>
              <a:buClr>
                <a:srgbClr val="CC9900"/>
              </a:buClr>
            </a:pPr>
            <a:endParaRPr lang="en-US" altLang="ko-KR" sz="1800" dirty="0">
              <a:solidFill>
                <a:srgbClr val="000000"/>
              </a:solidFill>
              <a:latin typeface="Tahoma"/>
            </a:endParaRPr>
          </a:p>
          <a:p>
            <a:pPr>
              <a:buClr>
                <a:srgbClr val="CC9900"/>
              </a:buClr>
            </a:pPr>
            <a:endParaRPr lang="en-US" altLang="ko-KR" sz="1800" dirty="0">
              <a:solidFill>
                <a:srgbClr val="000000"/>
              </a:solidFill>
              <a:latin typeface="Tahoma"/>
            </a:endParaRPr>
          </a:p>
          <a:p>
            <a:pPr>
              <a:buClr>
                <a:srgbClr val="CC9900"/>
              </a:buClr>
            </a:pPr>
            <a:endParaRPr lang="en-US" altLang="ko-KR" sz="1800" dirty="0">
              <a:solidFill>
                <a:srgbClr val="000000"/>
              </a:solidFill>
              <a:latin typeface="Tahoma"/>
            </a:endParaRPr>
          </a:p>
          <a:p>
            <a:pPr>
              <a:buClr>
                <a:srgbClr val="CC9900"/>
              </a:buClr>
            </a:pPr>
            <a:endParaRPr lang="en-US" altLang="ko-KR" dirty="0">
              <a:solidFill>
                <a:srgbClr val="000000"/>
              </a:solidFill>
              <a:latin typeface="Tahoma"/>
            </a:endParaRPr>
          </a:p>
          <a:p>
            <a:pPr>
              <a:buClr>
                <a:srgbClr val="CC9900"/>
              </a:buClr>
            </a:pPr>
            <a:endParaRPr lang="en-US" altLang="ko-KR" dirty="0">
              <a:solidFill>
                <a:srgbClr val="000000"/>
              </a:solidFill>
              <a:latin typeface="Tahoma"/>
            </a:endParaRPr>
          </a:p>
          <a:p>
            <a:pPr marL="0" indent="0">
              <a:buClr>
                <a:srgbClr val="CC9900"/>
              </a:buClr>
              <a:buFont typeface="Wingdings" charset="0"/>
              <a:buNone/>
            </a:pPr>
            <a:endParaRPr lang="en-US" altLang="ko-KR" sz="2000" dirty="0">
              <a:solidFill>
                <a:srgbClr val="000000"/>
              </a:solidFill>
              <a:latin typeface="Tahoma"/>
            </a:endParaRPr>
          </a:p>
          <a:p>
            <a:pPr>
              <a:buClr>
                <a:srgbClr val="CC9900"/>
              </a:buClr>
            </a:pPr>
            <a:r>
              <a:rPr lang="en-US" altLang="ko-KR" dirty="0">
                <a:solidFill>
                  <a:srgbClr val="000000"/>
                </a:solidFill>
                <a:latin typeface="Tahoma"/>
              </a:rPr>
              <a:t>Scalable large-scale graph processing is challenging</a:t>
            </a:r>
            <a:endParaRPr lang="ko-KR" altLang="en-US" dirty="0">
              <a:solidFill>
                <a:srgbClr val="000000"/>
              </a:solidFill>
              <a:latin typeface="Tahoma"/>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latin typeface="Tahoma"/>
                </a:rPr>
                <a:t>36 Million </a:t>
              </a:r>
            </a:p>
            <a:p>
              <a:pPr algn="ctr"/>
              <a:r>
                <a:rPr lang="en-US" dirty="0">
                  <a:solidFill>
                    <a:srgbClr val="000000"/>
                  </a:solidFill>
                  <a:latin typeface="Tahoma"/>
                </a:rPr>
                <a:t>Wikipedia Pages</a:t>
              </a: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latin typeface="Tahoma"/>
                </a:rPr>
                <a:t>1.4 Billion</a:t>
              </a:r>
            </a:p>
            <a:p>
              <a:pPr algn="ctr"/>
              <a:r>
                <a:rPr lang="en-US" dirty="0">
                  <a:solidFill>
                    <a:srgbClr val="000000"/>
                  </a:solidFill>
                  <a:latin typeface="Tahoma"/>
                </a:rPr>
                <a:t>Facebook 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latin typeface="Tahoma"/>
                </a:rPr>
                <a:t>300 Million</a:t>
              </a:r>
            </a:p>
            <a:p>
              <a:pPr algn="ctr"/>
              <a:r>
                <a:rPr lang="en-US" dirty="0">
                  <a:solidFill>
                    <a:srgbClr val="000000"/>
                  </a:solidFill>
                  <a:latin typeface="Tahoma"/>
                </a:rPr>
                <a:t>Twitter Users</a:t>
              </a:r>
            </a:p>
          </p:txBody>
        </p:sp>
        <p:pic>
          <p:nvPicPr>
            <p:cNvPr id="10" name="Picture 2" descr="http://www.bioteams.com/images/wikipedia_as_a.jpg"/>
            <p:cNvPicPr>
              <a:picLocks noChangeAspect="1" noChangeArrowheads="1"/>
            </p:cNvPicPr>
            <p:nvPr/>
          </p:nvPicPr>
          <p:blipFill>
            <a:blip r:embed="rId2" cstate="print"/>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print"/>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7104" t="20452" r="24614" b="18303"/>
            <a:stretch/>
          </p:blipFill>
          <p:spPr bwMode="auto">
            <a:xfrm>
              <a:off x="5311851" y="2226563"/>
              <a:ext cx="844326" cy="711010"/>
            </a:xfrm>
            <a:prstGeom prst="rect">
              <a:avLst/>
            </a:prstGeom>
            <a:noFill/>
            <a:extLst>
              <a:ext uri="{909E8E84-426E-40dd-AFC4-6F175D3DCCD1}">
                <a14:hiddenFill xmlns:a14="http://schemas.microsoft.com/office/drawing/2010/main" xmlns="">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52174" y="2193963"/>
              <a:ext cx="776210" cy="776210"/>
            </a:xfrm>
            <a:prstGeom prst="rect">
              <a:avLst/>
            </a:prstGeom>
            <a:noFill/>
            <a:extLst>
              <a:ext uri="{909E8E84-426E-40dd-AFC4-6F175D3DCCD1}">
                <a14:hiddenFill xmlns:a14="http://schemas.microsoft.com/office/drawing/2010/main" xmlns="">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latin typeface="Tahoma"/>
                </a:rPr>
                <a:t>30 Billion</a:t>
              </a:r>
            </a:p>
            <a:p>
              <a:pPr algn="ctr"/>
              <a:r>
                <a:rPr lang="en-US" dirty="0">
                  <a:solidFill>
                    <a:srgbClr val="000000"/>
                  </a:solidFill>
                  <a:latin typeface="Tahoma"/>
                </a:rPr>
                <a:t>Instagram Photos</a:t>
              </a:r>
            </a:p>
          </p:txBody>
        </p:sp>
      </p:grpSp>
      <p:graphicFrame>
        <p:nvGraphicFramePr>
          <p:cNvPr id="15" name="내용 개체 틀 5"/>
          <p:cNvGraphicFramePr>
            <a:graphicFrameLocks/>
          </p:cNvGraphicFramePr>
          <p:nvPr>
            <p:extLst/>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42999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Bottlenecks in Graph Processing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226</a:t>
            </a:fld>
            <a:endParaRPr lang="en-US" altLang="en-US">
              <a:solidFill>
                <a:srgbClr val="000000"/>
              </a:solidFill>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defRPr/>
            </a:pPr>
            <a:r>
              <a:rPr lang="en-US" altLang="ko-KR" sz="2400" b="1" dirty="0">
                <a:solidFill>
                  <a:sysClr val="windowText" lastClr="000000"/>
                </a:solidFill>
                <a:latin typeface="Calibri"/>
                <a:ea typeface="나눔고딕"/>
              </a:rPr>
              <a:t>for</a:t>
            </a:r>
            <a:r>
              <a:rPr lang="en-US" altLang="ko-KR" sz="2400" dirty="0">
                <a:solidFill>
                  <a:sysClr val="windowText" lastClr="000000"/>
                </a:solidFill>
                <a:latin typeface="Calibri"/>
                <a:ea typeface="나눔고딕"/>
              </a:rPr>
              <a:t> (v: </a:t>
            </a:r>
            <a:r>
              <a:rPr lang="en-US" altLang="ko-KR" sz="2400" dirty="0" err="1">
                <a:solidFill>
                  <a:sysClr val="windowText" lastClr="000000"/>
                </a:solidFill>
                <a:latin typeface="Calibri"/>
                <a:ea typeface="나눔고딕"/>
              </a:rPr>
              <a:t>graph.vertices</a:t>
            </a:r>
            <a:r>
              <a:rPr lang="en-US" altLang="ko-KR" sz="2400" dirty="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b="1" dirty="0">
                <a:solidFill>
                  <a:sysClr val="windowText" lastClr="000000"/>
                </a:solidFill>
                <a:latin typeface="Calibri"/>
                <a:ea typeface="나눔고딕"/>
              </a:rPr>
              <a:t>    for</a:t>
            </a:r>
            <a:r>
              <a:rPr lang="en-US" altLang="ko-KR" sz="2400" dirty="0">
                <a:solidFill>
                  <a:sysClr val="windowText" lastClr="000000"/>
                </a:solidFill>
                <a:latin typeface="Calibri"/>
                <a:ea typeface="나눔고딕"/>
              </a:rPr>
              <a:t> (w: </a:t>
            </a:r>
            <a:r>
              <a:rPr lang="en-US" altLang="ko-KR" sz="2400" dirty="0" err="1">
                <a:solidFill>
                  <a:sysClr val="windowText" lastClr="000000"/>
                </a:solidFill>
                <a:latin typeface="Calibri"/>
                <a:ea typeface="나눔고딕"/>
              </a:rPr>
              <a:t>v.successors</a:t>
            </a:r>
            <a:r>
              <a:rPr lang="en-US" altLang="ko-KR" sz="2400" dirty="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        </a:t>
            </a:r>
            <a:r>
              <a:rPr lang="en-US" altLang="ko-KR" sz="2400" dirty="0" err="1">
                <a:solidFill>
                  <a:sysClr val="windowText" lastClr="000000"/>
                </a:solidFill>
                <a:latin typeface="Calibri"/>
                <a:ea typeface="나눔고딕"/>
              </a:rPr>
              <a:t>w.next_rank</a:t>
            </a:r>
            <a:r>
              <a:rPr lang="en-US" altLang="ko-KR" sz="2400" dirty="0">
                <a:solidFill>
                  <a:sysClr val="windowText" lastClr="000000"/>
                </a:solidFill>
                <a:latin typeface="Calibri"/>
                <a:ea typeface="나눔고딕"/>
              </a:rPr>
              <a:t> += weight * </a:t>
            </a:r>
            <a:r>
              <a:rPr lang="en-US" altLang="ko-KR" sz="2400" dirty="0" err="1">
                <a:solidFill>
                  <a:sysClr val="windowText" lastClr="000000"/>
                </a:solidFill>
                <a:latin typeface="Calibri"/>
                <a:ea typeface="나눔고딕"/>
              </a:rPr>
              <a:t>v.rank</a:t>
            </a:r>
            <a:r>
              <a:rPr lang="en-US" altLang="ko-KR" sz="2400" dirty="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algn="ctr">
                <a:defRPr/>
              </a:pPr>
              <a:r>
                <a:rPr lang="en-US" altLang="ko-KR" sz="2400" kern="0" dirty="0">
                  <a:solidFill>
                    <a:sysClr val="windowText" lastClr="000000"/>
                  </a:solidFill>
                </a:rPr>
                <a:t>weight * </a:t>
              </a:r>
              <a:r>
                <a:rPr lang="en-US" altLang="ko-KR" sz="2400" kern="0" dirty="0" err="1">
                  <a:solidFill>
                    <a:sysClr val="windowText" lastClr="000000"/>
                  </a:solidFill>
                </a:rPr>
                <a:t>v.rank</a:t>
              </a:r>
              <a:endParaRPr lang="ko-KR" altLang="en-US" sz="2400" kern="0" dirty="0">
                <a:solidFill>
                  <a:sysClr val="windowText" lastClr="000000"/>
                </a:solidFill>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a:solidFill>
                    <a:sysClr val="windowText" lastClr="000000"/>
                  </a:solidFill>
                  <a:latin typeface="Calibri"/>
                  <a:ea typeface="나눔고딕"/>
                </a:rPr>
                <a:t>v</a:t>
              </a:r>
              <a:endParaRPr lang="ko-KR" altLang="en-US" sz="2400" kern="0" dirty="0">
                <a:solidFill>
                  <a:sysClr val="windowText" lastClr="000000"/>
                </a:solidFill>
                <a:latin typeface="Calibri"/>
                <a:ea typeface="나눔고딕"/>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2400" kern="0" dirty="0">
                  <a:solidFill>
                    <a:sysClr val="windowText" lastClr="000000"/>
                  </a:solidFill>
                  <a:latin typeface="Calibri"/>
                  <a:ea typeface="나눔고딕"/>
                </a:rPr>
                <a:t>w</a:t>
              </a:r>
              <a:endParaRPr lang="ko-KR" altLang="en-US" sz="2400" kern="0" dirty="0">
                <a:solidFill>
                  <a:sysClr val="windowText" lastClr="000000"/>
                </a:solidFill>
                <a:latin typeface="Calibri"/>
                <a:ea typeface="나눔고딕"/>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a:solidFill>
                      <a:sysClr val="windowText" lastClr="000000"/>
                    </a:solidFill>
                    <a:latin typeface="Calibri"/>
                    <a:ea typeface="나눔고딕"/>
                  </a:rPr>
                  <a:t>&amp;w</a:t>
                </a:r>
                <a:endParaRPr lang="ko-KR" altLang="en-US" sz="2400" kern="0" dirty="0">
                  <a:solidFill>
                    <a:sysClr val="windowText" lastClr="000000"/>
                  </a:solidFill>
                  <a:latin typeface="Calibri"/>
                  <a:ea typeface="나눔고딕"/>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a:defRPr/>
              </a:pPr>
              <a:r>
                <a:rPr lang="en-US" altLang="ko-KR" sz="2400" b="1" kern="0" dirty="0">
                  <a:solidFill>
                    <a:srgbClr val="0000FF"/>
                  </a:solidFill>
                </a:rPr>
                <a:t>1. Frequent random memory accesses</a:t>
              </a:r>
              <a:endParaRPr lang="ko-KR" altLang="en-US" sz="2400" b="1" kern="0" dirty="0">
                <a:solidFill>
                  <a:srgbClr val="0000FF"/>
                </a:solidFill>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a:defRPr/>
              </a:pPr>
              <a:r>
                <a:rPr lang="en-US" altLang="ko-KR" sz="2400" b="1" kern="0" dirty="0">
                  <a:solidFill>
                    <a:srgbClr val="0000FF"/>
                  </a:solidFill>
                </a:rPr>
                <a:t>2. Little amount of computation</a:t>
              </a:r>
              <a:endParaRPr lang="ko-KR" altLang="en-US" sz="2400" b="1" kern="0" dirty="0">
                <a:solidFill>
                  <a:srgbClr val="0000FF"/>
                </a:solidFill>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a:solidFill>
                      <a:sysClr val="windowText" lastClr="000000"/>
                    </a:solidFill>
                    <a:latin typeface="Calibri"/>
                    <a:ea typeface="나눔고딕"/>
                  </a:rPr>
                  <a:t>w.rank</a:t>
                </a:r>
                <a:endParaRPr lang="en-US" altLang="ko-KR" sz="1600" kern="0" dirty="0">
                  <a:solidFill>
                    <a:sysClr val="windowText" lastClr="000000"/>
                  </a:solidFill>
                  <a:latin typeface="Calibri"/>
                  <a:ea typeface="나눔고딕"/>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a:solidFill>
                      <a:sysClr val="windowText" lastClr="000000"/>
                    </a:solidFill>
                    <a:latin typeface="Calibri"/>
                    <a:ea typeface="나눔고딕"/>
                  </a:rPr>
                  <a:t>w.next_rank</a:t>
                </a:r>
                <a:endParaRPr lang="en-US" altLang="ko-KR" sz="1600" kern="0" dirty="0">
                  <a:solidFill>
                    <a:sysClr val="windowText" lastClr="000000"/>
                  </a:solidFill>
                  <a:latin typeface="Calibri"/>
                  <a:ea typeface="나눔고딕"/>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a:solidFill>
                      <a:sysClr val="windowText" lastClr="000000"/>
                    </a:solidFill>
                    <a:latin typeface="Calibri"/>
                    <a:ea typeface="나눔고딕"/>
                  </a:rPr>
                  <a:t>w.edges</a:t>
                </a:r>
                <a:endParaRPr lang="en-US" altLang="ko-KR" sz="1600" kern="0" dirty="0">
                  <a:solidFill>
                    <a:sysClr val="windowText" lastClr="000000"/>
                  </a:solidFill>
                  <a:latin typeface="Calibri"/>
                  <a:ea typeface="나눔고딕"/>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a:solidFill>
                      <a:sysClr val="windowText" lastClr="000000"/>
                    </a:solidFill>
                    <a:latin typeface="Calibri"/>
                    <a:ea typeface="나눔고딕"/>
                  </a:rPr>
                  <a:t>…</a:t>
                </a:r>
                <a:endParaRPr lang="en-US" altLang="ko-KR" sz="1600" kern="0" dirty="0">
                  <a:solidFill>
                    <a:sysClr val="windowText" lastClr="000000"/>
                  </a:solidFill>
                  <a:latin typeface="Calibri"/>
                  <a:ea typeface="나눔고딕"/>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2693266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200"/>
                                        <p:tgtEl>
                                          <p:spTgt spid="48"/>
                                        </p:tgtEl>
                                      </p:cBhvr>
                                    </p:animEffect>
                                  </p:childTnLst>
                                </p:cTn>
                              </p:par>
                            </p:childTnLst>
                          </p:cTn>
                        </p:par>
                        <p:par>
                          <p:cTn id="13" fill="hold">
                            <p:stCondLst>
                              <p:cond delay="200"/>
                            </p:stCondLst>
                            <p:childTnLst>
                              <p:par>
                                <p:cTn id="14" presetID="22" presetClass="entr" presetSubtype="2" fill="hold" nodeType="after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right)">
                                      <p:cBhvr>
                                        <p:cTn id="16" dur="500"/>
                                        <p:tgtEl>
                                          <p:spTgt spid="7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left)">
                                      <p:cBhvr>
                                        <p:cTn id="21" dur="500"/>
                                        <p:tgtEl>
                                          <p:spTgt spid="5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500"/>
                                        <p:tgtEl>
                                          <p:spTgt spid="56"/>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up)">
                                      <p:cBhvr>
                                        <p:cTn id="34" dur="500"/>
                                        <p:tgtEl>
                                          <p:spTgt spid="45"/>
                                        </p:tgtEl>
                                      </p:cBhvr>
                                    </p:animEffect>
                                  </p:childTnLst>
                                </p:cTn>
                              </p:par>
                            </p:childTnLst>
                          </p:cTn>
                        </p:par>
                        <p:par>
                          <p:cTn id="35" fill="hold">
                            <p:stCondLst>
                              <p:cond delay="1500"/>
                            </p:stCondLst>
                            <p:childTnLst>
                              <p:par>
                                <p:cTn id="36" presetID="22" presetClass="entr" presetSubtype="4" fill="hold" nodeType="after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down)">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200"/>
                                        <p:tgtEl>
                                          <p:spTgt spid="6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2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System for Graph Processing</a:t>
            </a: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a:solidFill>
                    <a:sysClr val="windowText" lastClr="000000"/>
                  </a:solidFill>
                </a:rPr>
                <a:t>Memory-Mapped</a:t>
              </a:r>
            </a:p>
            <a:p>
              <a:pPr algn="ctr">
                <a:defRPr/>
              </a:pPr>
              <a:r>
                <a:rPr lang="en-US" altLang="ko-KR" kern="0" dirty="0">
                  <a:solidFill>
                    <a:sysClr val="windowText" lastClr="000000"/>
                  </a:solidFill>
                </a:rPr>
                <a:t>Accelerator Interface</a:t>
              </a:r>
            </a:p>
            <a:p>
              <a:pPr algn="ctr">
                <a:defRPr/>
              </a:pPr>
              <a:r>
                <a:rPr lang="en-US" altLang="ko-KR" sz="1400" kern="0" dirty="0">
                  <a:solidFill>
                    <a:sysClr val="windowText" lastClr="000000"/>
                  </a:solidFill>
                </a:rPr>
                <a:t>(</a:t>
              </a:r>
              <a:r>
                <a:rPr lang="en-US" altLang="ko-KR" sz="1400" kern="0" dirty="0" err="1">
                  <a:solidFill>
                    <a:sysClr val="windowText" lastClr="000000"/>
                  </a:solidFill>
                </a:rPr>
                <a:t>Noncacheable</a:t>
              </a:r>
              <a:r>
                <a:rPr lang="en-US" altLang="ko-KR" sz="1400" kern="0" dirty="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r>
              <a:rPr lang="en-US" dirty="0">
                <a:solidFill>
                  <a:srgbClr val="0000FF"/>
                </a:solidFill>
              </a:rPr>
              <a:t>Interconnected set of 3D-stacked </a:t>
            </a:r>
            <a:r>
              <a:rPr lang="en-US" dirty="0" err="1">
                <a:solidFill>
                  <a:srgbClr val="0000FF"/>
                </a:solidFill>
              </a:rPr>
              <a:t>memory+logic</a:t>
            </a:r>
            <a:r>
              <a:rPr lang="en-US" dirty="0">
                <a:solidFill>
                  <a:srgbClr val="0000FF"/>
                </a:solidFill>
              </a:rPr>
              <a:t> chips with simple cores</a:t>
            </a:r>
          </a:p>
        </p:txBody>
      </p:sp>
      <p:sp>
        <p:nvSpPr>
          <p:cNvPr id="5" name="TextBox 4"/>
          <p:cNvSpPr txBox="1"/>
          <p:nvPr/>
        </p:nvSpPr>
        <p:spPr>
          <a:xfrm>
            <a:off x="5868144" y="2204864"/>
            <a:ext cx="795898" cy="369332"/>
          </a:xfrm>
          <a:prstGeom prst="rect">
            <a:avLst/>
          </a:prstGeom>
          <a:noFill/>
        </p:spPr>
        <p:txBody>
          <a:bodyPr wrap="none" rtlCol="0">
            <a:spAutoFit/>
          </a:bodyPr>
          <a:lstStyle/>
          <a:p>
            <a:r>
              <a:rPr lang="en-US" b="1" dirty="0">
                <a:solidFill>
                  <a:srgbClr val="4D5494"/>
                </a:solidFill>
              </a:rPr>
              <a:t>Logic</a:t>
            </a:r>
          </a:p>
        </p:txBody>
      </p:sp>
      <p:sp>
        <p:nvSpPr>
          <p:cNvPr id="511" name="TextBox 510"/>
          <p:cNvSpPr txBox="1"/>
          <p:nvPr/>
        </p:nvSpPr>
        <p:spPr>
          <a:xfrm>
            <a:off x="5796136" y="1700808"/>
            <a:ext cx="1123437" cy="369332"/>
          </a:xfrm>
          <a:prstGeom prst="rect">
            <a:avLst/>
          </a:prstGeom>
          <a:noFill/>
        </p:spPr>
        <p:txBody>
          <a:bodyPr wrap="none" rtlCol="0">
            <a:spAutoFit/>
          </a:bodyPr>
          <a:lstStyle/>
          <a:p>
            <a:r>
              <a:rPr lang="en-US" b="1" dirty="0">
                <a:solidFill>
                  <a:srgbClr val="E5B62F"/>
                </a:solidFill>
              </a:rPr>
              <a:t>Memory</a:t>
            </a:r>
          </a:p>
        </p:txBody>
      </p:sp>
      <p:sp>
        <p:nvSpPr>
          <p:cNvPr id="513" name="TextBox 512"/>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Tree>
    <p:extLst>
      <p:ext uri="{BB962C8B-B14F-4D97-AF65-F5344CB8AC3E}">
        <p14:creationId xmlns:p14="http://schemas.microsoft.com/office/powerpoint/2010/main" val="1824525339"/>
      </p:ext>
    </p:extLst>
  </p:cSld>
  <p:clrMapOvr>
    <a:masterClrMapping/>
  </p:clrMapOvr>
  <p:transition/>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a:solidFill>
                  <a:srgbClr val="4D5494"/>
                </a:solidFill>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a:solidFill>
                  <a:srgbClr val="E5B62F"/>
                </a:solidFill>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228</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a:solidFill>
                    <a:sysClr val="windowText" lastClr="000000"/>
                  </a:solidFill>
                </a:rPr>
                <a:t>Memory-Mapped</a:t>
              </a:r>
            </a:p>
            <a:p>
              <a:pPr algn="ctr">
                <a:defRPr/>
              </a:pPr>
              <a:r>
                <a:rPr lang="en-US" altLang="ko-KR" kern="0" dirty="0">
                  <a:solidFill>
                    <a:sysClr val="windowText" lastClr="000000"/>
                  </a:solidFill>
                </a:rPr>
                <a:t>Accelerator Interface</a:t>
              </a:r>
            </a:p>
            <a:p>
              <a:pPr algn="ctr">
                <a:defRPr/>
              </a:pPr>
              <a:r>
                <a:rPr lang="en-US" altLang="ko-KR" sz="1400" kern="0" dirty="0">
                  <a:solidFill>
                    <a:sysClr val="windowText" lastClr="000000"/>
                  </a:solidFill>
                </a:rPr>
                <a:t>(</a:t>
              </a:r>
              <a:r>
                <a:rPr lang="en-US" altLang="ko-KR" sz="1400" kern="0" dirty="0" err="1">
                  <a:solidFill>
                    <a:sysClr val="windowText" lastClr="000000"/>
                  </a:solidFill>
                </a:rPr>
                <a:t>Noncacheable</a:t>
              </a:r>
              <a:r>
                <a:rPr lang="en-US" altLang="ko-KR" sz="1400" kern="0" dirty="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a:solidFill>
                  <a:sysClr val="windowText" lastClr="000000"/>
                </a:solidFill>
                <a:latin typeface="Calibri"/>
                <a:ea typeface="나눔고딕"/>
              </a:rPr>
              <a:t>Communications via</a:t>
            </a:r>
            <a:br>
              <a:rPr lang="en-US" altLang="ko-KR" sz="2400" kern="0" dirty="0">
                <a:solidFill>
                  <a:sysClr val="windowText" lastClr="000000"/>
                </a:solidFill>
                <a:latin typeface="Calibri"/>
                <a:ea typeface="나눔고딕"/>
              </a:rPr>
            </a:br>
            <a:r>
              <a:rPr lang="en-US" altLang="ko-KR" sz="2400" kern="0" dirty="0">
                <a:solidFill>
                  <a:sysClr val="windowText" lastClr="000000"/>
                </a:solidFill>
                <a:latin typeface="Calibri"/>
                <a:ea typeface="나눔고딕"/>
              </a:rPr>
              <a:t>Remote Function Calls</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878377060"/>
      </p:ext>
    </p:extLst>
  </p:cSld>
  <p:clrMapOvr>
    <a:masterClrMapping/>
  </p:clrMapOvr>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66700" y="1135681"/>
            <a:ext cx="8267700" cy="5176881"/>
          </a:xfrm>
          <a:prstGeom prst="rect">
            <a:avLst/>
          </a:prstGeom>
        </p:spPr>
      </p:pic>
    </p:spTree>
    <p:extLst>
      <p:ext uri="{BB962C8B-B14F-4D97-AF65-F5344CB8AC3E}">
        <p14:creationId xmlns:p14="http://schemas.microsoft.com/office/powerpoint/2010/main" val="2861732724"/>
      </p:ext>
    </p:extLst>
  </p:cSld>
  <p:clrMapOvr>
    <a:masterClrMapping/>
  </p:clrMapOvr>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28600" y="1105123"/>
            <a:ext cx="8229600" cy="5219477"/>
          </a:xfrm>
          <a:prstGeom prst="rect">
            <a:avLst/>
          </a:prstGeom>
        </p:spPr>
      </p:pic>
    </p:spTree>
    <p:extLst>
      <p:ext uri="{BB962C8B-B14F-4D97-AF65-F5344CB8AC3E}">
        <p14:creationId xmlns:p14="http://schemas.microsoft.com/office/powerpoint/2010/main" val="600980160"/>
      </p:ext>
    </p:extLst>
  </p:cSld>
  <p:clrMapOvr>
    <a:masterClrMapping/>
  </p:clrMapOvr>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p:cNvPicPr>
            <a:picLocks noChangeAspect="1"/>
          </p:cNvPicPr>
          <p:nvPr/>
        </p:nvPicPr>
        <p:blipFill>
          <a:blip r:embed="rId2"/>
          <a:stretch>
            <a:fillRect/>
          </a:stretch>
        </p:blipFill>
        <p:spPr>
          <a:xfrm>
            <a:off x="304800" y="1069117"/>
            <a:ext cx="8305800" cy="5255483"/>
          </a:xfrm>
          <a:prstGeom prst="rect">
            <a:avLst/>
          </a:prstGeom>
        </p:spPr>
      </p:pic>
    </p:spTree>
    <p:extLst>
      <p:ext uri="{BB962C8B-B14F-4D97-AF65-F5344CB8AC3E}">
        <p14:creationId xmlns:p14="http://schemas.microsoft.com/office/powerpoint/2010/main" val="1545199113"/>
      </p:ext>
    </p:extLst>
  </p:cSld>
  <p:clrMapOvr>
    <a:masterClrMapping/>
  </p:clrMapOvr>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Remote Function Call (Non-Blocking)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54000" y="1066800"/>
            <a:ext cx="8229600" cy="5237018"/>
          </a:xfrm>
          <a:prstGeom prst="rect">
            <a:avLst/>
          </a:prstGeom>
        </p:spPr>
      </p:pic>
    </p:spTree>
    <p:extLst>
      <p:ext uri="{BB962C8B-B14F-4D97-AF65-F5344CB8AC3E}">
        <p14:creationId xmlns:p14="http://schemas.microsoft.com/office/powerpoint/2010/main" val="4043954036"/>
      </p:ext>
    </p:extLst>
  </p:cSld>
  <p:clrMapOvr>
    <a:masterClrMapping/>
  </p:clrMapOvr>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Prefetching</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Tree>
    <p:extLst>
      <p:ext uri="{BB962C8B-B14F-4D97-AF65-F5344CB8AC3E}">
        <p14:creationId xmlns:p14="http://schemas.microsoft.com/office/powerpoint/2010/main" val="1277705711"/>
      </p:ext>
    </p:extLst>
  </p:cSld>
  <p:clrMapOvr>
    <a:masterClrMapping/>
  </p:clrMapOvr>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Evaluated Systems</a:t>
            </a:r>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HMC-MC</a:t>
              </a:r>
              <a:endParaRPr lang="ko-KR" altLang="en-US" sz="2400" kern="0" dirty="0">
                <a:solidFill>
                  <a:sysClr val="windowText" lastClr="000000"/>
                </a:solidFill>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algn="ctr">
              <a:defRPr/>
            </a:pPr>
            <a:r>
              <a:rPr lang="en-US" altLang="ko-KR" sz="2000" kern="0" dirty="0">
                <a:solidFill>
                  <a:sysClr val="windowText" lastClr="000000"/>
                </a:solidFill>
              </a:rPr>
              <a:t>102.4GB/s</a:t>
            </a:r>
            <a:endParaRPr lang="ko-KR" altLang="en-US" sz="2000" kern="0" dirty="0">
              <a:solidFill>
                <a:sysClr val="windowText" lastClr="000000"/>
              </a:solidFill>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algn="ctr">
              <a:defRPr/>
            </a:pPr>
            <a:r>
              <a:rPr lang="en-US" altLang="ko-KR" sz="2000" kern="0" dirty="0">
                <a:solidFill>
                  <a:sysClr val="windowText" lastClr="000000"/>
                </a:solidFill>
              </a:rPr>
              <a:t>640GB/s</a:t>
            </a:r>
            <a:endParaRPr lang="ko-KR" altLang="en-US" sz="2000" kern="0" dirty="0">
              <a:solidFill>
                <a:sysClr val="windowText" lastClr="000000"/>
              </a:solidFill>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algn="ctr">
              <a:defRPr/>
            </a:pPr>
            <a:r>
              <a:rPr lang="en-US" altLang="ko-KR" sz="2000" kern="0" dirty="0">
                <a:solidFill>
                  <a:sysClr val="windowText" lastClr="000000"/>
                </a:solidFill>
              </a:rPr>
              <a:t>640GB/s</a:t>
            </a:r>
            <a:endParaRPr lang="ko-KR" altLang="en-US" sz="2000" kern="0" dirty="0">
              <a:solidFill>
                <a:sysClr val="windowText" lastClr="000000"/>
              </a:solidFill>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algn="ctr">
              <a:defRPr/>
            </a:pPr>
            <a:r>
              <a:rPr lang="en-US" altLang="ko-KR" sz="2000" b="1" kern="0" dirty="0">
                <a:solidFill>
                  <a:srgbClr val="FF0000"/>
                </a:solidFill>
              </a:rPr>
              <a:t>8TB/s</a:t>
            </a:r>
            <a:endParaRPr lang="ko-KR" altLang="en-US" sz="2000" b="1" kern="0" dirty="0">
              <a:solidFill>
                <a:srgbClr val="FF0000"/>
              </a:solidFill>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HMC-</a:t>
              </a:r>
              <a:r>
                <a:rPr lang="en-US" altLang="ko-KR" sz="2400" kern="0" dirty="0" err="1">
                  <a:solidFill>
                    <a:sysClr val="windowText" lastClr="000000"/>
                  </a:solidFill>
                </a:rPr>
                <a:t>OoO</a:t>
              </a:r>
              <a:endParaRPr lang="ko-KR" altLang="en-US" sz="2400" kern="0" dirty="0">
                <a:solidFill>
                  <a:sysClr val="windowText" lastClr="000000"/>
                </a:solidFill>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DDR3-OoO</a:t>
              </a:r>
              <a:endParaRPr lang="ko-KR" altLang="en-US" sz="2400" kern="0" dirty="0">
                <a:solidFill>
                  <a:sysClr val="windowText" lastClr="000000"/>
                </a:solidFill>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algn="ctr">
                <a:defRPr/>
              </a:pPr>
              <a:r>
                <a:rPr lang="en-US" altLang="ko-KR" sz="2400" b="1" kern="0" dirty="0">
                  <a:solidFill>
                    <a:srgbClr val="FF0000"/>
                  </a:solidFill>
                </a:rPr>
                <a:t>Tesseract</a:t>
              </a:r>
              <a:endParaRPr lang="ko-KR" altLang="en-US" sz="2400" b="1" kern="0" dirty="0">
                <a:solidFill>
                  <a:srgbClr val="FF0000"/>
                </a:solidFill>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32 Tesseract Cores</a:t>
              </a:r>
              <a:endParaRPr lang="ko-KR" altLang="en-US" sz="1600" kern="0" dirty="0">
                <a:solidFill>
                  <a:sysClr val="windowText" lastClr="000000"/>
                </a:solidFill>
                <a:latin typeface="Calibri"/>
                <a:ea typeface="나눔고딕"/>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Tree>
    <p:extLst>
      <p:ext uri="{BB962C8B-B14F-4D97-AF65-F5344CB8AC3E}">
        <p14:creationId xmlns:p14="http://schemas.microsoft.com/office/powerpoint/2010/main" val="13488285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algn="ctr">
              <a:defRPr/>
            </a:pPr>
            <a:r>
              <a:rPr lang="en-US" altLang="ko-KR" sz="2400" b="1" kern="0" dirty="0">
                <a:solidFill>
                  <a:srgbClr val="FF0000"/>
                </a:solidFill>
              </a:rPr>
              <a:t>&gt;13X Performance Improvement</a:t>
            </a:r>
            <a:endParaRPr lang="ko-KR" altLang="en-US" sz="2400" b="1" kern="0" dirty="0">
              <a:solidFill>
                <a:srgbClr val="FF0000"/>
              </a:solidFill>
            </a:endParaRPr>
          </a:p>
        </p:txBody>
      </p:sp>
      <p:sp>
        <p:nvSpPr>
          <p:cNvPr id="7" name="TextBox 6"/>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
        <p:nvSpPr>
          <p:cNvPr id="3" name="TextBox 2"/>
          <p:cNvSpPr txBox="1"/>
          <p:nvPr/>
        </p:nvSpPr>
        <p:spPr>
          <a:xfrm>
            <a:off x="1691680" y="1628800"/>
            <a:ext cx="3854541" cy="369332"/>
          </a:xfrm>
          <a:prstGeom prst="rect">
            <a:avLst/>
          </a:prstGeom>
          <a:noFill/>
        </p:spPr>
        <p:txBody>
          <a:bodyPr wrap="none" rtlCol="0">
            <a:spAutoFit/>
          </a:bodyPr>
          <a:lstStyle/>
          <a:p>
            <a:r>
              <a:rPr lang="en-US" dirty="0">
                <a:solidFill>
                  <a:srgbClr val="000000"/>
                </a:solidFill>
              </a:rPr>
              <a:t>On five graph processing algorithms</a:t>
            </a:r>
          </a:p>
        </p:txBody>
      </p:sp>
    </p:spTree>
    <p:extLst>
      <p:ext uri="{BB962C8B-B14F-4D97-AF65-F5344CB8AC3E}">
        <p14:creationId xmlns:p14="http://schemas.microsoft.com/office/powerpoint/2010/main" val="923473873"/>
      </p:ext>
    </p:extLst>
  </p:cSld>
  <p:clrMapOvr>
    <a:masterClrMapping/>
  </p:clrMapOvr>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236</a:t>
            </a:fld>
            <a:endParaRPr lang="en-US" altLang="en-US">
              <a:solidFill>
                <a:srgbClr val="000000"/>
              </a:solidFill>
            </a:endParaRPr>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aphicFrame>
        <p:nvGraphicFramePr>
          <p:cNvPr id="11" name="내용 개체 틀 5"/>
          <p:cNvGraphicFramePr>
            <a:graphicFrameLocks/>
          </p:cNvGraphicFramePr>
          <p:nvPr>
            <p:extLst/>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961066642"/>
      </p:ext>
    </p:extLst>
  </p:cSld>
  <p:clrMapOvr>
    <a:masterClrMapping/>
  </p:clrMapOvr>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Effect of Bandwidth &amp; Programming Model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22" name="내용 개체 틀 5"/>
          <p:cNvGraphicFramePr>
            <a:graphicFrameLocks noGrp="1"/>
          </p:cNvGraphicFramePr>
          <p:nvPr>
            <p:ph idx="1"/>
            <p:extLst/>
          </p:nvPr>
        </p:nvGraphicFramePr>
        <p:xfrm>
          <a:off x="457200" y="1700808"/>
          <a:ext cx="8229600" cy="4607917"/>
        </p:xfrm>
        <a:graphic>
          <a:graphicData uri="http://schemas.openxmlformats.org/drawingml/2006/chart">
            <c:chart xmlns:c="http://schemas.openxmlformats.org/drawingml/2006/chart" xmlns:r="http://schemas.openxmlformats.org/officeDocument/2006/relationships" r:id="rId2"/>
          </a:graphicData>
        </a:graphic>
      </p:graphicFrame>
      <p:grpSp>
        <p:nvGrpSpPr>
          <p:cNvPr id="23" name="그룹 16"/>
          <p:cNvGrpSpPr/>
          <p:nvPr/>
        </p:nvGrpSpPr>
        <p:grpSpPr>
          <a:xfrm>
            <a:off x="1619672" y="1331476"/>
            <a:ext cx="6799895" cy="369332"/>
            <a:chOff x="1403648" y="1121713"/>
            <a:chExt cx="6799895" cy="369332"/>
          </a:xfrm>
        </p:grpSpPr>
        <p:grpSp>
          <p:nvGrpSpPr>
            <p:cNvPr id="24" name="그룹 14"/>
            <p:cNvGrpSpPr/>
            <p:nvPr/>
          </p:nvGrpSpPr>
          <p:grpSpPr>
            <a:xfrm>
              <a:off x="1403648" y="1121713"/>
              <a:ext cx="3460399" cy="369332"/>
              <a:chOff x="1403648" y="1121713"/>
              <a:chExt cx="3460399" cy="369332"/>
            </a:xfrm>
          </p:grpSpPr>
          <p:sp>
            <p:nvSpPr>
              <p:cNvPr id="28" name="TextBox 27"/>
              <p:cNvSpPr txBox="1"/>
              <p:nvPr/>
            </p:nvSpPr>
            <p:spPr>
              <a:xfrm>
                <a:off x="1708458" y="1121713"/>
                <a:ext cx="3155589" cy="369332"/>
              </a:xfrm>
              <a:prstGeom prst="rect">
                <a:avLst/>
              </a:prstGeom>
              <a:solidFill>
                <a:sysClr val="window" lastClr="FFFFFF"/>
              </a:solidFill>
            </p:spPr>
            <p:txBody>
              <a:bodyPr wrap="none" lIns="14400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HMC-MC Bandwidth (640GB/s)</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 name="직사각형 6"/>
              <p:cNvSpPr/>
              <p:nvPr/>
            </p:nvSpPr>
            <p:spPr>
              <a:xfrm>
                <a:off x="1403648" y="1218344"/>
                <a:ext cx="288032" cy="209626"/>
              </a:xfrm>
              <a:prstGeom prst="rect">
                <a:avLst/>
              </a:prstGeom>
              <a:solidFill>
                <a:srgbClr val="5DA5DA"/>
              </a:solidFill>
              <a:ln w="12700" cap="flat" cmpd="sng" algn="ctr">
                <a:solidFill>
                  <a:srgbClr val="5DA5DA">
                    <a:lumMod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pSp>
        <p:grpSp>
          <p:nvGrpSpPr>
            <p:cNvPr id="25" name="그룹 13"/>
            <p:cNvGrpSpPr/>
            <p:nvPr/>
          </p:nvGrpSpPr>
          <p:grpSpPr>
            <a:xfrm>
              <a:off x="5004048" y="1121713"/>
              <a:ext cx="3199495" cy="369332"/>
              <a:chOff x="1403648" y="1501413"/>
              <a:chExt cx="3199495" cy="369332"/>
            </a:xfrm>
          </p:grpSpPr>
          <p:sp>
            <p:nvSpPr>
              <p:cNvPr id="26" name="TextBox 25"/>
              <p:cNvSpPr txBox="1"/>
              <p:nvPr/>
            </p:nvSpPr>
            <p:spPr>
              <a:xfrm>
                <a:off x="1708458" y="1501413"/>
                <a:ext cx="2894685" cy="369332"/>
              </a:xfrm>
              <a:prstGeom prst="rect">
                <a:avLst/>
              </a:prstGeom>
              <a:solidFill>
                <a:sysClr val="window" lastClr="FFFFFF"/>
              </a:solidFill>
            </p:spPr>
            <p:txBody>
              <a:bodyPr wrap="none" lIns="14400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Tesseract Bandwidth (8TB/s)</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7" name="직사각형 15"/>
              <p:cNvSpPr/>
              <p:nvPr/>
            </p:nvSpPr>
            <p:spPr>
              <a:xfrm>
                <a:off x="1403648" y="1595849"/>
                <a:ext cx="288032" cy="209626"/>
              </a:xfrm>
              <a:prstGeom prst="rect">
                <a:avLst/>
              </a:prstGeom>
              <a:solidFill>
                <a:srgbClr val="60BD68"/>
              </a:solidFill>
              <a:ln w="12700" cap="flat" cmpd="sng" algn="ctr">
                <a:solidFill>
                  <a:srgbClr val="60BD68">
                    <a:lumMod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pSp>
      </p:grpSp>
      <p:grpSp>
        <p:nvGrpSpPr>
          <p:cNvPr id="30" name="그룹 28"/>
          <p:cNvGrpSpPr/>
          <p:nvPr/>
        </p:nvGrpSpPr>
        <p:grpSpPr>
          <a:xfrm>
            <a:off x="1736523" y="4297918"/>
            <a:ext cx="1795242" cy="621215"/>
            <a:chOff x="1736523" y="4297918"/>
            <a:chExt cx="1795242" cy="621215"/>
          </a:xfrm>
        </p:grpSpPr>
        <p:cxnSp>
          <p:nvCxnSpPr>
            <p:cNvPr id="31" name="직선 화살표 연결선 4"/>
            <p:cNvCxnSpPr/>
            <p:nvPr/>
          </p:nvCxnSpPr>
          <p:spPr>
            <a:xfrm>
              <a:off x="2230039" y="4309533"/>
              <a:ext cx="0" cy="609600"/>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cxnSp>
          <p:nvCxnSpPr>
            <p:cNvPr id="32" name="직선 연결선 11"/>
            <p:cNvCxnSpPr/>
            <p:nvPr/>
          </p:nvCxnSpPr>
          <p:spPr>
            <a:xfrm flipH="1">
              <a:off x="1736523" y="4297918"/>
              <a:ext cx="1795242"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sp>
          <p:nvSpPr>
            <p:cNvPr id="33" name="TextBox 32"/>
            <p:cNvSpPr txBox="1"/>
            <p:nvPr/>
          </p:nvSpPr>
          <p:spPr>
            <a:xfrm>
              <a:off x="2247362" y="4429667"/>
              <a:ext cx="1202573" cy="369332"/>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Bandwidth</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34" name="그룹 27"/>
          <p:cNvGrpSpPr/>
          <p:nvPr/>
        </p:nvGrpSpPr>
        <p:grpSpPr>
          <a:xfrm>
            <a:off x="2236572" y="2180697"/>
            <a:ext cx="4900828" cy="2086503"/>
            <a:chOff x="2236572" y="2180697"/>
            <a:chExt cx="4900828" cy="2086503"/>
          </a:xfrm>
        </p:grpSpPr>
        <p:cxnSp>
          <p:nvCxnSpPr>
            <p:cNvPr id="35" name="직선 연결선 20"/>
            <p:cNvCxnSpPr/>
            <p:nvPr/>
          </p:nvCxnSpPr>
          <p:spPr>
            <a:xfrm flipH="1">
              <a:off x="3530600" y="2180697"/>
              <a:ext cx="3606800"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cxnSp>
          <p:nvCxnSpPr>
            <p:cNvPr id="36" name="직선 화살표 연결선 21"/>
            <p:cNvCxnSpPr/>
            <p:nvPr/>
          </p:nvCxnSpPr>
          <p:spPr>
            <a:xfrm>
              <a:off x="4389778" y="2226733"/>
              <a:ext cx="0" cy="2040467"/>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sp>
          <p:nvSpPr>
            <p:cNvPr id="37" name="TextBox 36"/>
            <p:cNvSpPr txBox="1"/>
            <p:nvPr/>
          </p:nvSpPr>
          <p:spPr>
            <a:xfrm>
              <a:off x="2236572" y="3062300"/>
              <a:ext cx="2111027" cy="369332"/>
            </a:xfrm>
            <a:prstGeom prst="rect">
              <a:avLst/>
            </a:prstGeom>
            <a:noFill/>
          </p:spPr>
          <p:txBody>
            <a:bodyPr wrap="none"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Programming Model</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grpSp>
      <p:sp>
        <p:nvSpPr>
          <p:cNvPr id="38" name="TextBox 37"/>
          <p:cNvSpPr txBox="1"/>
          <p:nvPr/>
        </p:nvSpPr>
        <p:spPr>
          <a:xfrm>
            <a:off x="6829648" y="5877272"/>
            <a:ext cx="1715085"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(No Prefetching)</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Tree>
    <p:extLst>
      <p:ext uri="{BB962C8B-B14F-4D97-AF65-F5344CB8AC3E}">
        <p14:creationId xmlns:p14="http://schemas.microsoft.com/office/powerpoint/2010/main" val="6770345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Tesseract Graph Processing System Energy</a:t>
            </a:r>
          </a:p>
        </p:txBody>
      </p:sp>
      <p:graphicFrame>
        <p:nvGraphicFramePr>
          <p:cNvPr id="7" name="내용 개체 틀 11"/>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algn="ctr">
              <a:defRPr/>
            </a:pPr>
            <a:r>
              <a:rPr lang="en-US" altLang="ko-KR" sz="2400" b="1" kern="0" dirty="0">
                <a:solidFill>
                  <a:srgbClr val="FF0000"/>
                </a:solidFill>
              </a:rPr>
              <a:t>&gt; 8X Energy Reduction</a:t>
            </a:r>
            <a:endParaRPr lang="ko-KR" altLang="en-US" sz="2400" b="1" kern="0" dirty="0">
              <a:solidFill>
                <a:srgbClr val="FF0000"/>
              </a:solidFill>
            </a:endParaRPr>
          </a:p>
        </p:txBody>
      </p:sp>
      <p:sp>
        <p:nvSpPr>
          <p:cNvPr id="6" name="TextBox 5"/>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Tree>
    <p:extLst>
      <p:ext uri="{BB962C8B-B14F-4D97-AF65-F5344CB8AC3E}">
        <p14:creationId xmlns:p14="http://schemas.microsoft.com/office/powerpoint/2010/main" val="1422543007"/>
      </p:ext>
    </p:extLst>
  </p:cSld>
  <p:clrMapOvr>
    <a:masterClrMapping/>
  </p:clrMapOvr>
  <p:transition/>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"A Scalable Processing-in-Memory Accelerator for Parallel Graph Processing"</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11564392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Several Questions in 3D-Stacked PIM</a:t>
            </a:r>
          </a:p>
        </p:txBody>
      </p:sp>
      <p:sp>
        <p:nvSpPr>
          <p:cNvPr id="3" name="Content Placeholder 2"/>
          <p:cNvSpPr>
            <a:spLocks noGrp="1"/>
          </p:cNvSpPr>
          <p:nvPr>
            <p:ph idx="1"/>
          </p:nvPr>
        </p:nvSpPr>
        <p:spPr>
          <a:xfrm>
            <a:off x="228600" y="1196752"/>
            <a:ext cx="8610600" cy="5051648"/>
          </a:xfrm>
        </p:spPr>
        <p:txBody>
          <a:bodyPr/>
          <a:lstStyle/>
          <a:p>
            <a:r>
              <a:rPr lang="en-US" dirty="0"/>
              <a:t>What are the performance and energy benefits of using         </a:t>
            </a:r>
            <a:r>
              <a:rPr lang="en-US" dirty="0">
                <a:solidFill>
                  <a:srgbClr val="0000FF"/>
                </a:solidFill>
              </a:rPr>
              <a:t>3D-stacked memory as a coarse-grained accelerator</a:t>
            </a:r>
            <a:r>
              <a:rPr lang="en-US" dirty="0"/>
              <a:t>?</a:t>
            </a:r>
          </a:p>
          <a:p>
            <a:pPr lvl="1"/>
            <a:r>
              <a:rPr lang="en-US" dirty="0"/>
              <a:t>By </a:t>
            </a:r>
            <a:r>
              <a:rPr lang="en-US" dirty="0">
                <a:solidFill>
                  <a:srgbClr val="FF0000"/>
                </a:solidFill>
              </a:rPr>
              <a:t>changing the entire system</a:t>
            </a:r>
            <a:endParaRPr lang="en-US" dirty="0"/>
          </a:p>
          <a:p>
            <a:pPr lvl="1"/>
            <a:r>
              <a:rPr lang="en-US" dirty="0"/>
              <a:t>By performing </a:t>
            </a:r>
            <a:r>
              <a:rPr lang="en-US" dirty="0">
                <a:solidFill>
                  <a:srgbClr val="FF0000"/>
                </a:solidFill>
              </a:rPr>
              <a:t>simple function offloading</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 </a:t>
            </a:r>
            <a:r>
              <a:rPr lang="en-US" dirty="0">
                <a:solidFill>
                  <a:srgbClr val="FF0000"/>
                </a:solidFill>
              </a:rPr>
              <a:t>minimal changes to system and programming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1196752"/>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Rectangle 5">
            <a:extLst>
              <a:ext uri="{FF2B5EF4-FFF2-40B4-BE49-F238E27FC236}">
                <a16:creationId xmlns:a16="http://schemas.microsoft.com/office/drawing/2014/main" id="{974BE913-4921-E84F-8D09-AF184056BA68}"/>
              </a:ext>
            </a:extLst>
          </p:cNvPr>
          <p:cNvSpPr/>
          <p:nvPr/>
        </p:nvSpPr>
        <p:spPr>
          <a:xfrm>
            <a:off x="899592" y="2420888"/>
            <a:ext cx="5256584" cy="43204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0639503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3D-Stacked PIM on Mobile Devices</a:t>
            </a:r>
          </a:p>
        </p:txBody>
      </p:sp>
      <p:sp>
        <p:nvSpPr>
          <p:cNvPr id="3" name="Content Placeholder 2"/>
          <p:cNvSpPr>
            <a:spLocks noGrp="1"/>
          </p:cNvSpPr>
          <p:nvPr>
            <p:ph idx="1"/>
          </p:nvPr>
        </p:nvSpPr>
        <p:spPr>
          <a:xfrm>
            <a:off x="228600" y="1000472"/>
            <a:ext cx="8610600" cy="4876800"/>
          </a:xfrm>
        </p:spPr>
        <p:txBody>
          <a:bodyPr/>
          <a:lstStyle/>
          <a:p>
            <a:r>
              <a:rPr lang="en-US" sz="2100" dirty="0"/>
              <a:t>Amirali Boroumand, Saugata Ghose, </a:t>
            </a:r>
            <a:r>
              <a:rPr lang="en-US" sz="2100" dirty="0" err="1"/>
              <a:t>Youngsok</a:t>
            </a:r>
            <a:r>
              <a:rPr lang="en-US" sz="2100" dirty="0"/>
              <a:t> Kim, </a:t>
            </a:r>
            <a:r>
              <a:rPr lang="en-US" sz="2100" dirty="0" err="1"/>
              <a:t>Rachata</a:t>
            </a:r>
            <a:r>
              <a:rPr lang="en-US" sz="2100" dirty="0"/>
              <a:t> </a:t>
            </a:r>
            <a:r>
              <a:rPr lang="en-US" sz="2100" dirty="0" err="1"/>
              <a:t>Ausavarungnirun</a:t>
            </a:r>
            <a:r>
              <a:rPr lang="en-US" sz="2100" dirty="0"/>
              <a:t>, Eric </a:t>
            </a:r>
            <a:r>
              <a:rPr lang="en-US" sz="2100" dirty="0" err="1"/>
              <a:t>Shiu</a:t>
            </a:r>
            <a:r>
              <a:rPr lang="en-US" sz="2100" dirty="0"/>
              <a:t>, Rahul Thakur, </a:t>
            </a:r>
            <a:r>
              <a:rPr lang="en-US" sz="2100" dirty="0" err="1"/>
              <a:t>Daehyun</a:t>
            </a:r>
            <a:r>
              <a:rPr lang="en-US" sz="2100" dirty="0"/>
              <a:t> Kim, Aki </a:t>
            </a:r>
            <a:r>
              <a:rPr lang="en-US" sz="2100" dirty="0" err="1"/>
              <a:t>Kuusela</a:t>
            </a:r>
            <a:r>
              <a:rPr lang="en-US" sz="2100" dirty="0"/>
              <a:t>, Allan </a:t>
            </a:r>
            <a:r>
              <a:rPr lang="en-US" sz="2100" dirty="0" err="1"/>
              <a:t>Knies</a:t>
            </a:r>
            <a:r>
              <a:rPr lang="en-US" sz="2100" dirty="0"/>
              <a:t>, </a:t>
            </a:r>
            <a:r>
              <a:rPr lang="en-US" sz="2100" dirty="0" err="1"/>
              <a:t>Parthasarathy</a:t>
            </a:r>
            <a:r>
              <a:rPr lang="en-US" sz="2100" dirty="0"/>
              <a:t> </a:t>
            </a:r>
            <a:r>
              <a:rPr lang="en-US" sz="2100" dirty="0" err="1"/>
              <a:t>Ranganathan</a:t>
            </a:r>
            <a:r>
              <a:rPr lang="en-US" sz="2100" dirty="0"/>
              <a:t>, and Onur Mutlu,</a:t>
            </a:r>
            <a:br>
              <a:rPr lang="en-US" sz="2100" dirty="0"/>
            </a:br>
            <a:r>
              <a:rPr lang="en-US" sz="2100" b="1" dirty="0">
                <a:hlinkClick r:id="rId2"/>
              </a:rPr>
              <a:t>"Google Workloads for Consumer Devices: Mitigating Data Movement Bottlenecks"</a:t>
            </a:r>
            <a:r>
              <a:rPr lang="en-US" sz="2100" dirty="0"/>
              <a:t> </a:t>
            </a:r>
            <a:br>
              <a:rPr lang="en-US" sz="2100" dirty="0"/>
            </a:br>
            <a:r>
              <a:rPr lang="en-US" sz="2100" i="1" dirty="0"/>
              <a:t>Proceedings of the </a:t>
            </a:r>
            <a:r>
              <a:rPr lang="en-US" sz="2100" i="1" dirty="0">
                <a:hlinkClick r:id="rId3"/>
              </a:rPr>
              <a:t>23rd International Conference on Architectural Support for Programming Languages and Operating Systems</a:t>
            </a:r>
            <a:r>
              <a:rPr lang="en-US" sz="2100" i="1" dirty="0"/>
              <a:t> (</a:t>
            </a:r>
            <a:r>
              <a:rPr lang="en-US" sz="2100" b="1" i="1" dirty="0"/>
              <a:t>ASPLOS</a:t>
            </a:r>
            <a:r>
              <a:rPr lang="en-US" sz="2100" i="1" dirty="0"/>
              <a:t>)</a:t>
            </a:r>
            <a:r>
              <a:rPr lang="en-US" sz="21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077072"/>
            <a:ext cx="9144000" cy="2235200"/>
          </a:xfrm>
          <a:prstGeom prst="rect">
            <a:avLst/>
          </a:prstGeom>
        </p:spPr>
      </p:pic>
    </p:spTree>
    <p:extLst>
      <p:ext uri="{BB962C8B-B14F-4D97-AF65-F5344CB8AC3E}">
        <p14:creationId xmlns:p14="http://schemas.microsoft.com/office/powerpoint/2010/main" val="39108649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1236772160"/>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ill Sans MT"/>
                <a:cs typeface="Gill Sans MT"/>
              </a:rPr>
              <a:t>Consumer Devices</a:t>
            </a:r>
          </a:p>
        </p:txBody>
      </p:sp>
      <p:sp>
        <p:nvSpPr>
          <p:cNvPr id="3" name="Content Placeholder 2"/>
          <p:cNvSpPr>
            <a:spLocks noGrp="1"/>
          </p:cNvSpPr>
          <p:nvPr>
            <p:ph idx="1"/>
          </p:nvPr>
        </p:nvSpPr>
        <p:spPr>
          <a:xfrm>
            <a:off x="152400" y="1066800"/>
            <a:ext cx="8839200" cy="5638800"/>
          </a:xfrm>
        </p:spPr>
        <p:txBody>
          <a:bodyPr>
            <a:normAutofit/>
          </a:bodyPr>
          <a:lstStyle/>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pPr lvl="1"/>
            <a:endParaRPr lang="en-US" sz="2000" dirty="0">
              <a:solidFill>
                <a:srgbClr val="595959"/>
              </a:solidFill>
              <a:latin typeface="Gill Sans MT"/>
              <a:cs typeface="Gill Sans MT"/>
            </a:endParaRPr>
          </a:p>
          <a:p>
            <a:pPr lvl="1"/>
            <a:endParaRPr lang="en-US" sz="2400" dirty="0">
              <a:solidFill>
                <a:schemeClr val="tx2"/>
              </a:solidFill>
              <a:latin typeface="Gill Sans MT"/>
              <a:cs typeface="Gill Sans MT"/>
            </a:endParaRPr>
          </a:p>
          <a:p>
            <a:pPr marL="342900" lvl="1" indent="-342900">
              <a:buFont typeface="Arial" pitchFamily="34" charset="0"/>
              <a:buChar char="•"/>
            </a:pPr>
            <a:endParaRPr lang="en-US" sz="2400" u="sng" dirty="0">
              <a:solidFill>
                <a:schemeClr val="tx2"/>
              </a:solidFill>
              <a:latin typeface="Gill Sans MT"/>
              <a:cs typeface="Gill Sans MT"/>
            </a:endParaRPr>
          </a:p>
          <a:p>
            <a:pPr lvl="1"/>
            <a:endParaRPr lang="en-US" sz="2000" dirty="0">
              <a:solidFill>
                <a:srgbClr val="595959"/>
              </a:solidFill>
              <a:latin typeface="Gill Sans MT"/>
              <a:cs typeface="Gill Sans MT"/>
            </a:endParaRPr>
          </a:p>
          <a:p>
            <a:endParaRPr lang="en-US" dirty="0">
              <a:latin typeface="Gill Sans MT"/>
              <a:cs typeface="Gill Sans MT"/>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Gill Sans MT"/>
              </a:rPr>
              <a:pPr marL="0" marR="0" lvl="0" indent="0" algn="r" defTabSz="914400" rtl="0" eaLnBrk="1" fontAlgn="auto" latinLnBrk="0" hangingPunct="1">
                <a:lnSpc>
                  <a:spcPct val="100000"/>
                </a:lnSpc>
                <a:spcBef>
                  <a:spcPts val="0"/>
                </a:spcBef>
                <a:spcAft>
                  <a:spcPts val="0"/>
                </a:spcAft>
                <a:buClrTx/>
                <a:buSzTx/>
                <a:buFontTx/>
                <a:buNone/>
                <a:tabLst/>
                <a:defRPr/>
              </a:pPr>
              <a:t>243</a:t>
            </a:fld>
            <a:endParaRPr kumimoji="0" lang="en-US" sz="2400" b="1" i="0" u="none" strike="noStrike" kern="1200" cap="none" spc="0" normalizeH="0" baseline="0" noProof="0">
              <a:ln>
                <a:noFill/>
              </a:ln>
              <a:solidFill>
                <a:srgbClr val="0070C0"/>
              </a:solidFill>
              <a:effectLst/>
              <a:uLnTx/>
              <a:uFillTx/>
              <a:latin typeface="Gill Sans MT"/>
              <a:ea typeface="+mn-ea"/>
              <a:cs typeface="Gill Sans MT"/>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3124200"/>
            <a:ext cx="8077200"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F497D"/>
                </a:solidFill>
                <a:effectLst/>
                <a:uLnTx/>
                <a:uFillTx/>
                <a:latin typeface="Gill Sans MT"/>
                <a:ea typeface="+mn-ea"/>
                <a:cs typeface="Gill Sans MT"/>
              </a:rPr>
              <a:t>Consumer devices are everywhere!</a:t>
            </a:r>
          </a:p>
        </p:txBody>
      </p:sp>
      <p:pic>
        <p:nvPicPr>
          <p:cNvPr id="11" name="Picture 10"/>
          <p:cNvPicPr>
            <a:picLocks noChangeAspect="1"/>
          </p:cNvPicPr>
          <p:nvPr/>
        </p:nvPicPr>
        <p:blipFill>
          <a:blip r:embed="rId4"/>
          <a:stretch>
            <a:fillRect/>
          </a:stretch>
        </p:blipFill>
        <p:spPr>
          <a:xfrm>
            <a:off x="1295400" y="1143000"/>
            <a:ext cx="2861107" cy="1938169"/>
          </a:xfrm>
          <a:prstGeom prst="rect">
            <a:avLst/>
          </a:prstGeom>
        </p:spPr>
      </p:pic>
      <p:pic>
        <p:nvPicPr>
          <p:cNvPr id="14" name="Picture 13"/>
          <p:cNvPicPr>
            <a:picLocks noChangeAspect="1"/>
          </p:cNvPicPr>
          <p:nvPr/>
        </p:nvPicPr>
        <p:blipFill>
          <a:blip r:embed="rId5"/>
          <a:stretch>
            <a:fillRect/>
          </a:stretch>
        </p:blipFill>
        <p:spPr>
          <a:xfrm>
            <a:off x="4222961" y="1066800"/>
            <a:ext cx="1457546" cy="1945899"/>
          </a:xfrm>
          <a:prstGeom prst="rect">
            <a:avLst/>
          </a:prstGeom>
        </p:spPr>
      </p:pic>
      <p:pic>
        <p:nvPicPr>
          <p:cNvPr id="15" name="Picture 14"/>
          <p:cNvPicPr>
            <a:picLocks noChangeAspect="1"/>
          </p:cNvPicPr>
          <p:nvPr/>
        </p:nvPicPr>
        <p:blipFill>
          <a:blip r:embed="rId6"/>
          <a:stretch>
            <a:fillRect/>
          </a:stretch>
        </p:blipFill>
        <p:spPr>
          <a:xfrm>
            <a:off x="6061507" y="1676204"/>
            <a:ext cx="1295596" cy="1295596"/>
          </a:xfrm>
          <a:prstGeom prst="rect">
            <a:avLst/>
          </a:prstGeom>
        </p:spPr>
      </p:pic>
      <p:pic>
        <p:nvPicPr>
          <p:cNvPr id="10" name="Picture 9"/>
          <p:cNvPicPr>
            <a:picLocks noChangeAspect="1"/>
          </p:cNvPicPr>
          <p:nvPr/>
        </p:nvPicPr>
        <p:blipFill>
          <a:blip r:embed="rId7"/>
          <a:stretch>
            <a:fillRect/>
          </a:stretch>
        </p:blipFill>
        <p:spPr>
          <a:xfrm>
            <a:off x="2438400" y="5223510"/>
            <a:ext cx="4581769" cy="1786890"/>
          </a:xfrm>
          <a:prstGeom prst="rect">
            <a:avLst/>
          </a:prstGeom>
        </p:spPr>
      </p:pic>
      <p:sp>
        <p:nvSpPr>
          <p:cNvPr id="13" name="Rectangle 12"/>
          <p:cNvSpPr/>
          <p:nvPr/>
        </p:nvSpPr>
        <p:spPr>
          <a:xfrm>
            <a:off x="0" y="3905071"/>
            <a:ext cx="9144000" cy="1200329"/>
          </a:xfrm>
          <a:prstGeom prst="rect">
            <a:avLst/>
          </a:prstGeom>
          <a:solidFill>
            <a:srgbClr val="800000"/>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Gill Sans MT"/>
                <a:ea typeface="+mn-ea"/>
                <a:cs typeface="+mn-cs"/>
              </a:rPr>
              <a:t>Energy consumption is</a:t>
            </a:r>
            <a:br>
              <a:rPr kumimoji="0" lang="en-US" sz="3600" b="1" i="0" u="none" strike="noStrike" kern="1200" cap="none" spc="0" normalizeH="0" baseline="0" noProof="0" dirty="0">
                <a:ln>
                  <a:noFill/>
                </a:ln>
                <a:solidFill>
                  <a:srgbClr val="FFFFFF"/>
                </a:solidFill>
                <a:effectLst/>
                <a:uLnTx/>
                <a:uFillTx/>
                <a:latin typeface="Gill Sans MT"/>
                <a:ea typeface="+mn-ea"/>
                <a:cs typeface="+mn-cs"/>
              </a:rPr>
            </a:br>
            <a:r>
              <a:rPr kumimoji="0" lang="en-US" sz="3600" b="1" i="0" u="none" strike="noStrike" kern="1200" cap="none" spc="0" normalizeH="0" baseline="0" noProof="0" dirty="0">
                <a:ln>
                  <a:noFill/>
                </a:ln>
                <a:solidFill>
                  <a:srgbClr val="FFFFFF"/>
                </a:solidFill>
                <a:effectLst/>
                <a:uLnTx/>
                <a:uFillTx/>
                <a:latin typeface="Gill Sans MT"/>
                <a:ea typeface="+mn-ea"/>
                <a:cs typeface="+mn-cs"/>
              </a:rPr>
              <a:t> a first-class concern in consumer devices</a:t>
            </a:r>
          </a:p>
        </p:txBody>
      </p:sp>
    </p:spTree>
    <p:extLst>
      <p:ext uri="{BB962C8B-B14F-4D97-AF65-F5344CB8AC3E}">
        <p14:creationId xmlns:p14="http://schemas.microsoft.com/office/powerpoint/2010/main" val="2095460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animBg="1"/>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3700" dirty="0"/>
              <a:t>Popular Google Consumer Workloads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1651427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500"/>
                                        <p:tgtEl>
                                          <p:spTgt spid="1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par>
                          <p:cTn id="33" fill="hold">
                            <p:stCondLst>
                              <p:cond delay="500"/>
                            </p:stCondLst>
                            <p:childTnLst>
                              <p:par>
                                <p:cTn id="34" presetID="10" presetClass="entr" presetSubtype="0" fill="hold" nodeType="after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500"/>
                                        <p:tgtEl>
                                          <p:spTgt spid="30"/>
                                        </p:tgtEl>
                                      </p:cBhvr>
                                    </p:animEffect>
                                  </p:childTnLst>
                                </p:cTn>
                              </p:par>
                            </p:childTnLst>
                          </p:cTn>
                        </p:par>
                        <p:par>
                          <p:cTn id="40" fill="hold">
                            <p:stCondLst>
                              <p:cond delay="1000"/>
                            </p:stCondLst>
                            <p:childTnLst>
                              <p:par>
                                <p:cTn id="41" presetID="10" presetClass="entr" presetSubtype="0"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11" grpId="0"/>
      <p:bldP spid="12" grpId="0"/>
      <p:bldP spid="16" grpId="0"/>
      <p:bldP spid="17" grpId="0"/>
      <p:bldP spid="30" grpId="0"/>
      <p:bldP spid="32" grpId="0"/>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245</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sp>
        <p:nvSpPr>
          <p:cNvPr id="2" name="Title 1"/>
          <p:cNvSpPr>
            <a:spLocks noGrp="1"/>
          </p:cNvSpPr>
          <p:nvPr>
            <p:ph type="title"/>
          </p:nvPr>
        </p:nvSpPr>
        <p:spPr>
          <a:xfrm>
            <a:off x="-152400" y="0"/>
            <a:ext cx="9144000" cy="914400"/>
          </a:xfrm>
        </p:spPr>
        <p:txBody>
          <a:bodyPr/>
          <a:lstStyle/>
          <a:p>
            <a:r>
              <a:rPr lang="en-US" dirty="0"/>
              <a:t>Energy Cost of Data Movement</a:t>
            </a:r>
          </a:p>
        </p:txBody>
      </p:sp>
      <p:sp>
        <p:nvSpPr>
          <p:cNvPr id="3" name="Content Placeholder 2"/>
          <p:cNvSpPr>
            <a:spLocks noGrp="1"/>
          </p:cNvSpPr>
          <p:nvPr>
            <p:ph idx="1"/>
          </p:nvPr>
        </p:nvSpPr>
        <p:spPr>
          <a:xfrm>
            <a:off x="-4724400" y="914400"/>
            <a:ext cx="2057400" cy="5486400"/>
          </a:xfrm>
        </p:spPr>
        <p:txBody>
          <a:bodyPr>
            <a:normAutofit/>
          </a:bodyPr>
          <a:lstStyle/>
          <a:p>
            <a:pPr marL="914400" lvl="2" indent="0">
              <a:buNone/>
            </a:pPr>
            <a:endParaRPr lang="en-US" sz="20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3" name="TextBox 12"/>
          <p:cNvSpPr txBox="1"/>
          <p:nvPr/>
        </p:nvSpPr>
        <p:spPr>
          <a:xfrm>
            <a:off x="3276600" y="2219980"/>
            <a:ext cx="3276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p>
        </p:txBody>
      </p:sp>
      <p:cxnSp>
        <p:nvCxnSpPr>
          <p:cNvPr id="29" name="Straight Arrow Connector 28"/>
          <p:cNvCxnSpPr/>
          <p:nvPr/>
        </p:nvCxnSpPr>
        <p:spPr>
          <a:xfrm flipH="1">
            <a:off x="3276600" y="2743200"/>
            <a:ext cx="1600200" cy="8382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a:off x="4876800" y="2743200"/>
            <a:ext cx="0" cy="9144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4876800" y="2743200"/>
            <a:ext cx="1828800" cy="7620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0" y="106680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100" b="1" i="0" u="none" strike="noStrike" kern="1200" cap="none" spc="0" normalizeH="0" baseline="0" noProof="0" dirty="0">
                <a:ln>
                  <a:noFill/>
                </a:ln>
                <a:solidFill>
                  <a:srgbClr val="1F497D"/>
                </a:solidFill>
                <a:effectLst/>
                <a:uLnTx/>
                <a:uFillTx/>
                <a:latin typeface="Gill Sans MT"/>
                <a:ea typeface="+mn-ea"/>
                <a:cs typeface="+mn-cs"/>
              </a:rPr>
              <a:t>1</a:t>
            </a:r>
            <a:r>
              <a:rPr kumimoji="0" lang="en-US" sz="3100" b="1" i="0" u="none" strike="noStrike" kern="1200" cap="none" spc="0" normalizeH="0" baseline="30000" noProof="0" dirty="0">
                <a:ln>
                  <a:noFill/>
                </a:ln>
                <a:solidFill>
                  <a:srgbClr val="1F497D"/>
                </a:solidFill>
                <a:effectLst/>
                <a:uLnTx/>
                <a:uFillTx/>
                <a:latin typeface="Gill Sans MT"/>
                <a:ea typeface="+mn-ea"/>
                <a:cs typeface="+mn-cs"/>
              </a:rPr>
              <a:t>st</a:t>
            </a:r>
            <a:r>
              <a:rPr kumimoji="0" lang="en-US" sz="3100" b="1" i="0" u="none" strike="noStrike" kern="1200" cap="none" spc="0" normalizeH="0" baseline="0" noProof="0" dirty="0">
                <a:ln>
                  <a:noFill/>
                </a:ln>
                <a:solidFill>
                  <a:srgbClr val="1F497D"/>
                </a:solidFill>
                <a:effectLst/>
                <a:uLnTx/>
                <a:uFillTx/>
                <a:latin typeface="Gill Sans MT"/>
                <a:ea typeface="+mn-ea"/>
                <a:cs typeface="+mn-cs"/>
              </a:rPr>
              <a:t> key observation</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62.7%</a:t>
            </a:r>
            <a:r>
              <a:rPr kumimoji="0" lang="en-US" sz="3000" b="1" i="0" u="none" strike="noStrike" kern="1200" cap="none" spc="0" normalizeH="0" baseline="0" noProof="0" dirty="0">
                <a:ln>
                  <a:noFill/>
                </a:ln>
                <a:solidFill>
                  <a:prstClr val="black"/>
                </a:solidFill>
                <a:effectLst/>
                <a:uLnTx/>
                <a:uFillTx/>
                <a:latin typeface="Gill Sans MT"/>
                <a:ea typeface="+mn-ea"/>
                <a:cs typeface="+mn-cs"/>
              </a:rPr>
              <a:t> of the total system energy is spent on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33" name="Rectangle 32"/>
          <p:cNvSpPr/>
          <p:nvPr/>
        </p:nvSpPr>
        <p:spPr>
          <a:xfrm>
            <a:off x="0" y="5257800"/>
            <a:ext cx="9144000" cy="538609"/>
          </a:xfrm>
          <a:prstGeom prst="rect">
            <a:avLst/>
          </a:prstGeom>
          <a:no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Potential solution</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a:t>
            </a:r>
            <a:r>
              <a:rPr kumimoji="0" lang="en-US" sz="2900" b="1" i="0" u="none" strike="noStrike" kern="1200" cap="none" spc="0" normalizeH="0" baseline="0" noProof="0" dirty="0">
                <a:ln>
                  <a:noFill/>
                </a:ln>
                <a:solidFill>
                  <a:prstClr val="black"/>
                </a:solidFill>
                <a:effectLst/>
                <a:uLnTx/>
                <a:uFillTx/>
                <a:latin typeface="Gill Sans MT"/>
                <a:ea typeface="+mn-ea"/>
                <a:cs typeface="+mn-cs"/>
              </a:rPr>
              <a:t> move computation </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close to data</a:t>
            </a:r>
            <a:endParaRPr kumimoji="0" lang="en-US" sz="29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39" name="Rectangle 38"/>
          <p:cNvSpPr/>
          <p:nvPr/>
        </p:nvSpPr>
        <p:spPr>
          <a:xfrm>
            <a:off x="0" y="5943600"/>
            <a:ext cx="9144000" cy="538609"/>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white"/>
                </a:solidFill>
                <a:effectLst/>
                <a:uLnTx/>
                <a:uFillTx/>
                <a:latin typeface="Gill Sans MT"/>
                <a:ea typeface="+mn-ea"/>
                <a:cs typeface="+mn-cs"/>
              </a:rPr>
              <a:t>Challenge: limited area and energy budget</a:t>
            </a:r>
          </a:p>
        </p:txBody>
      </p:sp>
      <p:sp>
        <p:nvSpPr>
          <p:cNvPr id="19" name="TextBox 18"/>
          <p:cNvSpPr txBox="1"/>
          <p:nvPr/>
        </p:nvSpPr>
        <p:spPr>
          <a:xfrm>
            <a:off x="5239748" y="4648200"/>
            <a:ext cx="3980452"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Processing-In-Memory (PIM)</a:t>
            </a:r>
          </a:p>
        </p:txBody>
      </p:sp>
      <p:grpSp>
        <p:nvGrpSpPr>
          <p:cNvPr id="31" name="Group 30"/>
          <p:cNvGrpSpPr/>
          <p:nvPr/>
        </p:nvGrpSpPr>
        <p:grpSpPr>
          <a:xfrm>
            <a:off x="914400" y="2514603"/>
            <a:ext cx="7620001" cy="2133597"/>
            <a:chOff x="914399" y="1295401"/>
            <a:chExt cx="7620001" cy="2514599"/>
          </a:xfrm>
        </p:grpSpPr>
        <p:grpSp>
          <p:nvGrpSpPr>
            <p:cNvPr id="7" name="Group 6"/>
            <p:cNvGrpSpPr/>
            <p:nvPr/>
          </p:nvGrpSpPr>
          <p:grpSpPr>
            <a:xfrm>
              <a:off x="914399" y="1295401"/>
              <a:ext cx="7620001" cy="2514599"/>
              <a:chOff x="914400" y="1340069"/>
              <a:chExt cx="7218947" cy="3034861"/>
            </a:xfrm>
          </p:grpSpPr>
          <p:sp>
            <p:nvSpPr>
              <p:cNvPr id="22" name="TextBox 21"/>
              <p:cNvSpPr txBox="1"/>
              <p:nvPr/>
            </p:nvSpPr>
            <p:spPr>
              <a:xfrm>
                <a:off x="914400" y="1340069"/>
                <a:ext cx="89764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Gill Sans MT"/>
                    <a:ea typeface="+mn-ea"/>
                    <a:cs typeface="+mn-cs"/>
                  </a:rPr>
                  <a:t>SoC</a:t>
                </a:r>
                <a:endParaRPr kumimoji="0" lang="en-US" sz="2400" b="1" i="0" u="none" strike="noStrike" kern="1200" cap="none" spc="0" normalizeH="0" baseline="0" noProof="0" dirty="0">
                  <a:ln>
                    <a:noFill/>
                  </a:ln>
                  <a:solidFill>
                    <a:prstClr val="black"/>
                  </a:solidFill>
                  <a:effectLst/>
                  <a:uLnTx/>
                  <a:uFillTx/>
                  <a:latin typeface="Gill Sans MT"/>
                  <a:ea typeface="+mn-ea"/>
                  <a:cs typeface="+mn-cs"/>
                </a:endParaRPr>
              </a:p>
            </p:txBody>
          </p:sp>
          <p:grpSp>
            <p:nvGrpSpPr>
              <p:cNvPr id="18" name="Group 17"/>
              <p:cNvGrpSpPr/>
              <p:nvPr/>
            </p:nvGrpSpPr>
            <p:grpSpPr>
              <a:xfrm>
                <a:off x="1066800" y="1707931"/>
                <a:ext cx="7066547" cy="2666999"/>
                <a:chOff x="1066800" y="1707931"/>
                <a:chExt cx="7066547" cy="2666999"/>
              </a:xfrm>
            </p:grpSpPr>
            <p:sp>
              <p:nvSpPr>
                <p:cNvPr id="10" name="Rounded Rectangle 9"/>
                <p:cNvSpPr/>
                <p:nvPr/>
              </p:nvSpPr>
              <p:spPr>
                <a:xfrm>
                  <a:off x="6858000" y="1707931"/>
                  <a:ext cx="1275347" cy="266699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DRAM</a:t>
                  </a:r>
                  <a:endParaRPr kumimoji="0" lang="en-US" sz="18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17" name="Rounded Rectangle 16"/>
                <p:cNvSpPr/>
                <p:nvPr/>
              </p:nvSpPr>
              <p:spPr>
                <a:xfrm>
                  <a:off x="1066800" y="2133600"/>
                  <a:ext cx="5105400" cy="1904999"/>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23" name="Rounded Rectangle 22"/>
                <p:cNvSpPr/>
                <p:nvPr/>
              </p:nvSpPr>
              <p:spPr>
                <a:xfrm>
                  <a:off x="5101390" y="2423945"/>
                  <a:ext cx="577516" cy="1462256"/>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L2</a:t>
                  </a:r>
                  <a:endParaRPr kumimoji="0" lang="en-US" sz="1600" b="1" i="0" u="none" strike="noStrike" kern="1200" cap="none" spc="0" normalizeH="0" baseline="0" noProof="0" dirty="0">
                    <a:ln>
                      <a:noFill/>
                    </a:ln>
                    <a:solidFill>
                      <a:prstClr val="black"/>
                    </a:solidFill>
                    <a:effectLst/>
                    <a:uLnTx/>
                    <a:uFillTx/>
                    <a:latin typeface="Gill Sans MT"/>
                    <a:ea typeface="+mn-ea"/>
                    <a:cs typeface="+mn-cs"/>
                  </a:endParaRPr>
                </a:p>
              </p:txBody>
            </p:sp>
            <p:cxnSp>
              <p:nvCxnSpPr>
                <p:cNvPr id="25" name="Straight Arrow Connector 24"/>
                <p:cNvCxnSpPr/>
                <p:nvPr/>
              </p:nvCxnSpPr>
              <p:spPr>
                <a:xfrm flipH="1">
                  <a:off x="2907632" y="3179378"/>
                  <a:ext cx="533400" cy="0"/>
                </a:xfrm>
                <a:prstGeom prst="straightConnector1">
                  <a:avLst/>
                </a:prstGeom>
                <a:noFill/>
                <a:ln w="57150" cap="flat" cmpd="sng" algn="ctr">
                  <a:solidFill>
                    <a:srgbClr val="000000"/>
                  </a:solidFill>
                  <a:prstDash val="solid"/>
                  <a:miter lim="800000"/>
                  <a:headEnd type="triangle"/>
                  <a:tailEnd type="triangle"/>
                </a:ln>
                <a:effectLst/>
              </p:spPr>
            </p:cxnSp>
            <p:sp>
              <p:nvSpPr>
                <p:cNvPr id="28" name="Rounded Rectangle 27"/>
                <p:cNvSpPr/>
                <p:nvPr/>
              </p:nvSpPr>
              <p:spPr>
                <a:xfrm>
                  <a:off x="3581400" y="2640721"/>
                  <a:ext cx="509337" cy="1090451"/>
                </a:xfrm>
                <a:prstGeom prst="roundRect">
                  <a:avLst/>
                </a:prstGeom>
                <a:solidFill>
                  <a:srgbClr val="80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L1</a:t>
                  </a:r>
                  <a:endParaRPr kumimoji="0" lang="en-US" sz="105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38" name="Group 37"/>
                <p:cNvGrpSpPr/>
                <p:nvPr/>
              </p:nvGrpSpPr>
              <p:grpSpPr>
                <a:xfrm>
                  <a:off x="1219199" y="2488322"/>
                  <a:ext cx="1447799" cy="1042280"/>
                  <a:chOff x="3276600" y="1116722"/>
                  <a:chExt cx="1098981" cy="1042280"/>
                </a:xfrm>
              </p:grpSpPr>
              <p:sp>
                <p:nvSpPr>
                  <p:cNvPr id="21" name="Rounded Rectangle 20"/>
                  <p:cNvSpPr/>
                  <p:nvPr/>
                </p:nvSpPr>
                <p:spPr>
                  <a:xfrm>
                    <a:off x="3276600" y="11167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6" name="Rounded Rectangle 35"/>
                  <p:cNvSpPr/>
                  <p:nvPr/>
                </p:nvSpPr>
                <p:spPr>
                  <a:xfrm>
                    <a:off x="3429000" y="12691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7" name="Rounded Rectangle 36"/>
                  <p:cNvSpPr/>
                  <p:nvPr/>
                </p:nvSpPr>
                <p:spPr>
                  <a:xfrm>
                    <a:off x="3581400" y="14215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4" name="Straight Arrow Connector 43"/>
                <p:cNvCxnSpPr/>
                <p:nvPr/>
              </p:nvCxnSpPr>
              <p:spPr>
                <a:xfrm flipH="1">
                  <a:off x="4162927" y="3179378"/>
                  <a:ext cx="838200" cy="0"/>
                </a:xfrm>
                <a:prstGeom prst="straightConnector1">
                  <a:avLst/>
                </a:prstGeom>
                <a:noFill/>
                <a:ln w="63500" cap="flat" cmpd="sng" algn="ctr">
                  <a:solidFill>
                    <a:schemeClr val="tx1"/>
                  </a:solidFill>
                  <a:prstDash val="solid"/>
                  <a:miter lim="800000"/>
                  <a:headEnd type="triangle"/>
                  <a:tailEnd type="triangle"/>
                </a:ln>
                <a:effectLst/>
              </p:spPr>
            </p:cxnSp>
          </p:grpSp>
          <p:sp>
            <p:nvSpPr>
              <p:cNvPr id="46" name="Rounded Rectangle 45"/>
              <p:cNvSpPr/>
              <p:nvPr/>
            </p:nvSpPr>
            <p:spPr>
              <a:xfrm>
                <a:off x="1773145" y="2993692"/>
                <a:ext cx="1046255"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0" name="Straight Arrow Connector 39"/>
            <p:cNvCxnSpPr/>
            <p:nvPr/>
          </p:nvCxnSpPr>
          <p:spPr>
            <a:xfrm flipH="1">
              <a:off x="6019800" y="2819400"/>
              <a:ext cx="1066798" cy="2720"/>
            </a:xfrm>
            <a:prstGeom prst="straightConnector1">
              <a:avLst/>
            </a:prstGeom>
            <a:noFill/>
            <a:ln w="88900" cap="flat" cmpd="sng" algn="ctr">
              <a:solidFill>
                <a:schemeClr val="tx1"/>
              </a:solidFill>
              <a:prstDash val="solid"/>
              <a:miter lim="800000"/>
              <a:headEnd type="triangle"/>
              <a:tailEnd type="triangle"/>
            </a:ln>
            <a:effectLst/>
          </p:spPr>
        </p:cxnSp>
      </p:grpSp>
      <p:sp>
        <p:nvSpPr>
          <p:cNvPr id="34" name="Rounded Rectangle 33"/>
          <p:cNvSpPr/>
          <p:nvPr/>
        </p:nvSpPr>
        <p:spPr>
          <a:xfrm>
            <a:off x="6705600" y="4114800"/>
            <a:ext cx="1295400" cy="533400"/>
          </a:xfrm>
          <a:prstGeom prst="roundRect">
            <a:avLst/>
          </a:prstGeom>
          <a:solidFill>
            <a:srgbClr val="948A54"/>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Compute Unit </a:t>
            </a:r>
          </a:p>
        </p:txBody>
      </p:sp>
    </p:spTree>
    <p:extLst>
      <p:ext uri="{BB962C8B-B14F-4D97-AF65-F5344CB8AC3E}">
        <p14:creationId xmlns:p14="http://schemas.microsoft.com/office/powerpoint/2010/main" val="565304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par>
                                <p:cTn id="16" presetID="10" presetClass="entr" presetSubtype="0" fill="hold" nodeType="with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par>
                                <p:cTn id="19" presetID="10" presetClass="entr" presetSubtype="0" fill="hold" nodeType="with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animEffect transition="in" filter="fade">
                                      <p:cBhvr>
                                        <p:cTn id="25" dur="500"/>
                                        <p:tgtEl>
                                          <p:spTgt spid="4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45" grpId="0" animBg="1"/>
      <p:bldP spid="33" grpId="0"/>
      <p:bldP spid="39" grpId="0" animBg="1"/>
      <p:bldP spid="19" grpId="0"/>
      <p:bldP spid="34"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10134600" cy="914400"/>
          </a:xfrm>
        </p:spPr>
        <p:txBody>
          <a:bodyPr/>
          <a:lstStyle/>
          <a:p>
            <a:r>
              <a:rPr lang="en-US" sz="3700" dirty="0"/>
              <a:t>Using PIM to Reduce Data Movement</a:t>
            </a:r>
          </a:p>
        </p:txBody>
      </p:sp>
      <p:pic>
        <p:nvPicPr>
          <p:cNvPr id="26" name="Picture 2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4" name="Slide Number Placeholder 3"/>
          <p:cNvSpPr>
            <a:spLocks noGrp="1"/>
          </p:cNvSpPr>
          <p:nvPr>
            <p:ph type="sldNum" sz="quarter" idx="12"/>
          </p:nvPr>
        </p:nvSpPr>
        <p:spPr>
          <a:xfrm>
            <a:off x="7288306" y="6495871"/>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5</a:t>
            </a:r>
          </a:p>
        </p:txBody>
      </p:sp>
      <p:sp>
        <p:nvSpPr>
          <p:cNvPr id="6" name="Rectangle 5"/>
          <p:cNvSpPr/>
          <p:nvPr/>
        </p:nvSpPr>
        <p:spPr>
          <a:xfrm>
            <a:off x="0" y="1072515"/>
            <a:ext cx="9144000" cy="984885"/>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2</a:t>
            </a:r>
            <a:r>
              <a:rPr kumimoji="0" lang="en-US" sz="2900" b="1" i="0" u="none" strike="noStrike" kern="1200" cap="none" spc="0" normalizeH="0" baseline="30000" noProof="0" dirty="0">
                <a:ln>
                  <a:noFill/>
                </a:ln>
                <a:solidFill>
                  <a:srgbClr val="1F497D"/>
                </a:solidFill>
                <a:effectLst/>
                <a:uLnTx/>
                <a:uFillTx/>
                <a:latin typeface="Gill Sans MT"/>
                <a:ea typeface="+mn-ea"/>
                <a:cs typeface="+mn-cs"/>
              </a:rPr>
              <a:t>nd</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key observation: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a</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significant fraction of the</a:t>
            </a:r>
            <a:br>
              <a:rPr kumimoji="0" lang="en-US" sz="2900" b="1" i="0" u="none" strike="noStrike" kern="1200" cap="none" spc="0" normalizeH="0" baseline="0" noProof="0" dirty="0">
                <a:ln>
                  <a:noFill/>
                </a:ln>
                <a:solidFill>
                  <a:prstClr val="black"/>
                </a:solidFill>
                <a:effectLst/>
                <a:uLnTx/>
                <a:uFillTx/>
                <a:latin typeface="Gill Sans MT"/>
                <a:ea typeface="+mn-ea"/>
                <a:cs typeface="+mn-cs"/>
              </a:rPr>
            </a:b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C00000"/>
                </a:solidFill>
                <a:effectLst/>
                <a:uLnTx/>
                <a:uFillTx/>
                <a:latin typeface="Gill Sans MT"/>
                <a:ea typeface="+mn-ea"/>
                <a:cs typeface="+mn-cs"/>
              </a:rPr>
              <a:t>data movement</a:t>
            </a:r>
            <a:r>
              <a:rPr kumimoji="0" lang="en-US" sz="2900" b="1" i="0" u="none" strike="noStrike" kern="1200" cap="none" spc="0" normalizeH="0" baseline="0" noProof="0" dirty="0">
                <a:ln>
                  <a:noFill/>
                </a:ln>
                <a:solidFill>
                  <a:srgbClr val="FF0000"/>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often comes from</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simple functions</a:t>
            </a:r>
          </a:p>
        </p:txBody>
      </p:sp>
      <p:sp>
        <p:nvSpPr>
          <p:cNvPr id="16" name="Rounded Rectangle 15"/>
          <p:cNvSpPr/>
          <p:nvPr/>
        </p:nvSpPr>
        <p:spPr>
          <a:xfrm>
            <a:off x="1905000" y="4358045"/>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17" name="Group 16"/>
          <p:cNvGrpSpPr/>
          <p:nvPr/>
        </p:nvGrpSpPr>
        <p:grpSpPr>
          <a:xfrm>
            <a:off x="4648200" y="4259997"/>
            <a:ext cx="2667000" cy="914400"/>
            <a:chOff x="5562600" y="3276600"/>
            <a:chExt cx="2438400" cy="990600"/>
          </a:xfrm>
        </p:grpSpPr>
        <p:sp>
          <p:nvSpPr>
            <p:cNvPr id="23" name="Rounded Rectangle 22"/>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4" name="Rounded Rectangle 23"/>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
        <p:nvSpPr>
          <p:cNvPr id="66" name="Rectangle 65"/>
          <p:cNvSpPr/>
          <p:nvPr/>
        </p:nvSpPr>
        <p:spPr>
          <a:xfrm>
            <a:off x="0" y="2231648"/>
            <a:ext cx="90678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We can design lightweight logic to implement</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these </a:t>
            </a:r>
            <a:r>
              <a:rPr kumimoji="0" lang="en-US" sz="2600" b="1" i="1" u="sng" strike="noStrike" kern="1200" cap="none" spc="0" normalizeH="0" baseline="0" noProof="0" dirty="0">
                <a:ln>
                  <a:noFill/>
                </a:ln>
                <a:solidFill>
                  <a:prstClr val="black"/>
                </a:solidFill>
                <a:effectLst/>
                <a:uLnTx/>
                <a:uFillTx/>
                <a:latin typeface="Gill Sans MT"/>
                <a:ea typeface="+mn-ea"/>
                <a:cs typeface="+mn-cs"/>
              </a:rPr>
              <a:t>simple functions</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memory</a:t>
            </a:r>
          </a:p>
        </p:txBody>
      </p:sp>
      <p:sp>
        <p:nvSpPr>
          <p:cNvPr id="36" name="Rectangle 35"/>
          <p:cNvSpPr/>
          <p:nvPr/>
        </p:nvSpPr>
        <p:spPr>
          <a:xfrm>
            <a:off x="990600" y="3429000"/>
            <a:ext cx="32766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embedded</a:t>
            </a:r>
            <a:br>
              <a:rPr kumimoji="0" lang="en-US" sz="2300" b="1" i="0" u="none" strike="noStrike" kern="1200" cap="none" spc="0" normalizeH="0" baseline="0" noProof="0" dirty="0">
                <a:ln>
                  <a:noFill/>
                </a:ln>
                <a:solidFill>
                  <a:srgbClr val="006600"/>
                </a:solidFill>
                <a:effectLst/>
                <a:uLnTx/>
                <a:uFillTx/>
                <a:latin typeface="Gill Sans MT"/>
                <a:ea typeface="+mn-ea"/>
                <a:cs typeface="+mn-cs"/>
              </a:rPr>
            </a:br>
            <a:r>
              <a:rPr kumimoji="0" lang="en-US" sz="2300" b="1" i="0" u="none" strike="noStrike" kern="1200" cap="none" spc="0" normalizeH="0" baseline="0" noProof="0" dirty="0">
                <a:ln>
                  <a:noFill/>
                </a:ln>
                <a:solidFill>
                  <a:srgbClr val="006600"/>
                </a:solidFill>
                <a:effectLst/>
                <a:uLnTx/>
                <a:uFillTx/>
                <a:latin typeface="Gill Sans MT"/>
                <a:ea typeface="+mn-ea"/>
                <a:cs typeface="+mn-cs"/>
              </a:rPr>
              <a:t> low-power core</a:t>
            </a:r>
          </a:p>
        </p:txBody>
      </p:sp>
      <p:sp>
        <p:nvSpPr>
          <p:cNvPr id="38" name="Rectangle 37"/>
          <p:cNvSpPr/>
          <p:nvPr/>
        </p:nvSpPr>
        <p:spPr>
          <a:xfrm>
            <a:off x="4114800" y="3429000"/>
            <a:ext cx="33528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fixed-function accelerators</a:t>
            </a:r>
          </a:p>
        </p:txBody>
      </p:sp>
      <p:sp>
        <p:nvSpPr>
          <p:cNvPr id="39" name="Rectangle 38"/>
          <p:cNvSpPr/>
          <p:nvPr/>
        </p:nvSpPr>
        <p:spPr>
          <a:xfrm>
            <a:off x="0" y="5446693"/>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Gill Sans MT"/>
                <a:ea typeface="+mn-ea"/>
                <a:cs typeface="+mn-cs"/>
              </a:rPr>
              <a:t>Offloading to PIM logic reduces energy and improves performance, on average, by 55.4% and 54.2%</a:t>
            </a:r>
          </a:p>
        </p:txBody>
      </p:sp>
    </p:spTree>
    <p:extLst>
      <p:ext uri="{BB962C8B-B14F-4D97-AF65-F5344CB8AC3E}">
        <p14:creationId xmlns:p14="http://schemas.microsoft.com/office/powerpoint/2010/main" val="866665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fade">
                                      <p:cBhvr>
                                        <p:cTn id="20" dur="500"/>
                                        <p:tgtEl>
                                          <p:spTgt spid="3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6" grpId="0" animBg="1"/>
      <p:bldP spid="66" grpId="0"/>
      <p:bldP spid="36" grpId="0"/>
      <p:bldP spid="38" grpId="0"/>
      <p:bldP spid="39"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Goals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TextBox 7"/>
          <p:cNvSpPr txBox="1"/>
          <p:nvPr/>
        </p:nvSpPr>
        <p:spPr>
          <a:xfrm>
            <a:off x="152400" y="14478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lumMod val="65000"/>
                    <a:lumOff val="35000"/>
                  </a:prstClr>
                </a:solidFill>
                <a:effectLst/>
                <a:uLnTx/>
                <a:uFillTx/>
                <a:latin typeface="Arial Black" panose="020B0A04020102020204" pitchFamily="34" charset="0"/>
                <a:ea typeface="+mn-ea"/>
                <a:cs typeface="+mn-cs"/>
              </a:rPr>
              <a:t>1</a:t>
            </a:r>
          </a:p>
        </p:txBody>
      </p:sp>
      <p:sp>
        <p:nvSpPr>
          <p:cNvPr id="10" name="TextBox 9"/>
          <p:cNvSpPr txBox="1"/>
          <p:nvPr/>
        </p:nvSpPr>
        <p:spPr>
          <a:xfrm>
            <a:off x="152400" y="28956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595959"/>
                </a:solidFill>
                <a:effectLst/>
                <a:uLnTx/>
                <a:uFillTx/>
                <a:latin typeface="Arial Black" panose="020B0A04020102020204" pitchFamily="34" charset="0"/>
                <a:ea typeface="+mn-ea"/>
                <a:cs typeface="+mn-cs"/>
              </a:rPr>
              <a:t>2</a:t>
            </a:r>
          </a:p>
        </p:txBody>
      </p:sp>
      <p:sp>
        <p:nvSpPr>
          <p:cNvPr id="5" name="TextBox 4"/>
          <p:cNvSpPr txBox="1"/>
          <p:nvPr/>
        </p:nvSpPr>
        <p:spPr>
          <a:xfrm>
            <a:off x="990599" y="1477090"/>
            <a:ext cx="8001002" cy="95410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Understand the</a:t>
            </a:r>
            <a:r>
              <a:rPr kumimoji="0" lang="en-US" sz="2800" b="1" i="0" u="none" strike="noStrike" kern="1200" cap="none" spc="0" normalizeH="0" baseline="0" noProof="0" dirty="0">
                <a:ln>
                  <a:noFill/>
                </a:ln>
                <a:solidFill>
                  <a:prstClr val="black">
                    <a:lumMod val="65000"/>
                    <a:lumOff val="35000"/>
                  </a:prstClr>
                </a:solidFill>
                <a:effectLst/>
                <a:uLnTx/>
                <a:uFillTx/>
                <a:latin typeface="Gill Sans MT"/>
                <a:ea typeface="+mn-ea"/>
                <a:cs typeface="Adobe Garamond Pro"/>
              </a:rPr>
              <a:t> </a:t>
            </a:r>
            <a:r>
              <a:rPr kumimoji="0" lang="en-US" sz="2800" b="1" i="0" u="none" strike="noStrike" kern="1200" cap="none" spc="0" normalizeH="0" baseline="0" noProof="0" dirty="0">
                <a:ln>
                  <a:noFill/>
                </a:ln>
                <a:solidFill>
                  <a:srgbClr val="C00000"/>
                </a:solidFill>
                <a:effectLst/>
                <a:uLnTx/>
                <a:uFillTx/>
                <a:latin typeface="Gill Sans MT"/>
                <a:ea typeface="+mn-ea"/>
                <a:cs typeface="Adobe Garamond Pro"/>
              </a:rPr>
              <a:t>data movement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related bottlenecks in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modern consumer workloads</a:t>
            </a:r>
            <a:endParaRPr kumimoji="0" lang="en-US" sz="32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11" name="Rectangle 10"/>
          <p:cNvSpPr/>
          <p:nvPr/>
        </p:nvSpPr>
        <p:spPr>
          <a:xfrm>
            <a:off x="990600" y="2932459"/>
            <a:ext cx="8001000" cy="126188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00" normalizeH="0" baseline="0" noProof="0" dirty="0">
                <a:ln>
                  <a:noFill/>
                </a:ln>
                <a:solidFill>
                  <a:srgbClr val="1F497D"/>
                </a:solidFill>
                <a:effectLst/>
                <a:uLnTx/>
                <a:uFillTx/>
                <a:latin typeface="Gill Sans MT"/>
                <a:ea typeface="+mn-ea"/>
                <a:cs typeface="Adobe Garamond Pro"/>
              </a:rPr>
              <a:t>Analyze opportunities to </a:t>
            </a:r>
            <a:r>
              <a:rPr kumimoji="0" lang="en-US" sz="2800" b="1" i="0" u="none" strike="noStrike" kern="1200" cap="none" spc="-100" normalizeH="0" baseline="0" noProof="0" dirty="0">
                <a:ln>
                  <a:noFill/>
                </a:ln>
                <a:solidFill>
                  <a:srgbClr val="0000FF"/>
                </a:solidFill>
                <a:effectLst/>
                <a:uLnTx/>
                <a:uFillTx/>
                <a:latin typeface="Gill Sans MT"/>
                <a:ea typeface="+mn-ea"/>
                <a:cs typeface="Adobe Garamond Pro"/>
              </a:rPr>
              <a:t>mitigate</a:t>
            </a:r>
            <a:r>
              <a:rPr kumimoji="0" lang="en-US" sz="2800" b="1" i="0" u="none" strike="noStrike" kern="1200" cap="none" spc="-100" normalizeH="0" baseline="0" noProof="0" dirty="0">
                <a:ln>
                  <a:noFill/>
                </a:ln>
                <a:solidFill>
                  <a:srgbClr val="1F497D"/>
                </a:solidFill>
                <a:effectLst/>
                <a:uLnTx/>
                <a:uFillTx/>
                <a:latin typeface="Gill Sans MT"/>
                <a:ea typeface="+mn-ea"/>
                <a:cs typeface="Adobe Garamond Pro"/>
              </a:rPr>
              <a:t> </a:t>
            </a:r>
            <a:r>
              <a:rPr kumimoji="0" lang="en-US" sz="2800" b="1" i="0" u="none" strike="noStrike" kern="1200" cap="none" spc="-100" normalizeH="0" baseline="0" noProof="0" dirty="0">
                <a:ln>
                  <a:noFill/>
                </a:ln>
                <a:solidFill>
                  <a:srgbClr val="C00000"/>
                </a:solidFill>
                <a:effectLst/>
                <a:uLnTx/>
                <a:uFillTx/>
                <a:latin typeface="Gill Sans MT"/>
                <a:ea typeface="+mn-ea"/>
                <a:cs typeface="Adobe Garamond Pro"/>
              </a:rPr>
              <a:t>data movement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by using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processing-in-memory (PIM)</a:t>
            </a:r>
            <a:b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br>
            <a:endParaRPr kumimoji="0" lang="en-US" sz="2000" b="0"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4" name="Rectangle 13"/>
          <p:cNvSpPr/>
          <p:nvPr/>
        </p:nvSpPr>
        <p:spPr>
          <a:xfrm>
            <a:off x="990599" y="4482405"/>
            <a:ext cx="8001001" cy="1384995"/>
          </a:xfrm>
          <a:prstGeom prst="rect">
            <a:avLst/>
          </a:prstGeom>
        </p:spPr>
        <p:txBody>
          <a:bodyPr wrap="square">
            <a:spAutoFit/>
          </a:bodyPr>
          <a:lstStyle/>
          <a:p>
            <a:pPr marL="0" marR="0" lvl="2" indent="0" algn="ctr" defTabSz="914400" rtl="0" eaLnBrk="1" fontAlgn="auto" latinLnBrk="0" hangingPunct="1">
              <a:lnSpc>
                <a:spcPct val="100000"/>
              </a:lnSpc>
              <a:spcBef>
                <a:spcPct val="2000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Design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PIM logic</a:t>
            </a:r>
            <a:r>
              <a:rPr kumimoji="0" lang="en-US" sz="2800" b="1" i="0" u="none" strike="noStrike" kern="1200" cap="none" spc="0" normalizeH="0" baseline="0" noProof="0" dirty="0">
                <a:ln>
                  <a:noFill/>
                </a:ln>
                <a:solidFill>
                  <a:srgbClr val="595959"/>
                </a:solidFill>
                <a:effectLst/>
                <a:uLnTx/>
                <a:uFillTx/>
                <a:latin typeface="Gill Sans MT"/>
                <a:ea typeface="+mn-ea"/>
                <a:cs typeface="Adobe Garamond Pro"/>
              </a:rPr>
              <a: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that can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maximize energy efficiency</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 given</a:t>
            </a:r>
            <a:r>
              <a:rPr kumimoji="0" lang="en-US" sz="2800" b="1" i="0" u="none" strike="noStrike" kern="1200" cap="none" spc="0" normalizeH="0" baseline="0" noProof="0" dirty="0">
                <a:ln>
                  <a:noFill/>
                </a:ln>
                <a:solidFill>
                  <a:srgbClr val="595959"/>
                </a:solidFill>
                <a:effectLst/>
                <a:uLnTx/>
                <a:uFillTx/>
                <a:latin typeface="Gill Sans MT"/>
                <a:ea typeface="+mn-ea"/>
                <a:cs typeface="Adobe Garamond Pro"/>
              </a:rPr>
              <a:t> </a:t>
            </a:r>
            <a:r>
              <a:rPr kumimoji="0" lang="en-US" sz="2800" b="1" i="0" u="none" strike="noStrike" kern="1200" cap="none" spc="0" normalizeH="0" baseline="0" noProof="0" dirty="0">
                <a:ln>
                  <a:noFill/>
                </a:ln>
                <a:solidFill>
                  <a:srgbClr val="C00000"/>
                </a:solidFill>
                <a:effectLst/>
                <a:uLnTx/>
                <a:uFillTx/>
                <a:latin typeface="Gill Sans MT"/>
                <a:ea typeface="+mn-ea"/>
                <a:cs typeface="Adobe Garamond Pro"/>
              </a:rPr>
              <a:t>the limited area and energy budget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in consumer devices</a:t>
            </a:r>
            <a:endParaRPr kumimoji="0" lang="en-US" sz="2800" b="1" i="0" u="none" strike="noStrike" kern="1200" cap="none" spc="0" normalizeH="0" baseline="0" noProof="0" dirty="0">
              <a:ln>
                <a:noFill/>
              </a:ln>
              <a:solidFill>
                <a:srgbClr val="C00000"/>
              </a:solidFill>
              <a:effectLst/>
              <a:uLnTx/>
              <a:uFillTx/>
              <a:latin typeface="Gill Sans MT"/>
              <a:ea typeface="+mn-ea"/>
              <a:cs typeface="Adobe Garamond Pro"/>
            </a:endParaRPr>
          </a:p>
        </p:txBody>
      </p:sp>
      <p:sp>
        <p:nvSpPr>
          <p:cNvPr id="15" name="TextBox 14"/>
          <p:cNvSpPr txBox="1"/>
          <p:nvPr/>
        </p:nvSpPr>
        <p:spPr>
          <a:xfrm>
            <a:off x="152400" y="4489608"/>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595959"/>
                </a:solidFill>
                <a:effectLst/>
                <a:uLnTx/>
                <a:uFillTx/>
                <a:latin typeface="Arial Black" panose="020B0A04020102020204" pitchFamily="34" charset="0"/>
                <a:ea typeface="+mn-ea"/>
                <a:cs typeface="+mn-cs"/>
              </a:rPr>
              <a:t>3</a:t>
            </a:r>
          </a:p>
        </p:txBody>
      </p:sp>
    </p:spTree>
    <p:extLst>
      <p:ext uri="{BB962C8B-B14F-4D97-AF65-F5344CB8AC3E}">
        <p14:creationId xmlns:p14="http://schemas.microsoft.com/office/powerpoint/2010/main" val="68333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P spid="5" grpId="0"/>
      <p:bldP spid="11" grpId="0"/>
      <p:bldP spid="14" grpId="0"/>
      <p:bldP spid="15" grpId="0"/>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4000" dirty="0"/>
              <a:t>Workload Analysis</a:t>
            </a:r>
            <a:endParaRPr lang="en-US" sz="3700" dirty="0"/>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4143037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500"/>
                                        <p:tgtEl>
                                          <p:spTgt spid="1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par>
                          <p:cTn id="33" fill="hold">
                            <p:stCondLst>
                              <p:cond delay="500"/>
                            </p:stCondLst>
                            <p:childTnLst>
                              <p:par>
                                <p:cTn id="34" presetID="10" presetClass="entr" presetSubtype="0" fill="hold" nodeType="after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500"/>
                                        <p:tgtEl>
                                          <p:spTgt spid="30"/>
                                        </p:tgtEl>
                                      </p:cBhvr>
                                    </p:animEffect>
                                  </p:childTnLst>
                                </p:cTn>
                              </p:par>
                            </p:childTnLst>
                          </p:cTn>
                        </p:par>
                        <p:par>
                          <p:cTn id="40" fill="hold">
                            <p:stCondLst>
                              <p:cond delay="1000"/>
                            </p:stCondLst>
                            <p:childTnLst>
                              <p:par>
                                <p:cTn id="41" presetID="10" presetClass="entr" presetSubtype="0"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11" grpId="0"/>
      <p:bldP spid="12" grpId="0"/>
      <p:bldP spid="16" grpId="0"/>
      <p:bldP spid="17" grpId="0"/>
      <p:bldP spid="30" grpId="0"/>
      <p:bldP spid="32" grpId="0"/>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err="1"/>
              <a:t>TensorFlow</a:t>
            </a:r>
            <a:r>
              <a:rPr lang="en-US" dirty="0"/>
              <a:t> Mobile</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34</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13" name="Picture 12"/>
          <p:cNvPicPr>
            <a:picLocks noChangeAspect="1"/>
          </p:cNvPicPr>
          <p:nvPr/>
        </p:nvPicPr>
        <p:blipFill>
          <a:blip r:embed="rId4"/>
          <a:stretch>
            <a:fillRect/>
          </a:stretch>
        </p:blipFill>
        <p:spPr>
          <a:xfrm>
            <a:off x="4038600" y="762000"/>
            <a:ext cx="914400" cy="977950"/>
          </a:xfrm>
          <a:prstGeom prst="rect">
            <a:avLst/>
          </a:prstGeom>
        </p:spPr>
      </p:pic>
      <p:sp>
        <p:nvSpPr>
          <p:cNvPr id="5" name="Rectangle 4"/>
          <p:cNvSpPr/>
          <p:nvPr/>
        </p:nvSpPr>
        <p:spPr>
          <a:xfrm>
            <a:off x="0" y="35052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57.3%</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of the inference energy is spent on</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600" b="1" i="0" u="sng" strike="noStrike" kern="1200" cap="none" spc="0" normalizeH="0" baseline="0" noProof="0" dirty="0">
              <a:ln>
                <a:noFill/>
              </a:ln>
              <a:solidFill>
                <a:prstClr val="black"/>
              </a:solidFill>
              <a:effectLst/>
              <a:uLnTx/>
              <a:uFillTx/>
              <a:latin typeface="Gill Sans MT"/>
              <a:ea typeface="+mn-ea"/>
              <a:cs typeface="+mn-cs"/>
            </a:endParaRPr>
          </a:p>
        </p:txBody>
      </p:sp>
      <p:sp>
        <p:nvSpPr>
          <p:cNvPr id="14" name="Rectangle 13"/>
          <p:cNvSpPr/>
          <p:nvPr/>
        </p:nvSpPr>
        <p:spPr>
          <a:xfrm>
            <a:off x="0" y="4938355"/>
            <a:ext cx="9144000" cy="830997"/>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54.4%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sng" strike="noStrike" kern="1200" cap="none" spc="0" normalizeH="0" baseline="0" noProof="0" dirty="0">
                <a:ln>
                  <a:noFill/>
                </a:ln>
                <a:solidFill>
                  <a:srgbClr val="0000FF"/>
                </a:solidFill>
                <a:effectLst/>
                <a:uLnTx/>
                <a:uFillTx/>
                <a:latin typeface="Gill Sans MT"/>
                <a:ea typeface="+mn-ea"/>
                <a:cs typeface="+mn-cs"/>
              </a:rPr>
              <a:t>packing/unpacking</a:t>
            </a:r>
            <a:r>
              <a:rPr kumimoji="0" lang="en-US" sz="2400" b="1" i="0" u="sng"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sng" strike="noStrike" kern="1200" cap="none" spc="0" normalizeH="0" baseline="0" noProof="0" dirty="0">
                <a:ln>
                  <a:noFill/>
                </a:ln>
                <a:solidFill>
                  <a:srgbClr val="0000FF"/>
                </a:solidFill>
                <a:effectLst/>
                <a:uLnTx/>
                <a:uFillTx/>
                <a:latin typeface="Gill Sans MT"/>
                <a:ea typeface="+mn-ea"/>
                <a:cs typeface="+mn-cs"/>
              </a:rPr>
              <a:t>quantization</a:t>
            </a:r>
          </a:p>
        </p:txBody>
      </p:sp>
      <p:cxnSp>
        <p:nvCxnSpPr>
          <p:cNvPr id="30" name="Straight Arrow Connector 29"/>
          <p:cNvCxnSpPr/>
          <p:nvPr/>
        </p:nvCxnSpPr>
        <p:spPr>
          <a:xfrm>
            <a:off x="4495800" y="4473952"/>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1676400" y="1828800"/>
            <a:ext cx="5638800" cy="1066800"/>
            <a:chOff x="1676400" y="2057400"/>
            <a:chExt cx="5638800" cy="1066800"/>
          </a:xfrm>
        </p:grpSpPr>
        <p:grpSp>
          <p:nvGrpSpPr>
            <p:cNvPr id="68" name="Group 67"/>
            <p:cNvGrpSpPr/>
            <p:nvPr/>
          </p:nvGrpSpPr>
          <p:grpSpPr>
            <a:xfrm>
              <a:off x="3657600" y="2057400"/>
              <a:ext cx="1600200" cy="1066800"/>
              <a:chOff x="3505200" y="1143000"/>
              <a:chExt cx="1828800" cy="1143000"/>
            </a:xfrm>
          </p:grpSpPr>
          <p:sp>
            <p:nvSpPr>
              <p:cNvPr id="67" name="Rounded Rectangle 66"/>
              <p:cNvSpPr/>
              <p:nvPr/>
            </p:nvSpPr>
            <p:spPr>
              <a:xfrm>
                <a:off x="3505200" y="1143000"/>
                <a:ext cx="1828800" cy="1143000"/>
              </a:xfrm>
              <a:prstGeom prst="roundRect">
                <a:avLst/>
              </a:prstGeom>
              <a:solidFill>
                <a:schemeClr val="lt1">
                  <a:alpha val="0"/>
                </a:schemeClr>
              </a:solidFill>
              <a:ln w="28575"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66" name="Picture 65"/>
              <p:cNvPicPr>
                <a:picLocks noChangeAspect="1"/>
              </p:cNvPicPr>
              <p:nvPr/>
            </p:nvPicPr>
            <p:blipFill>
              <a:blip r:embed="rId5"/>
              <a:stretch>
                <a:fillRect/>
              </a:stretch>
            </p:blipFill>
            <p:spPr>
              <a:xfrm>
                <a:off x="3581400" y="1188143"/>
                <a:ext cx="1650486" cy="1097857"/>
              </a:xfrm>
              <a:prstGeom prst="rect">
                <a:avLst/>
              </a:prstGeom>
            </p:spPr>
          </p:pic>
        </p:grpSp>
        <p:cxnSp>
          <p:nvCxnSpPr>
            <p:cNvPr id="69" name="Straight Arrow Connector 68"/>
            <p:cNvCxnSpPr/>
            <p:nvPr/>
          </p:nvCxnSpPr>
          <p:spPr>
            <a:xfrm flipV="1">
              <a:off x="2057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1676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40" name="Straight Arrow Connector 39"/>
            <p:cNvCxnSpPr/>
            <p:nvPr/>
          </p:nvCxnSpPr>
          <p:spPr>
            <a:xfrm>
              <a:off x="5486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5105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Prediction</a:t>
              </a:r>
              <a:endParaRPr kumimoji="0" lang="en-US" sz="1800" b="1" i="0" u="sng" strike="noStrike" kern="1200" cap="none" spc="0" normalizeH="0" baseline="0" noProof="0" dirty="0">
                <a:ln>
                  <a:noFill/>
                </a:ln>
                <a:solidFill>
                  <a:prstClr val="black"/>
                </a:solidFill>
                <a:effectLst/>
                <a:uLnTx/>
                <a:uFillTx/>
                <a:latin typeface="Gill Sans MT"/>
                <a:ea typeface="+mn-ea"/>
                <a:cs typeface="+mn-cs"/>
              </a:endParaRPr>
            </a:p>
          </p:txBody>
        </p:sp>
      </p:grpSp>
    </p:spTree>
    <p:extLst>
      <p:ext uri="{BB962C8B-B14F-4D97-AF65-F5344CB8AC3E}">
        <p14:creationId xmlns:p14="http://schemas.microsoft.com/office/powerpoint/2010/main" val="3604326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nodeType="with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fade">
                                      <p:cBhvr>
                                        <p:cTn id="23"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4" grpId="0" animBg="1"/>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Packing</a:t>
            </a:r>
          </a:p>
        </p:txBody>
      </p:sp>
      <p:sp>
        <p:nvSpPr>
          <p:cNvPr id="3" name="Content Placeholder 2"/>
          <p:cNvSpPr>
            <a:spLocks noGrp="1"/>
          </p:cNvSpPr>
          <p:nvPr>
            <p:ph idx="1"/>
          </p:nvPr>
        </p:nvSpPr>
        <p:spPr>
          <a:xfrm>
            <a:off x="152400" y="9144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533400" y="1926848"/>
            <a:ext cx="80772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Reorders</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elements of matrices to minimize </a:t>
            </a:r>
            <a:br>
              <a:rPr kumimoji="0" lang="en-US" sz="2500" b="1" i="0" u="none" strike="noStrike" kern="1200" cap="none" spc="0" normalizeH="0" baseline="0" noProof="0" dirty="0">
                <a:ln>
                  <a:noFill/>
                </a:ln>
                <a:solidFill>
                  <a:prstClr val="black"/>
                </a:solidFill>
                <a:effectLst/>
                <a:uLnTx/>
                <a:uFillTx/>
                <a:latin typeface="Gill Sans MT"/>
                <a:ea typeface="+mn-ea"/>
                <a:cs typeface="+mn-cs"/>
              </a:rPr>
            </a:br>
            <a:r>
              <a:rPr kumimoji="0" lang="en-US" sz="2500" b="1" i="0" u="none" strike="noStrike" kern="1200" cap="none" spc="0" normalizeH="0" baseline="0" noProof="0" dirty="0">
                <a:ln>
                  <a:noFill/>
                </a:ln>
                <a:solidFill>
                  <a:srgbClr val="C00000"/>
                </a:solidFill>
                <a:effectLst/>
                <a:uLnTx/>
                <a:uFillTx/>
                <a:latin typeface="Gill Sans MT"/>
                <a:ea typeface="+mn-ea"/>
                <a:cs typeface="+mn-cs"/>
              </a:rPr>
              <a:t>cache misses </a:t>
            </a:r>
            <a:r>
              <a:rPr kumimoji="0" lang="en-US" sz="2500" b="1" i="0" u="none" strike="noStrike" kern="1200" cap="none" spc="0" normalizeH="0" baseline="0" noProof="0" dirty="0">
                <a:ln>
                  <a:noFill/>
                </a:ln>
                <a:solidFill>
                  <a:prstClr val="black"/>
                </a:solidFill>
                <a:effectLst/>
                <a:uLnTx/>
                <a:uFillTx/>
                <a:latin typeface="Gill Sans MT"/>
                <a:ea typeface="+mn-ea"/>
                <a:cs typeface="+mn-cs"/>
              </a:rPr>
              <a:t>during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matrix multiplication</a:t>
            </a:r>
          </a:p>
        </p:txBody>
      </p:sp>
      <p:sp>
        <p:nvSpPr>
          <p:cNvPr id="20" name="Rectangle 19"/>
          <p:cNvSpPr/>
          <p:nvPr/>
        </p:nvSpPr>
        <p:spPr>
          <a:xfrm>
            <a:off x="-76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40%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31%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inference</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 execution time </a:t>
            </a:r>
          </a:p>
        </p:txBody>
      </p:sp>
      <p:sp>
        <p:nvSpPr>
          <p:cNvPr id="21" name="Rectangle 20"/>
          <p:cNvSpPr/>
          <p:nvPr/>
        </p:nvSpPr>
        <p:spPr>
          <a:xfrm>
            <a:off x="4648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mn-cs"/>
              </a:rPr>
              <a:t>Packing’s</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accounts for up to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35.3%</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the 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p>
        </p:txBody>
      </p:sp>
      <p:sp>
        <p:nvSpPr>
          <p:cNvPr id="28" name="Rounded Rectangle 27"/>
          <p:cNvSpPr/>
          <p:nvPr/>
        </p:nvSpPr>
        <p:spPr>
          <a:xfrm>
            <a:off x="35052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Packing</a:t>
            </a:r>
          </a:p>
        </p:txBody>
      </p:sp>
      <p:cxnSp>
        <p:nvCxnSpPr>
          <p:cNvPr id="29" name="Straight Arrow Connector 28"/>
          <p:cNvCxnSpPr/>
          <p:nvPr/>
        </p:nvCxnSpPr>
        <p:spPr>
          <a:xfrm>
            <a:off x="1752600" y="1676400"/>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524000" y="1143000"/>
            <a:ext cx="19050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Matrix</a:t>
            </a:r>
          </a:p>
        </p:txBody>
      </p:sp>
      <p:cxnSp>
        <p:nvCxnSpPr>
          <p:cNvPr id="32" name="Straight Arrow Connector 31"/>
          <p:cNvCxnSpPr/>
          <p:nvPr/>
        </p:nvCxnSpPr>
        <p:spPr>
          <a:xfrm>
            <a:off x="54864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2578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Packed Matrix</a:t>
            </a:r>
          </a:p>
        </p:txBody>
      </p:sp>
      <p:cxnSp>
        <p:nvCxnSpPr>
          <p:cNvPr id="34" name="Straight Arrow Connector 33"/>
          <p:cNvCxnSpPr/>
          <p:nvPr/>
        </p:nvCxnSpPr>
        <p:spPr>
          <a:xfrm>
            <a:off x="2514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0" y="5127248"/>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 reorganization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process</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that requires </a:t>
            </a:r>
            <a:r>
              <a:rPr kumimoji="0" lang="en-US" sz="2800" b="1" i="0" u="none" strike="noStrike" kern="1200" cap="none" spc="0" normalizeH="0" baseline="0" noProof="0" dirty="0">
                <a:ln>
                  <a:noFill/>
                </a:ln>
                <a:solidFill>
                  <a:srgbClr val="006600"/>
                </a:solidFill>
                <a:effectLst/>
                <a:uLnTx/>
                <a:uFillTx/>
                <a:latin typeface="Gill Sans MT"/>
                <a:ea typeface="+mn-ea"/>
                <a:cs typeface="+mn-cs"/>
              </a:rPr>
              <a:t>simple arithmetic </a:t>
            </a:r>
          </a:p>
        </p:txBody>
      </p:sp>
      <p:cxnSp>
        <p:nvCxnSpPr>
          <p:cNvPr id="17" name="Straight Arrow Connector 16"/>
          <p:cNvCxnSpPr/>
          <p:nvPr/>
        </p:nvCxnSpPr>
        <p:spPr>
          <a:xfrm>
            <a:off x="6705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068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fade">
                                      <p:cBhvr>
                                        <p:cTn id="10" dur="500"/>
                                        <p:tgtEl>
                                          <p:spTgt spid="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4"/>
                                        </p:tgtEl>
                                        <p:attrNameLst>
                                          <p:attrName>style.visibility</p:attrName>
                                        </p:attrNameLst>
                                      </p:cBhvr>
                                      <p:to>
                                        <p:strVal val="visible"/>
                                      </p:to>
                                    </p:set>
                                    <p:animEffect transition="in" filter="fade">
                                      <p:cBhvr>
                                        <p:cTn id="28" dur="500"/>
                                        <p:tgtEl>
                                          <p:spTgt spid="3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Quantization</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76200" y="1981200"/>
            <a:ext cx="8915400" cy="8617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black"/>
                </a:solidFill>
                <a:effectLst/>
                <a:uLnTx/>
                <a:uFillTx/>
                <a:latin typeface="Gill Sans MT"/>
                <a:ea typeface="+mn-ea"/>
                <a:cs typeface="+mn-cs"/>
              </a:rPr>
              <a:t>Converts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32-bit floating point</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to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8-bit integers </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to improve inference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execution time</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energy consumption </a:t>
            </a:r>
            <a:endParaRPr kumimoji="0" lang="en-US" sz="2500" b="1" i="0" u="sng" strike="noStrike" kern="1200" cap="none" spc="0" normalizeH="0" baseline="0" noProof="0" dirty="0">
              <a:ln>
                <a:noFill/>
              </a:ln>
              <a:solidFill>
                <a:srgbClr val="0000FF"/>
              </a:solidFill>
              <a:effectLst/>
              <a:uLnTx/>
              <a:uFillTx/>
              <a:latin typeface="Gill Sans MT"/>
              <a:ea typeface="+mn-ea"/>
              <a:cs typeface="+mn-cs"/>
            </a:endParaRPr>
          </a:p>
        </p:txBody>
      </p:sp>
      <p:sp>
        <p:nvSpPr>
          <p:cNvPr id="20" name="Rectangle 19"/>
          <p:cNvSpPr/>
          <p:nvPr/>
        </p:nvSpPr>
        <p:spPr>
          <a:xfrm>
            <a:off x="152400" y="3352800"/>
            <a:ext cx="41910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16.8%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execution time </a:t>
            </a:r>
          </a:p>
        </p:txBody>
      </p:sp>
      <p:sp>
        <p:nvSpPr>
          <p:cNvPr id="21" name="Rectangle 20"/>
          <p:cNvSpPr/>
          <p:nvPr/>
        </p:nvSpPr>
        <p:spPr>
          <a:xfrm>
            <a:off x="4648200" y="3352800"/>
            <a:ext cx="4343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quantization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8" name="Rounded Rectangle 27"/>
          <p:cNvSpPr/>
          <p:nvPr/>
        </p:nvSpPr>
        <p:spPr>
          <a:xfrm>
            <a:off x="40386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Quantization</a:t>
            </a:r>
          </a:p>
        </p:txBody>
      </p:sp>
      <p:cxnSp>
        <p:nvCxnSpPr>
          <p:cNvPr id="29" name="Straight Arrow Connector 28"/>
          <p:cNvCxnSpPr/>
          <p:nvPr/>
        </p:nvCxnSpPr>
        <p:spPr>
          <a:xfrm>
            <a:off x="1524000" y="1676400"/>
            <a:ext cx="2209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143000" y="1143000"/>
            <a:ext cx="2743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floating point</a:t>
            </a:r>
          </a:p>
        </p:txBody>
      </p:sp>
      <p:cxnSp>
        <p:nvCxnSpPr>
          <p:cNvPr id="32" name="Straight Arrow Connector 31"/>
          <p:cNvCxnSpPr/>
          <p:nvPr/>
        </p:nvCxnSpPr>
        <p:spPr>
          <a:xfrm>
            <a:off x="60198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12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integer</a:t>
            </a:r>
          </a:p>
        </p:txBody>
      </p:sp>
      <p:sp>
        <p:nvSpPr>
          <p:cNvPr id="16" name="Rectangle 15"/>
          <p:cNvSpPr/>
          <p:nvPr/>
        </p:nvSpPr>
        <p:spPr>
          <a:xfrm>
            <a:off x="0" y="5294293"/>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conversion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 that requires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shift</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addition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multiplication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operations</a:t>
            </a:r>
          </a:p>
        </p:txBody>
      </p:sp>
      <p:cxnSp>
        <p:nvCxnSpPr>
          <p:cNvPr id="17" name="Straight Arrow Connector 16"/>
          <p:cNvCxnSpPr/>
          <p:nvPr/>
        </p:nvCxnSpPr>
        <p:spPr>
          <a:xfrm>
            <a:off x="251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32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54184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10" presetClass="entr" presetSubtype="0" fill="hold" nodeType="withEffect">
                                  <p:stCondLst>
                                    <p:cond delay="0"/>
                                  </p:stCondLst>
                                  <p:childTnLst>
                                    <p:set>
                                      <p:cBhvr>
                                        <p:cTn id="9" dur="1" fill="hold">
                                          <p:stCondLst>
                                            <p:cond delay="0"/>
                                          </p:stCondLst>
                                        </p:cTn>
                                        <p:tgtEl>
                                          <p:spTgt spid="29"/>
                                        </p:tgtEl>
                                        <p:attrNameLst>
                                          <p:attrName>style.visibility</p:attrName>
                                        </p:attrNameLst>
                                      </p:cBhvr>
                                      <p:to>
                                        <p:strVal val="visible"/>
                                      </p:to>
                                    </p:set>
                                    <p:animEffect transition="in" filter="fade">
                                      <p:cBhvr>
                                        <p:cTn id="10" dur="500"/>
                                        <p:tgtEl>
                                          <p:spTgt spid="2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Quantization</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37</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76200" y="1981200"/>
            <a:ext cx="8915400" cy="8617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black"/>
                </a:solidFill>
                <a:effectLst/>
                <a:uLnTx/>
                <a:uFillTx/>
                <a:latin typeface="Gill Sans MT"/>
                <a:ea typeface="+mn-ea"/>
                <a:cs typeface="+mn-cs"/>
              </a:rPr>
              <a:t>Converts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32-bit floating point</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to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8-bit integers </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to improve inference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execution time</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energy consumption </a:t>
            </a:r>
            <a:endParaRPr kumimoji="0" lang="en-US" sz="2500" b="1" i="0" u="sng" strike="noStrike" kern="1200" cap="none" spc="0" normalizeH="0" baseline="0" noProof="0" dirty="0">
              <a:ln>
                <a:noFill/>
              </a:ln>
              <a:solidFill>
                <a:srgbClr val="0000FF"/>
              </a:solidFill>
              <a:effectLst/>
              <a:uLnTx/>
              <a:uFillTx/>
              <a:latin typeface="Gill Sans MT"/>
              <a:ea typeface="+mn-ea"/>
              <a:cs typeface="+mn-cs"/>
            </a:endParaRPr>
          </a:p>
        </p:txBody>
      </p:sp>
      <p:sp>
        <p:nvSpPr>
          <p:cNvPr id="20" name="Rectangle 19"/>
          <p:cNvSpPr/>
          <p:nvPr/>
        </p:nvSpPr>
        <p:spPr>
          <a:xfrm>
            <a:off x="152400" y="3352800"/>
            <a:ext cx="41910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16.8%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execution time </a:t>
            </a:r>
          </a:p>
        </p:txBody>
      </p:sp>
      <p:sp>
        <p:nvSpPr>
          <p:cNvPr id="21" name="Rectangle 20"/>
          <p:cNvSpPr/>
          <p:nvPr/>
        </p:nvSpPr>
        <p:spPr>
          <a:xfrm>
            <a:off x="4648200" y="3352800"/>
            <a:ext cx="4343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quantization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8" name="Rounded Rectangle 27"/>
          <p:cNvSpPr/>
          <p:nvPr/>
        </p:nvSpPr>
        <p:spPr>
          <a:xfrm>
            <a:off x="40386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Quantization</a:t>
            </a:r>
          </a:p>
        </p:txBody>
      </p:sp>
      <p:cxnSp>
        <p:nvCxnSpPr>
          <p:cNvPr id="29" name="Straight Arrow Connector 28"/>
          <p:cNvCxnSpPr/>
          <p:nvPr/>
        </p:nvCxnSpPr>
        <p:spPr>
          <a:xfrm>
            <a:off x="1524000" y="1676400"/>
            <a:ext cx="2209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143000" y="1143000"/>
            <a:ext cx="2743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floating point</a:t>
            </a:r>
          </a:p>
        </p:txBody>
      </p:sp>
      <p:cxnSp>
        <p:nvCxnSpPr>
          <p:cNvPr id="32" name="Straight Arrow Connector 31"/>
          <p:cNvCxnSpPr/>
          <p:nvPr/>
        </p:nvCxnSpPr>
        <p:spPr>
          <a:xfrm>
            <a:off x="60198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12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integer</a:t>
            </a:r>
          </a:p>
        </p:txBody>
      </p:sp>
      <p:sp>
        <p:nvSpPr>
          <p:cNvPr id="16" name="Rectangle 15"/>
          <p:cNvSpPr/>
          <p:nvPr/>
        </p:nvSpPr>
        <p:spPr>
          <a:xfrm>
            <a:off x="0" y="5294293"/>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conversion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 that requires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shift</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addition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multiplication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operations</a:t>
            </a:r>
          </a:p>
        </p:txBody>
      </p:sp>
      <p:cxnSp>
        <p:nvCxnSpPr>
          <p:cNvPr id="17" name="Straight Arrow Connector 16"/>
          <p:cNvCxnSpPr/>
          <p:nvPr/>
        </p:nvCxnSpPr>
        <p:spPr>
          <a:xfrm>
            <a:off x="251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32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0"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grpSp>
        <p:nvGrpSpPr>
          <p:cNvPr id="23" name="Group 22"/>
          <p:cNvGrpSpPr/>
          <p:nvPr/>
        </p:nvGrpSpPr>
        <p:grpSpPr>
          <a:xfrm>
            <a:off x="143435" y="2643094"/>
            <a:ext cx="9080329" cy="1752600"/>
            <a:chOff x="1867295" y="5452953"/>
            <a:chExt cx="6877144" cy="668851"/>
          </a:xfrm>
        </p:grpSpPr>
        <p:grpSp>
          <p:nvGrpSpPr>
            <p:cNvPr id="24" name="Group 23"/>
            <p:cNvGrpSpPr/>
            <p:nvPr/>
          </p:nvGrpSpPr>
          <p:grpSpPr>
            <a:xfrm>
              <a:off x="1867295" y="5452953"/>
              <a:ext cx="6535685" cy="668851"/>
              <a:chOff x="-93042" y="818790"/>
              <a:chExt cx="10190753" cy="388079"/>
            </a:xfrm>
          </p:grpSpPr>
          <p:sp>
            <p:nvSpPr>
              <p:cNvPr id="26" name="Rounded Rectangle 25"/>
              <p:cNvSpPr/>
              <p:nvPr/>
            </p:nvSpPr>
            <p:spPr bwMode="auto">
              <a:xfrm>
                <a:off x="109225" y="818790"/>
                <a:ext cx="9988486" cy="388079"/>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7" name="Rectangle 26"/>
              <p:cNvSpPr/>
              <p:nvPr/>
            </p:nvSpPr>
            <p:spPr>
              <a:xfrm>
                <a:off x="-93042" y="854529"/>
                <a:ext cx="9386361" cy="12540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grpSp>
        <p:sp>
          <p:nvSpPr>
            <p:cNvPr id="25" name="Rectangle 24"/>
            <p:cNvSpPr/>
            <p:nvPr/>
          </p:nvSpPr>
          <p:spPr>
            <a:xfrm>
              <a:off x="2112440" y="5486396"/>
              <a:ext cx="6631999" cy="55205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Based on our analysis, we conclude that:</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Gill Sans MT"/>
                  <a:ea typeface="+mn-ea"/>
                  <a:cs typeface="+mn-cs"/>
                </a:rPr>
                <a:t>Both functions are good candidates for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PIM execution </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Gill Sans MT"/>
                  <a:ea typeface="+mn-ea"/>
                  <a:cs typeface="+mn-cs"/>
                </a:rPr>
                <a:t>It is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feasible </a:t>
              </a:r>
              <a:r>
                <a:rPr kumimoji="0" lang="en-US" sz="2800" b="0" i="0" u="none" strike="noStrike" kern="1200" cap="none" spc="0" normalizeH="0" baseline="0" noProof="0" dirty="0">
                  <a:ln>
                    <a:noFill/>
                  </a:ln>
                  <a:solidFill>
                    <a:prstClr val="black"/>
                  </a:solidFill>
                  <a:effectLst/>
                  <a:uLnTx/>
                  <a:uFillTx/>
                  <a:latin typeface="Gill Sans MT"/>
                  <a:ea typeface="+mn-ea"/>
                  <a:cs typeface="+mn-cs"/>
                </a:rPr>
                <a:t>to implement them in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PIM logic</a:t>
              </a:r>
            </a:p>
          </p:txBody>
        </p:sp>
      </p:grpSp>
    </p:spTree>
    <p:extLst>
      <p:ext uri="{BB962C8B-B14F-4D97-AF65-F5344CB8AC3E}">
        <p14:creationId xmlns:p14="http://schemas.microsoft.com/office/powerpoint/2010/main" val="3036770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fade">
                                      <p:cBhvr>
                                        <p:cTn id="1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Evaluation Methodology </a:t>
            </a:r>
          </a:p>
        </p:txBody>
      </p:sp>
      <p:sp>
        <p:nvSpPr>
          <p:cNvPr id="3" name="Content Placeholder 2"/>
          <p:cNvSpPr>
            <a:spLocks noGrp="1"/>
          </p:cNvSpPr>
          <p:nvPr>
            <p:ph idx="1"/>
          </p:nvPr>
        </p:nvSpPr>
        <p:spPr>
          <a:xfrm>
            <a:off x="10459" y="990600"/>
            <a:ext cx="9296400" cy="5562600"/>
          </a:xfrm>
        </p:spPr>
        <p:txBody>
          <a:bodyPr>
            <a:normAutofit/>
          </a:bodyPr>
          <a:lstStyle/>
          <a:p>
            <a:pPr lvl="0"/>
            <a:r>
              <a:rPr lang="en-US" sz="2800" dirty="0">
                <a:solidFill>
                  <a:schemeClr val="tx2"/>
                </a:solidFill>
              </a:rPr>
              <a:t>System Configuration (gem5 Simulator)</a:t>
            </a:r>
          </a:p>
          <a:p>
            <a:pPr lvl="1"/>
            <a:r>
              <a:rPr lang="en-US" sz="2400" dirty="0" err="1">
                <a:solidFill>
                  <a:schemeClr val="accent2"/>
                </a:solidFill>
              </a:rPr>
              <a:t>SoC</a:t>
            </a:r>
            <a:r>
              <a:rPr lang="en-US" sz="2400" dirty="0">
                <a:solidFill>
                  <a:schemeClr val="accent2"/>
                </a:solidFill>
              </a:rPr>
              <a:t>:  </a:t>
            </a:r>
            <a:r>
              <a:rPr lang="en-US" sz="2400" dirty="0">
                <a:solidFill>
                  <a:srgbClr val="595959"/>
                </a:solidFill>
              </a:rPr>
              <a:t>4 </a:t>
            </a:r>
            <a:r>
              <a:rPr lang="en-US" sz="2400" dirty="0" err="1">
                <a:solidFill>
                  <a:srgbClr val="595959"/>
                </a:solidFill>
              </a:rPr>
              <a:t>OoO</a:t>
            </a:r>
            <a:r>
              <a:rPr lang="en-US" sz="2400" dirty="0">
                <a:solidFill>
                  <a:srgbClr val="595959"/>
                </a:solidFill>
              </a:rPr>
              <a:t> cores, 8-wide issue, 64 </a:t>
            </a:r>
            <a:r>
              <a:rPr lang="en-US" sz="2400" dirty="0" err="1">
                <a:solidFill>
                  <a:srgbClr val="595959"/>
                </a:solidFill>
              </a:rPr>
              <a:t>kB</a:t>
            </a:r>
            <a:r>
              <a:rPr lang="en-US" sz="2400" dirty="0">
                <a:solidFill>
                  <a:srgbClr val="595959"/>
                </a:solidFill>
              </a:rPr>
              <a:t> L1cache,</a:t>
            </a:r>
            <a:br>
              <a:rPr lang="en-US" sz="2400" dirty="0">
                <a:solidFill>
                  <a:srgbClr val="595959"/>
                </a:solidFill>
              </a:rPr>
            </a:br>
            <a:r>
              <a:rPr lang="en-US" sz="2400" dirty="0">
                <a:solidFill>
                  <a:srgbClr val="595959"/>
                </a:solidFill>
              </a:rPr>
              <a:t>2MB L2 cache</a:t>
            </a:r>
          </a:p>
          <a:p>
            <a:pPr lvl="1">
              <a:spcBef>
                <a:spcPts val="1776"/>
              </a:spcBef>
            </a:pPr>
            <a:r>
              <a:rPr lang="en-US" sz="2400" dirty="0">
                <a:solidFill>
                  <a:srgbClr val="C00000"/>
                </a:solidFill>
              </a:rPr>
              <a:t>PIM Core:</a:t>
            </a:r>
            <a:r>
              <a:rPr lang="en-US" sz="2400" dirty="0">
                <a:solidFill>
                  <a:srgbClr val="595959"/>
                </a:solidFill>
              </a:rPr>
              <a:t> 1 core per vault, 1-wide issue, 4-wide SIMD, </a:t>
            </a:r>
            <a:br>
              <a:rPr lang="en-US" sz="2400" dirty="0">
                <a:solidFill>
                  <a:srgbClr val="595959"/>
                </a:solidFill>
              </a:rPr>
            </a:br>
            <a:r>
              <a:rPr lang="en-US" sz="2400" dirty="0">
                <a:solidFill>
                  <a:srgbClr val="595959"/>
                </a:solidFill>
              </a:rPr>
              <a:t>32kB L1 cache</a:t>
            </a:r>
          </a:p>
          <a:p>
            <a:pPr lvl="1">
              <a:spcBef>
                <a:spcPts val="1776"/>
              </a:spcBef>
            </a:pPr>
            <a:r>
              <a:rPr lang="en-US" sz="2400" dirty="0">
                <a:solidFill>
                  <a:srgbClr val="C00000"/>
                </a:solidFill>
              </a:rPr>
              <a:t>3D-Stacked Memory: </a:t>
            </a:r>
            <a:r>
              <a:rPr lang="en-US" sz="2400" dirty="0"/>
              <a:t>2GB cube, 16 vaults per cube</a:t>
            </a:r>
          </a:p>
          <a:p>
            <a:pPr lvl="2"/>
            <a:r>
              <a:rPr lang="en-US" sz="2200" dirty="0"/>
              <a:t>Internal Bandwidth: 256GB/S </a:t>
            </a:r>
          </a:p>
          <a:p>
            <a:pPr lvl="2"/>
            <a:r>
              <a:rPr lang="en-US" sz="2200" dirty="0">
                <a:solidFill>
                  <a:srgbClr val="595959"/>
                </a:solidFill>
              </a:rPr>
              <a:t>Off-Chip Channel Bandwidth: 32 GB/s</a:t>
            </a:r>
          </a:p>
          <a:p>
            <a:pPr lvl="1">
              <a:spcBef>
                <a:spcPts val="1776"/>
              </a:spcBef>
            </a:pPr>
            <a:r>
              <a:rPr lang="en-US" sz="2400" dirty="0">
                <a:solidFill>
                  <a:srgbClr val="C00000"/>
                </a:solidFill>
              </a:rPr>
              <a:t>Baseline Memory: </a:t>
            </a:r>
            <a:r>
              <a:rPr lang="en-US" sz="2400" dirty="0"/>
              <a:t>LPDDR3, 2GB, FR-FCFS scheduler</a:t>
            </a:r>
            <a:br>
              <a:rPr lang="en-US" sz="2000" dirty="0"/>
            </a:br>
            <a:endParaRPr lang="en-US" sz="2000" dirty="0">
              <a:solidFill>
                <a:srgbClr val="595959"/>
              </a:solidFill>
            </a:endParaRPr>
          </a:p>
          <a:p>
            <a:r>
              <a:rPr lang="en-US" sz="2800" dirty="0">
                <a:solidFill>
                  <a:schemeClr val="tx2"/>
                </a:solidFill>
              </a:rPr>
              <a:t>We study each target </a:t>
            </a:r>
            <a:r>
              <a:rPr lang="en-US" sz="2800" dirty="0">
                <a:solidFill>
                  <a:srgbClr val="0000FF"/>
                </a:solidFill>
              </a:rPr>
              <a:t>in isolation </a:t>
            </a:r>
            <a:r>
              <a:rPr lang="en-US" sz="2800" dirty="0">
                <a:solidFill>
                  <a:schemeClr val="tx2"/>
                </a:solidFill>
              </a:rPr>
              <a:t>and emulate each separately and run them in our simulator</a:t>
            </a:r>
          </a:p>
          <a:p>
            <a:pPr lvl="1"/>
            <a:endParaRPr lang="en-US" sz="2400" dirty="0">
              <a:solidFill>
                <a:srgbClr val="595959"/>
              </a:solidFill>
            </a:endParaRPr>
          </a:p>
          <a:p>
            <a:pPr lvl="1"/>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40</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4093960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fade">
                                      <p:cBhvr>
                                        <p:cTn id="19" dur="500"/>
                                        <p:tgtEl>
                                          <p:spTgt spid="3">
                                            <p:txEl>
                                              <p:pRg st="4" end="4"/>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3">
                                            <p:txEl>
                                              <p:pRg st="5" end="5"/>
                                            </p:txEl>
                                          </p:spTgt>
                                        </p:tgtEl>
                                        <p:attrNameLst>
                                          <p:attrName>style.visibility</p:attrName>
                                        </p:attrNameLst>
                                      </p:cBhvr>
                                      <p:to>
                                        <p:strVal val="visible"/>
                                      </p:to>
                                    </p:set>
                                    <p:animEffect transition="in" filter="fade">
                                      <p:cBhvr>
                                        <p:cTn id="22" dur="500"/>
                                        <p:tgtEl>
                                          <p:spTgt spid="3">
                                            <p:txEl>
                                              <p:pRg st="5" end="5"/>
                                            </p:txEl>
                                          </p:spTgt>
                                        </p:tgtEl>
                                      </p:cBhvr>
                                    </p:animEffect>
                                  </p:childTnLst>
                                </p:cTn>
                              </p:par>
                              <p:par>
                                <p:cTn id="23" presetID="10" presetClass="entr" presetSubtype="0" fill="hold"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animEffect transition="in" filter="fade">
                                      <p:cBhvr>
                                        <p:cTn id="25" dur="500"/>
                                        <p:tgtEl>
                                          <p:spTgt spid="3">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3">
                                            <p:txEl>
                                              <p:pRg st="7" end="7"/>
                                            </p:txEl>
                                          </p:spTgt>
                                        </p:tgtEl>
                                        <p:attrNameLst>
                                          <p:attrName>style.visibility</p:attrName>
                                        </p:attrNameLst>
                                      </p:cBhvr>
                                      <p:to>
                                        <p:strVal val="visible"/>
                                      </p:to>
                                    </p:set>
                                    <p:animEffect transition="in" filter="fade">
                                      <p:cBhvr>
                                        <p:cTn id="30"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0"/>
            <a:ext cx="9144000" cy="914400"/>
          </a:xfrm>
        </p:spPr>
        <p:txBody>
          <a:bodyPr/>
          <a:lstStyle/>
          <a:p>
            <a:r>
              <a:rPr lang="en-US" dirty="0"/>
              <a:t>Normalized Energy </a:t>
            </a:r>
          </a:p>
        </p:txBody>
      </p:sp>
      <p:grpSp>
        <p:nvGrpSpPr>
          <p:cNvPr id="2" name="Group 1"/>
          <p:cNvGrpSpPr/>
          <p:nvPr/>
        </p:nvGrpSpPr>
        <p:grpSpPr>
          <a:xfrm>
            <a:off x="-76200" y="1126465"/>
            <a:ext cx="9144000" cy="4436135"/>
            <a:chOff x="-76200" y="1295400"/>
            <a:chExt cx="9144000" cy="4436135"/>
          </a:xfrm>
        </p:grpSpPr>
        <p:graphicFrame>
          <p:nvGraphicFramePr>
            <p:cNvPr id="5" name="Chart 4"/>
            <p:cNvGraphicFramePr>
              <a:graphicFrameLocks/>
            </p:cNvGraphicFramePr>
            <p:nvPr>
              <p:extLst/>
            </p:nvPr>
          </p:nvGraphicFramePr>
          <p:xfrm>
            <a:off x="-76200" y="1295400"/>
            <a:ext cx="9144000" cy="4436135"/>
          </p:xfrm>
          <a:graphic>
            <a:graphicData uri="http://schemas.openxmlformats.org/drawingml/2006/chart">
              <c:chart xmlns:c="http://schemas.openxmlformats.org/drawingml/2006/chart" xmlns:r="http://schemas.openxmlformats.org/officeDocument/2006/relationships" r:id="rId3"/>
            </a:graphicData>
          </a:graphic>
        </p:graphicFrame>
        <p:cxnSp>
          <p:nvCxnSpPr>
            <p:cNvPr id="6" name="Straight Connector 5"/>
            <p:cNvCxnSpPr/>
            <p:nvPr/>
          </p:nvCxnSpPr>
          <p:spPr>
            <a:xfrm flipV="1">
              <a:off x="822960"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4443984"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6254496"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V="1">
              <a:off x="8979408"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a:off x="1484466" y="4933890"/>
            <a:ext cx="2249334"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1" name="TextBox 10"/>
          <p:cNvSpPr txBox="1"/>
          <p:nvPr/>
        </p:nvSpPr>
        <p:spPr>
          <a:xfrm>
            <a:off x="6400800" y="4854714"/>
            <a:ext cx="251460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2" name="TextBox 11"/>
          <p:cNvSpPr txBox="1"/>
          <p:nvPr/>
        </p:nvSpPr>
        <p:spPr>
          <a:xfrm>
            <a:off x="4343400" y="4854714"/>
            <a:ext cx="195201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20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5" name="Rectangle 14"/>
          <p:cNvSpPr/>
          <p:nvPr/>
        </p:nvSpPr>
        <p:spPr>
          <a:xfrm>
            <a:off x="0" y="57150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reduces</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energy consumption</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600" b="1" i="0" u="none" strike="noStrike" kern="1200" cap="none" spc="0" normalizeH="0" baseline="0" noProof="0" dirty="0">
                <a:ln>
                  <a:noFill/>
                </a:ln>
                <a:solidFill>
                  <a:prstClr val="black"/>
                </a:solidFill>
                <a:effectLst/>
                <a:uLnTx/>
                <a:uFillTx/>
                <a:latin typeface="Gill Sans MT"/>
                <a:ea typeface="+mn-ea"/>
                <a:cs typeface="+mn-cs"/>
              </a:rPr>
              <a:t>on average by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49.1%</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55.4%</a:t>
            </a:r>
          </a:p>
        </p:txBody>
      </p:sp>
      <p:sp>
        <p:nvSpPr>
          <p:cNvPr id="16" name="Rounded Rectangle 15"/>
          <p:cNvSpPr/>
          <p:nvPr/>
        </p:nvSpPr>
        <p:spPr bwMode="auto">
          <a:xfrm>
            <a:off x="919700" y="2228672"/>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cxnSp>
        <p:nvCxnSpPr>
          <p:cNvPr id="17" name="Straight Arrow Connector 16"/>
          <p:cNvCxnSpPr/>
          <p:nvPr/>
        </p:nvCxnSpPr>
        <p:spPr>
          <a:xfrm>
            <a:off x="1224500" y="3905072"/>
            <a:ext cx="1676400" cy="914400"/>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533400" y="4724400"/>
            <a:ext cx="8452900" cy="1143000"/>
            <a:chOff x="-153065" y="679005"/>
            <a:chExt cx="10073325" cy="795961"/>
          </a:xfrm>
        </p:grpSpPr>
        <p:sp>
          <p:nvSpPr>
            <p:cNvPr id="19" name="Rounded Rectangle 18"/>
            <p:cNvSpPr/>
            <p:nvPr/>
          </p:nvSpPr>
          <p:spPr bwMode="auto">
            <a:xfrm>
              <a:off x="-153065" y="679005"/>
              <a:ext cx="10073325" cy="795961"/>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0" name="Rectangle 19"/>
            <p:cNvSpPr/>
            <p:nvPr/>
          </p:nvSpPr>
          <p:spPr>
            <a:xfrm>
              <a:off x="22234" y="785133"/>
              <a:ext cx="9742221" cy="57868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Gill Sans MT"/>
                  <a:ea typeface="+mn-ea"/>
                  <a:cs typeface="+mn-cs"/>
                </a:rPr>
                <a:t>77.7%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82.6%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energy reduction for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packing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comes from eliminating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400" b="1" i="0" u="sng" strike="noStrike" kern="1200" cap="none" spc="0" normalizeH="0" baseline="0" noProof="0" dirty="0">
                <a:ln>
                  <a:noFill/>
                </a:ln>
                <a:solidFill>
                  <a:srgbClr val="0000FF"/>
                </a:solidFill>
                <a:effectLst/>
                <a:uLnTx/>
                <a:uFillTx/>
                <a:latin typeface="Gill Sans MT"/>
                <a:ea typeface="+mn-ea"/>
                <a:cs typeface="+mn-cs"/>
              </a:endParaRPr>
            </a:p>
          </p:txBody>
        </p:sp>
      </p:grpSp>
      <p:sp>
        <p:nvSpPr>
          <p:cNvPr id="21" name="Rounded Rectangle 20"/>
          <p:cNvSpPr/>
          <p:nvPr/>
        </p:nvSpPr>
        <p:spPr bwMode="auto">
          <a:xfrm>
            <a:off x="4572000" y="22860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cxnSp>
        <p:nvCxnSpPr>
          <p:cNvPr id="22" name="Straight Arrow Connector 21"/>
          <p:cNvCxnSpPr>
            <a:endCxn id="19" idx="0"/>
          </p:cNvCxnSpPr>
          <p:nvPr/>
        </p:nvCxnSpPr>
        <p:spPr>
          <a:xfrm flipH="1">
            <a:off x="4759850" y="3962400"/>
            <a:ext cx="193150" cy="762000"/>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3" name="Slide Number Placeholder 3"/>
          <p:cNvSpPr>
            <a:spLocks noGrp="1"/>
          </p:cNvSpPr>
          <p:nvPr>
            <p:ph type="sldNum" sz="quarter" idx="12"/>
          </p:nvPr>
        </p:nvSpPr>
        <p:spPr>
          <a:xfrm>
            <a:off x="7315200" y="6492883"/>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41</a:t>
            </a:r>
          </a:p>
        </p:txBody>
      </p:sp>
      <p:pic>
        <p:nvPicPr>
          <p:cNvPr id="24" name="Picture 23" descr="safari.png"/>
          <p:cNvPicPr>
            <a:picLocks noChangeAspect="1"/>
          </p:cNvPicPr>
          <p:nvPr/>
        </p:nvPicPr>
        <p:blipFill>
          <a:blip r:embed="rId4" cstate="print"/>
          <a:stretch>
            <a:fillRect/>
          </a:stretch>
        </p:blipFill>
        <p:spPr>
          <a:xfrm>
            <a:off x="76200" y="6580445"/>
            <a:ext cx="959296" cy="277563"/>
          </a:xfrm>
          <a:prstGeom prst="rect">
            <a:avLst/>
          </a:prstGeom>
        </p:spPr>
      </p:pic>
      <p:sp>
        <p:nvSpPr>
          <p:cNvPr id="25" name="Rounded Rectangle 24"/>
          <p:cNvSpPr/>
          <p:nvPr/>
        </p:nvSpPr>
        <p:spPr bwMode="auto">
          <a:xfrm>
            <a:off x="1072100" y="2537222"/>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3626977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500"/>
                                        <p:tgtEl>
                                          <p:spTgt spid="2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nodeType="with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par>
                                <p:cTn id="24" presetID="10"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17"/>
                                        </p:tgtEl>
                                      </p:cBhvr>
                                    </p:animEffect>
                                    <p:set>
                                      <p:cBhvr>
                                        <p:cTn id="31" dur="1" fill="hold">
                                          <p:stCondLst>
                                            <p:cond delay="499"/>
                                          </p:stCondLst>
                                        </p:cTn>
                                        <p:tgtEl>
                                          <p:spTgt spid="17"/>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16"/>
                                        </p:tgtEl>
                                      </p:cBhvr>
                                    </p:animEffect>
                                    <p:set>
                                      <p:cBhvr>
                                        <p:cTn id="34" dur="1" fill="hold">
                                          <p:stCondLst>
                                            <p:cond delay="499"/>
                                          </p:stCondLst>
                                        </p:cTn>
                                        <p:tgtEl>
                                          <p:spTgt spid="16"/>
                                        </p:tgtEl>
                                        <p:attrNameLst>
                                          <p:attrName>style.visibility</p:attrName>
                                        </p:attrNameLst>
                                      </p:cBhvr>
                                      <p:to>
                                        <p:strVal val="hidden"/>
                                      </p:to>
                                    </p:set>
                                  </p:childTnLst>
                                </p:cTn>
                              </p:par>
                              <p:par>
                                <p:cTn id="35" presetID="10" presetClass="exit" presetSubtype="0" fill="hold" nodeType="withEffect">
                                  <p:stCondLst>
                                    <p:cond delay="0"/>
                                  </p:stCondLst>
                                  <p:childTnLst>
                                    <p:animEffect transition="out" filter="fade">
                                      <p:cBhvr>
                                        <p:cTn id="36" dur="500"/>
                                        <p:tgtEl>
                                          <p:spTgt spid="18"/>
                                        </p:tgtEl>
                                      </p:cBhvr>
                                    </p:animEffect>
                                    <p:set>
                                      <p:cBhvr>
                                        <p:cTn id="37" dur="1" fill="hold">
                                          <p:stCondLst>
                                            <p:cond delay="499"/>
                                          </p:stCondLst>
                                        </p:cTn>
                                        <p:tgtEl>
                                          <p:spTgt spid="18"/>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21"/>
                                        </p:tgtEl>
                                      </p:cBhvr>
                                    </p:animEffect>
                                    <p:set>
                                      <p:cBhvr>
                                        <p:cTn id="40" dur="1" fill="hold">
                                          <p:stCondLst>
                                            <p:cond delay="499"/>
                                          </p:stCondLst>
                                        </p:cTn>
                                        <p:tgtEl>
                                          <p:spTgt spid="21"/>
                                        </p:tgtEl>
                                        <p:attrNameLst>
                                          <p:attrName>style.visibility</p:attrName>
                                        </p:attrNameLst>
                                      </p:cBhvr>
                                      <p:to>
                                        <p:strVal val="hidden"/>
                                      </p:to>
                                    </p:set>
                                  </p:childTnLst>
                                </p:cTn>
                              </p:par>
                              <p:par>
                                <p:cTn id="41" presetID="10" presetClass="exit" presetSubtype="0" fill="hold" nodeType="withEffect">
                                  <p:stCondLst>
                                    <p:cond delay="0"/>
                                  </p:stCondLst>
                                  <p:childTnLst>
                                    <p:animEffect transition="out" filter="fade">
                                      <p:cBhvr>
                                        <p:cTn id="42" dur="500"/>
                                        <p:tgtEl>
                                          <p:spTgt spid="22"/>
                                        </p:tgtEl>
                                      </p:cBhvr>
                                    </p:animEffect>
                                    <p:set>
                                      <p:cBhvr>
                                        <p:cTn id="43" dur="1" fill="hold">
                                          <p:stCondLst>
                                            <p:cond delay="499"/>
                                          </p:stCondLst>
                                        </p:cTn>
                                        <p:tgtEl>
                                          <p:spTgt spid="22"/>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grpId="1" nodeType="clickEffect">
                                  <p:stCondLst>
                                    <p:cond delay="0"/>
                                  </p:stCondLst>
                                  <p:childTnLst>
                                    <p:animEffect transition="out" filter="fade">
                                      <p:cBhvr>
                                        <p:cTn id="52" dur="500"/>
                                        <p:tgtEl>
                                          <p:spTgt spid="25"/>
                                        </p:tgtEl>
                                      </p:cBhvr>
                                    </p:animEffect>
                                    <p:set>
                                      <p:cBhvr>
                                        <p:cTn id="53" dur="1" fill="hold">
                                          <p:stCondLst>
                                            <p:cond delay="499"/>
                                          </p:stCondLst>
                                        </p:cTn>
                                        <p:tgtEl>
                                          <p:spTgt spid="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6" grpId="1" animBg="1"/>
      <p:bldP spid="21" grpId="0" animBg="1"/>
      <p:bldP spid="21" grpId="1" animBg="1"/>
      <p:bldP spid="25" grpId="0" animBg="1"/>
      <p:bldP spid="25" grpId="1" animBg="1"/>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Normalized Runtime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255</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cxnSp>
        <p:nvCxnSpPr>
          <p:cNvPr id="8" name="Straight Connector 7"/>
          <p:cNvCxnSpPr/>
          <p:nvPr/>
        </p:nvCxnSpPr>
        <p:spPr>
          <a:xfrm flipV="1">
            <a:off x="838200"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9006840" y="4102608"/>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V="1">
            <a:off x="492861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799185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0" y="1371600"/>
            <a:ext cx="9296400" cy="3962400"/>
            <a:chOff x="0" y="1371600"/>
            <a:chExt cx="9296400" cy="3962400"/>
          </a:xfrm>
        </p:grpSpPr>
        <p:graphicFrame>
          <p:nvGraphicFramePr>
            <p:cNvPr id="7" name="Chart 6"/>
            <p:cNvGraphicFramePr>
              <a:graphicFrameLocks/>
            </p:cNvGraphicFramePr>
            <p:nvPr>
              <p:extLst/>
            </p:nvPr>
          </p:nvGraphicFramePr>
          <p:xfrm>
            <a:off x="0" y="1371600"/>
            <a:ext cx="9051365" cy="365760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p:cNvSpPr txBox="1"/>
            <p:nvPr/>
          </p:nvSpPr>
          <p:spPr>
            <a:xfrm>
              <a:off x="1829227" y="4724400"/>
              <a:ext cx="2056973"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3" name="TextBox 12"/>
            <p:cNvSpPr txBox="1"/>
            <p:nvPr/>
          </p:nvSpPr>
          <p:spPr>
            <a:xfrm>
              <a:off x="5257800" y="4687669"/>
              <a:ext cx="2203862"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4" name="TextBox 13"/>
            <p:cNvSpPr txBox="1"/>
            <p:nvPr/>
          </p:nvSpPr>
          <p:spPr>
            <a:xfrm>
              <a:off x="7772400" y="4648200"/>
              <a:ext cx="15240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18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grpSp>
      <p:grpSp>
        <p:nvGrpSpPr>
          <p:cNvPr id="16" name="Group 15"/>
          <p:cNvGrpSpPr/>
          <p:nvPr/>
        </p:nvGrpSpPr>
        <p:grpSpPr>
          <a:xfrm>
            <a:off x="0" y="5360650"/>
            <a:ext cx="9144000" cy="963950"/>
            <a:chOff x="1867295" y="5514549"/>
            <a:chExt cx="6500483" cy="377220"/>
          </a:xfrm>
        </p:grpSpPr>
        <p:sp>
          <p:nvSpPr>
            <p:cNvPr id="20" name="Rectangle 19"/>
            <p:cNvSpPr/>
            <p:nvPr/>
          </p:nvSpPr>
          <p:spPr>
            <a:xfrm>
              <a:off x="1867295" y="5514549"/>
              <a:ext cx="6019801" cy="21612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18" name="Rectangle 17"/>
            <p:cNvSpPr/>
            <p:nvPr/>
          </p:nvSpPr>
          <p:spPr>
            <a:xfrm>
              <a:off x="1886403" y="5566577"/>
              <a:ext cx="6481375" cy="325192"/>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Offloading these kernels to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improves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performance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on average by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44.6%</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54.2%</a:t>
              </a:r>
            </a:p>
          </p:txBody>
        </p:sp>
      </p:grpSp>
      <p:sp>
        <p:nvSpPr>
          <p:cNvPr id="21" name="Rounded Rectangle 20"/>
          <p:cNvSpPr/>
          <p:nvPr/>
        </p:nvSpPr>
        <p:spPr bwMode="auto">
          <a:xfrm>
            <a:off x="1143000" y="22098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2" name="Rounded Rectangle 21"/>
          <p:cNvSpPr/>
          <p:nvPr/>
        </p:nvSpPr>
        <p:spPr bwMode="auto">
          <a:xfrm>
            <a:off x="3124200" y="20574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2603050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fad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fade">
                                      <p:cBhvr>
                                        <p:cTn id="1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p:cNvPicPr>
            <a:picLocks noChangeAspect="1"/>
          </p:cNvPicPr>
          <p:nvPr/>
        </p:nvPicPr>
        <p:blipFill>
          <a:blip r:embed="rId3"/>
          <a:stretch>
            <a:fillRect/>
          </a:stretch>
        </p:blipFill>
        <p:spPr>
          <a:xfrm>
            <a:off x="3015517" y="5030786"/>
            <a:ext cx="3112967" cy="1124128"/>
          </a:xfrm>
          <a:prstGeom prst="rect">
            <a:avLst/>
          </a:prstGeom>
        </p:spPr>
      </p:pic>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352800"/>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3622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422255" y="2895600"/>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13" name="Rectangle 12"/>
          <p:cNvSpPr/>
          <p:nvPr/>
        </p:nvSpPr>
        <p:spPr>
          <a:xfrm>
            <a:off x="3049920" y="4428401"/>
            <a:ext cx="2901756" cy="5847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FF"/>
                </a:solidFill>
                <a:effectLst/>
                <a:uLnTx/>
                <a:uFillTx/>
                <a:latin typeface="Gill Sans MT"/>
                <a:ea typeface="+mn-ea"/>
                <a:cs typeface="+mn-cs"/>
              </a:rPr>
              <a:t>ASPLOS 2018</a:t>
            </a:r>
          </a:p>
        </p:txBody>
      </p:sp>
      <p:pic>
        <p:nvPicPr>
          <p:cNvPr id="15" name="Picture 14"/>
          <p:cNvPicPr>
            <a:picLocks noChangeAspect="1"/>
          </p:cNvPicPr>
          <p:nvPr/>
        </p:nvPicPr>
        <p:blipFill rotWithShape="1">
          <a:blip r:embed="rId4"/>
          <a:srcRect t="27272" b="29091"/>
          <a:stretch/>
        </p:blipFill>
        <p:spPr>
          <a:xfrm>
            <a:off x="506982" y="6050611"/>
            <a:ext cx="1828800" cy="798022"/>
          </a:xfrm>
          <a:prstGeom prst="rect">
            <a:avLst/>
          </a:prstGeom>
        </p:spPr>
      </p:pic>
      <p:pic>
        <p:nvPicPr>
          <p:cNvPr id="16" name="Picture 15"/>
          <p:cNvPicPr>
            <a:picLocks noChangeAspect="1"/>
          </p:cNvPicPr>
          <p:nvPr/>
        </p:nvPicPr>
        <p:blipFill>
          <a:blip r:embed="rId5"/>
          <a:stretch>
            <a:fillRect/>
          </a:stretch>
        </p:blipFill>
        <p:spPr>
          <a:xfrm>
            <a:off x="6981825" y="4724400"/>
            <a:ext cx="1682084" cy="1657706"/>
          </a:xfrm>
          <a:prstGeom prst="rect">
            <a:avLst/>
          </a:prstGeom>
        </p:spPr>
      </p:pic>
      <p:pic>
        <p:nvPicPr>
          <p:cNvPr id="17" name="Picture 16"/>
          <p:cNvPicPr>
            <a:picLocks noChangeAspect="1"/>
          </p:cNvPicPr>
          <p:nvPr/>
        </p:nvPicPr>
        <p:blipFill rotWithShape="1">
          <a:blip r:embed="rId6"/>
          <a:srcRect t="30096" b="30046"/>
          <a:stretch/>
        </p:blipFill>
        <p:spPr>
          <a:xfrm>
            <a:off x="6632242" y="6179521"/>
            <a:ext cx="2381250" cy="533400"/>
          </a:xfrm>
          <a:prstGeom prst="rect">
            <a:avLst/>
          </a:prstGeom>
        </p:spPr>
      </p:pic>
      <p:pic>
        <p:nvPicPr>
          <p:cNvPr id="18" name="Picture 17" descr="safari.png"/>
          <p:cNvPicPr>
            <a:picLocks noChangeAspect="1"/>
          </p:cNvPicPr>
          <p:nvPr/>
        </p:nvPicPr>
        <p:blipFill rotWithShape="1">
          <a:blip r:embed="rId7" cstate="print"/>
          <a:srcRect r="1519"/>
          <a:stretch/>
        </p:blipFill>
        <p:spPr>
          <a:xfrm>
            <a:off x="476188" y="5294713"/>
            <a:ext cx="1890388" cy="555400"/>
          </a:xfrm>
          <a:prstGeom prst="rect">
            <a:avLst/>
          </a:prstGeom>
        </p:spPr>
      </p:pic>
      <p:pic>
        <p:nvPicPr>
          <p:cNvPr id="20" name="Picture 19"/>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2126979841"/>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PIM for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hlinkClick r:id="rId2"/>
              </a:rPr>
              <a:t>"Google Workloads for Consumer Devices: Mitigating Data Movement Bottlenecks"</a:t>
            </a:r>
            <a:r>
              <a:rPr lang="en-US" sz="1500" dirty="0"/>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Tree>
    <p:extLst>
      <p:ext uri="{BB962C8B-B14F-4D97-AF65-F5344CB8AC3E}">
        <p14:creationId xmlns:p14="http://schemas.microsoft.com/office/powerpoint/2010/main" val="30784424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56432" y="365126"/>
            <a:ext cx="8824080" cy="723445"/>
          </a:xfrm>
        </p:spPr>
        <p:txBody>
          <a:bodyPr>
            <a:normAutofit fontScale="90000"/>
          </a:bodyPr>
          <a:lstStyle/>
          <a:p>
            <a:r>
              <a:rPr lang="en-US" dirty="0"/>
              <a:t>Truly Distributed </a:t>
            </a:r>
            <a:r>
              <a:rPr lang="en-US"/>
              <a:t>GPU Processing with PIM?</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0070C0"/>
                </a:solidFill>
                <a:effectLst/>
                <a:uLnTx/>
                <a:uFillTx/>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s-I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a:t>
            </a:r>
            <a:endParaRPr kumimoji="0" lang="en-U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46" name="Rectangle 45"/>
          <p:cNvSpPr/>
          <p:nvPr/>
        </p:nvSpPr>
        <p:spPr>
          <a:xfrm>
            <a:off x="6752190" y="4198561"/>
            <a:ext cx="1359853"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3D-stacked memory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sp>
        <p:nvSpPr>
          <p:cNvPr id="68" name="Rectangle 67"/>
          <p:cNvSpPr/>
          <p:nvPr/>
        </p:nvSpPr>
        <p:spPr>
          <a:xfrm>
            <a:off x="4380050" y="3345588"/>
            <a:ext cx="338557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SM </a:t>
            </a:r>
            <a:r>
              <a:rPr kumimoji="0" lang="en-US" sz="1600" b="1" i="0" u="none" strike="noStrike" kern="1200" cap="none" spc="0" normalizeH="0" baseline="0" noProof="0">
                <a:ln>
                  <a:noFill/>
                </a:ln>
                <a:solidFill>
                  <a:prstClr val="black"/>
                </a:solidFill>
                <a:effectLst/>
                <a:uLnTx/>
                <a:uFillTx/>
                <a:latin typeface="Gill Sans MT" panose="020B0502020104020203" pitchFamily="34" charset="0"/>
                <a:ea typeface="Times New Roman" charset="0"/>
                <a:cs typeface="Times New Roman" charset="0"/>
              </a:rPr>
              <a:t>(Streaming Multiprocessor)</a:t>
            </a:r>
            <a:endPar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476413589"/>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GPU Execution with PIM (I)</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10209922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Accelerating GPU Execution with PIM (II)</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8650616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Linked Data Structures</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2153765653"/>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Dependent Cache Misses</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hlinkClick r:id="rId2"/>
              </a:rPr>
              <a:t>"Accelerating Dependent Cache Misses with an Enhanced Memory Controller"</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a:stretch>
            <a:fillRect/>
          </a:stretch>
        </p:blipFill>
        <p:spPr>
          <a:xfrm>
            <a:off x="0" y="5805264"/>
            <a:ext cx="9144000" cy="332336"/>
          </a:xfrm>
          <a:prstGeom prst="rect">
            <a:avLst/>
          </a:prstGeom>
        </p:spPr>
      </p:pic>
    </p:spTree>
    <p:extLst>
      <p:ext uri="{BB962C8B-B14F-4D97-AF65-F5344CB8AC3E}">
        <p14:creationId xmlns:p14="http://schemas.microsoft.com/office/powerpoint/2010/main" val="9368688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Several Questions in 3D-Stacked PIM</a:t>
            </a:r>
          </a:p>
        </p:txBody>
      </p:sp>
      <p:sp>
        <p:nvSpPr>
          <p:cNvPr id="3" name="Content Placeholder 2"/>
          <p:cNvSpPr>
            <a:spLocks noGrp="1"/>
          </p:cNvSpPr>
          <p:nvPr>
            <p:ph idx="1"/>
          </p:nvPr>
        </p:nvSpPr>
        <p:spPr>
          <a:xfrm>
            <a:off x="228600" y="1196752"/>
            <a:ext cx="8610600" cy="5051648"/>
          </a:xfrm>
        </p:spPr>
        <p:txBody>
          <a:bodyPr/>
          <a:lstStyle/>
          <a:p>
            <a:r>
              <a:rPr lang="en-US" dirty="0"/>
              <a:t>What are the performance and energy benefits of using         </a:t>
            </a:r>
            <a:r>
              <a:rPr lang="en-US" dirty="0">
                <a:solidFill>
                  <a:srgbClr val="0000FF"/>
                </a:solidFill>
              </a:rPr>
              <a:t>3D-stacked memory as a coarse-grained accelerator</a:t>
            </a:r>
            <a:r>
              <a:rPr lang="en-US" dirty="0"/>
              <a:t>?</a:t>
            </a:r>
          </a:p>
          <a:p>
            <a:pPr lvl="1"/>
            <a:r>
              <a:rPr lang="en-US" dirty="0"/>
              <a:t>By </a:t>
            </a:r>
            <a:r>
              <a:rPr lang="en-US" dirty="0">
                <a:solidFill>
                  <a:srgbClr val="FF0000"/>
                </a:solidFill>
              </a:rPr>
              <a:t>changing the entire system</a:t>
            </a:r>
            <a:endParaRPr lang="en-US" dirty="0"/>
          </a:p>
          <a:p>
            <a:pPr lvl="1"/>
            <a:r>
              <a:rPr lang="en-US" dirty="0"/>
              <a:t>By performing </a:t>
            </a:r>
            <a:r>
              <a:rPr lang="en-US" dirty="0">
                <a:solidFill>
                  <a:srgbClr val="FF0000"/>
                </a:solidFill>
              </a:rPr>
              <a:t>simple function offloading</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 </a:t>
            </a:r>
            <a:r>
              <a:rPr lang="en-US" dirty="0">
                <a:solidFill>
                  <a:srgbClr val="FF0000"/>
                </a:solidFill>
              </a:rPr>
              <a:t>minimal changes to system and programming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58280" y="3658580"/>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Rectangle 5">
            <a:extLst>
              <a:ext uri="{FF2B5EF4-FFF2-40B4-BE49-F238E27FC236}">
                <a16:creationId xmlns:a16="http://schemas.microsoft.com/office/drawing/2014/main" id="{974BE913-4921-E84F-8D09-AF184056BA68}"/>
              </a:ext>
            </a:extLst>
          </p:cNvPr>
          <p:cNvSpPr/>
          <p:nvPr/>
        </p:nvSpPr>
        <p:spPr>
          <a:xfrm>
            <a:off x="971600" y="4446104"/>
            <a:ext cx="6408712" cy="43204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27440307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PIM-Enabled Instructions</a:t>
            </a:r>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"PIM-Enabled Instructions: A Low-Overhead, Locality-Aware Processing-in-Memory Architecture"</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6014281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PIM-Enabled Instructions (Ideas)</a:t>
            </a:r>
          </a:p>
        </p:txBody>
      </p:sp>
      <p:sp>
        <p:nvSpPr>
          <p:cNvPr id="3" name="Content Placeholder 2"/>
          <p:cNvSpPr>
            <a:spLocks noGrp="1"/>
          </p:cNvSpPr>
          <p:nvPr>
            <p:ph idx="1"/>
          </p:nvPr>
        </p:nvSpPr>
        <p:spPr>
          <a:xfrm>
            <a:off x="228600" y="908720"/>
            <a:ext cx="8915400" cy="5339680"/>
          </a:xfrm>
        </p:spPr>
        <p:txBody>
          <a:bodyPr/>
          <a:lstStyle/>
          <a:p>
            <a:r>
              <a:rPr lang="en-US" sz="2200" dirty="0">
                <a:solidFill>
                  <a:srgbClr val="0000FF"/>
                </a:solidFill>
              </a:rPr>
              <a:t>Goal: </a:t>
            </a:r>
            <a:r>
              <a:rPr lang="en-US" sz="2200" dirty="0"/>
              <a:t>Develop mechanisms to get the most out of near-data processing with </a:t>
            </a:r>
            <a:r>
              <a:rPr lang="en-US" sz="2200" dirty="0">
                <a:solidFill>
                  <a:schemeClr val="accent2">
                    <a:lumMod val="75000"/>
                  </a:schemeClr>
                </a:solidFill>
              </a:rPr>
              <a:t>minimal cost</a:t>
            </a:r>
            <a:r>
              <a:rPr lang="en-US" sz="2200" dirty="0"/>
              <a:t>, </a:t>
            </a:r>
            <a:r>
              <a:rPr lang="en-US" sz="2200" dirty="0">
                <a:solidFill>
                  <a:srgbClr val="2C6123"/>
                </a:solidFill>
              </a:rPr>
              <a:t>minimal changes to the system</a:t>
            </a:r>
            <a:r>
              <a:rPr lang="en-US" sz="2200" dirty="0"/>
              <a:t>, </a:t>
            </a:r>
            <a:r>
              <a:rPr lang="en-US" sz="2200" dirty="0">
                <a:solidFill>
                  <a:srgbClr val="2C6123"/>
                </a:solidFill>
              </a:rPr>
              <a:t>no changes to the programming model</a:t>
            </a:r>
          </a:p>
          <a:p>
            <a:endParaRPr lang="en-US" sz="700" dirty="0"/>
          </a:p>
          <a:p>
            <a:r>
              <a:rPr lang="en-US" sz="2200" dirty="0">
                <a:solidFill>
                  <a:srgbClr val="0000FF"/>
                </a:solidFill>
              </a:rPr>
              <a:t>Key Idea 1: </a:t>
            </a:r>
            <a:r>
              <a:rPr lang="en-US" altLang="ko-KR" sz="2200" dirty="0"/>
              <a:t>Expose each PIM operation as a </a:t>
            </a:r>
            <a:r>
              <a:rPr lang="en-US" altLang="ko-KR" sz="2200" dirty="0">
                <a:solidFill>
                  <a:srgbClr val="FF0000"/>
                </a:solidFill>
              </a:rPr>
              <a:t>cache-coherent, virtually-addressed host processor instruction </a:t>
            </a:r>
            <a:r>
              <a:rPr lang="en-US" altLang="ko-KR" sz="2200" dirty="0">
                <a:solidFill>
                  <a:srgbClr val="000000"/>
                </a:solidFill>
              </a:rPr>
              <a:t>(called PEI) </a:t>
            </a:r>
            <a:r>
              <a:rPr lang="en-US" altLang="ko-KR" sz="2200" dirty="0"/>
              <a:t>that operates on </a:t>
            </a:r>
            <a:r>
              <a:rPr lang="en-US" altLang="ko-KR" sz="2200" dirty="0">
                <a:solidFill>
                  <a:srgbClr val="FF0000"/>
                </a:solidFill>
              </a:rPr>
              <a:t>only a single cache block</a:t>
            </a:r>
          </a:p>
          <a:p>
            <a:pPr lvl="1"/>
            <a:r>
              <a:rPr lang="en-US" altLang="ko-KR" sz="1800" dirty="0">
                <a:solidFill>
                  <a:srgbClr val="000000"/>
                </a:solidFill>
              </a:rPr>
              <a:t>e.g., </a:t>
            </a:r>
            <a:r>
              <a:rPr lang="en-US" altLang="ko-KR" sz="1800" dirty="0">
                <a:solidFill>
                  <a:srgbClr val="000000"/>
                </a:solidFill>
                <a:latin typeface="Calibri"/>
                <a:ea typeface="나눔고딕"/>
              </a:rPr>
              <a:t>__</a:t>
            </a:r>
            <a:r>
              <a:rPr lang="en-US" altLang="ko-KR" sz="1800" dirty="0" err="1">
                <a:solidFill>
                  <a:srgbClr val="000000"/>
                </a:solidFill>
                <a:latin typeface="Calibri"/>
                <a:ea typeface="나눔고딕"/>
              </a:rPr>
              <a:t>pim_add</a:t>
            </a:r>
            <a:r>
              <a:rPr lang="en-US" altLang="ko-KR" sz="1800" dirty="0">
                <a:solidFill>
                  <a:srgbClr val="000000"/>
                </a:solidFill>
                <a:latin typeface="Calibri"/>
                <a:ea typeface="나눔고딕"/>
              </a:rPr>
              <a:t>(&amp;</a:t>
            </a:r>
            <a:r>
              <a:rPr lang="en-US" altLang="ko-KR" sz="1800" dirty="0" err="1">
                <a:solidFill>
                  <a:srgbClr val="000000"/>
                </a:solidFill>
                <a:latin typeface="Calibri"/>
                <a:ea typeface="나눔고딕"/>
              </a:rPr>
              <a:t>w.next_rank</a:t>
            </a:r>
            <a:r>
              <a:rPr lang="en-US" altLang="ko-KR" sz="1800" dirty="0">
                <a:solidFill>
                  <a:srgbClr val="000000"/>
                </a:solidFill>
                <a:latin typeface="Calibri"/>
                <a:ea typeface="나눔고딕"/>
              </a:rPr>
              <a:t>, value) </a:t>
            </a:r>
            <a:r>
              <a:rPr lang="en-US" altLang="ko-KR" sz="1800" dirty="0">
                <a:solidFill>
                  <a:srgbClr val="000000"/>
                </a:solidFill>
                <a:latin typeface="Calibri"/>
                <a:ea typeface="나눔고딕"/>
                <a:sym typeface="Wingdings"/>
              </a:rPr>
              <a:t> </a:t>
            </a:r>
            <a:r>
              <a:rPr lang="en-US" altLang="ko-KR" sz="1800" dirty="0" err="1">
                <a:solidFill>
                  <a:srgbClr val="000000"/>
                </a:solidFill>
                <a:latin typeface="Calibri"/>
                <a:ea typeface="나눔고딕"/>
              </a:rPr>
              <a:t>pim.add</a:t>
            </a:r>
            <a:r>
              <a:rPr lang="en-US" altLang="ko-KR" sz="1800" dirty="0">
                <a:solidFill>
                  <a:srgbClr val="000000"/>
                </a:solidFill>
                <a:latin typeface="Calibri"/>
                <a:ea typeface="나눔고딕"/>
              </a:rPr>
              <a:t> r1, (r2)</a:t>
            </a:r>
            <a:endParaRPr lang="ko-KR" altLang="en-US" sz="1800" dirty="0">
              <a:solidFill>
                <a:srgbClr val="000000"/>
              </a:solidFill>
              <a:latin typeface="Calibri"/>
              <a:ea typeface="나눔고딕"/>
            </a:endParaRPr>
          </a:p>
          <a:p>
            <a:pPr lvl="1"/>
            <a:r>
              <a:rPr lang="en-US" altLang="ko-KR" sz="1800" dirty="0">
                <a:solidFill>
                  <a:srgbClr val="000000"/>
                </a:solidFill>
              </a:rPr>
              <a:t>No changes sequential execution/programming model</a:t>
            </a:r>
          </a:p>
          <a:p>
            <a:pPr lvl="1"/>
            <a:r>
              <a:rPr lang="en-US" altLang="ko-KR" sz="1800" dirty="0">
                <a:solidFill>
                  <a:srgbClr val="000000"/>
                </a:solidFill>
              </a:rPr>
              <a:t>No changes to virtual memory</a:t>
            </a:r>
          </a:p>
          <a:p>
            <a:pPr lvl="1"/>
            <a:r>
              <a:rPr lang="en-US" altLang="ko-KR" sz="1800" dirty="0">
                <a:solidFill>
                  <a:srgbClr val="000000"/>
                </a:solidFill>
              </a:rPr>
              <a:t>Minimal changes to cache coherence</a:t>
            </a:r>
          </a:p>
          <a:p>
            <a:pPr lvl="1"/>
            <a:r>
              <a:rPr lang="en-US" altLang="ko-KR" sz="1800" dirty="0">
                <a:solidFill>
                  <a:srgbClr val="000000"/>
                </a:solidFill>
              </a:rPr>
              <a:t>No need for data mapping: Each PEI restricted to a single memory module</a:t>
            </a:r>
          </a:p>
          <a:p>
            <a:pPr lvl="1"/>
            <a:endParaRPr lang="en-US" altLang="ko-KR" sz="700" dirty="0">
              <a:solidFill>
                <a:srgbClr val="FF0000"/>
              </a:solidFill>
            </a:endParaRPr>
          </a:p>
          <a:p>
            <a:r>
              <a:rPr lang="en-US" altLang="ko-KR" sz="2200" dirty="0">
                <a:solidFill>
                  <a:srgbClr val="0000FF"/>
                </a:solidFill>
              </a:rPr>
              <a:t>Key Idea 2: </a:t>
            </a:r>
            <a:r>
              <a:rPr lang="en-US" altLang="ko-KR" sz="2200" dirty="0">
                <a:solidFill>
                  <a:srgbClr val="FF0000"/>
                </a:solidFill>
              </a:rPr>
              <a:t>Dynamically decide where to execute a PEI </a:t>
            </a:r>
            <a:r>
              <a:rPr lang="en-US" altLang="ko-KR" sz="2200" dirty="0"/>
              <a:t>(i.e., the host processor or PIM accelerator) based on simple locality characteristics and simple hardware predictors</a:t>
            </a:r>
          </a:p>
          <a:p>
            <a:pPr lvl="1"/>
            <a:r>
              <a:rPr lang="en-US" altLang="ko-KR" sz="1800" dirty="0"/>
              <a:t>Execute each operation at the location that provides the best performance</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588607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Simple PIM Operations as ISA Extensions (II)</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266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pSp>
        <p:nvGrpSpPr>
          <p:cNvPr id="21" name="그룹 55"/>
          <p:cNvGrpSpPr/>
          <p:nvPr/>
        </p:nvGrpSpPr>
        <p:grpSpPr>
          <a:xfrm>
            <a:off x="5506690" y="3428803"/>
            <a:ext cx="2379092" cy="2016422"/>
            <a:chOff x="5506690" y="4004867"/>
            <a:chExt cx="2379092" cy="2016422"/>
          </a:xfrm>
        </p:grpSpPr>
        <p:pic>
          <p:nvPicPr>
            <p:cNvPr id="22" name="Picture 2" descr="http://m.eet.com/media/1041402/DC1491_UTH_2_PG_32.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6690" y="4457035"/>
              <a:ext cx="2379092" cy="1564254"/>
            </a:xfrm>
            <a:prstGeom prst="rect">
              <a:avLst/>
            </a:prstGeom>
            <a:noFill/>
            <a:extLst>
              <a:ext uri="{909E8E84-426E-40dd-AFC4-6F175D3DCCD1}">
                <a14:hiddenFill xmlns="" xmlns:a14="http://schemas.microsoft.com/office/drawing/2010/main">
                  <a:solidFill>
                    <a:srgbClr val="FFFFFF"/>
                  </a:solidFill>
                </a14:hiddenFill>
              </a:ext>
            </a:extLst>
          </p:spPr>
        </p:pic>
        <p:sp>
          <p:nvSpPr>
            <p:cNvPr id="23" name="TextBox 22"/>
            <p:cNvSpPr txBox="1"/>
            <p:nvPr/>
          </p:nvSpPr>
          <p:spPr>
            <a:xfrm>
              <a:off x="5859471" y="4004867"/>
              <a:ext cx="1673536" cy="400110"/>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Main Memory</a:t>
              </a:r>
              <a:endParaRPr kumimoji="0" lang="ko-KR" altLang="en-US" sz="2000" b="0" i="0" u="none" strike="noStrike" kern="1200" cap="none" spc="0" normalizeH="0" baseline="0" noProof="0" dirty="0">
                <a:ln>
                  <a:noFill/>
                </a:ln>
                <a:solidFill>
                  <a:prstClr val="black"/>
                </a:solidFill>
                <a:effectLst/>
                <a:uLnTx/>
                <a:uFillTx/>
                <a:latin typeface="Calibri"/>
                <a:ea typeface="나눔고딕"/>
                <a:cs typeface="+mn-cs"/>
              </a:endParaRPr>
            </a:p>
          </p:txBody>
        </p:sp>
      </p:grpSp>
      <p:sp>
        <p:nvSpPr>
          <p:cNvPr id="24" name="직사각형 53"/>
          <p:cNvSpPr/>
          <p:nvPr/>
        </p:nvSpPr>
        <p:spPr>
          <a:xfrm>
            <a:off x="6004472" y="4265934"/>
            <a:ext cx="1383416"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25" name="직사각형 67"/>
          <p:cNvSpPr/>
          <p:nvPr/>
        </p:nvSpPr>
        <p:spPr>
          <a:xfrm>
            <a:off x="6004471" y="4265934"/>
            <a:ext cx="1383417"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26" name="직사각형 4"/>
          <p:cNvSpPr/>
          <p:nvPr/>
        </p:nvSpPr>
        <p:spPr>
          <a:xfrm>
            <a:off x="1331640" y="2321188"/>
            <a:ext cx="2926595" cy="39540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black"/>
              </a:solidFill>
              <a:effectLst/>
              <a:uLnTx/>
              <a:uFillTx/>
              <a:latin typeface="Calibri"/>
              <a:ea typeface="나눔고딕"/>
              <a:cs typeface="+mn-cs"/>
            </a:endParaRPr>
          </a:p>
        </p:txBody>
      </p:sp>
      <p:sp>
        <p:nvSpPr>
          <p:cNvPr id="27" name="내용 개체 틀 4"/>
          <p:cNvSpPr txBox="1">
            <a:spLocks/>
          </p:cNvSpPr>
          <p:nvPr/>
        </p:nvSpPr>
        <p:spPr>
          <a:xfrm>
            <a:off x="810380" y="1052736"/>
            <a:ext cx="7578044" cy="2529923"/>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prstClr val="black"/>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value = weight *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prstClr val="black"/>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 value;</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t>
            </a:r>
          </a:p>
        </p:txBody>
      </p:sp>
      <p:grpSp>
        <p:nvGrpSpPr>
          <p:cNvPr id="28" name="그룹 38"/>
          <p:cNvGrpSpPr/>
          <p:nvPr/>
        </p:nvGrpSpPr>
        <p:grpSpPr>
          <a:xfrm>
            <a:off x="1344376" y="3447126"/>
            <a:ext cx="2158320" cy="2358138"/>
            <a:chOff x="3611086" y="1847573"/>
            <a:chExt cx="1825010" cy="1993970"/>
          </a:xfrm>
        </p:grpSpPr>
        <p:pic>
          <p:nvPicPr>
            <p:cNvPr id="29" name="Picture 6" descr="http://www.digicortex.net/sites/default/files/styles/medium/public/field/image/IvyTownCor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6200000">
              <a:off x="3709662" y="2115109"/>
              <a:ext cx="1627858" cy="1825010"/>
            </a:xfrm>
            <a:prstGeom prst="rect">
              <a:avLst/>
            </a:prstGeom>
            <a:noFill/>
            <a:extLst>
              <a:ext uri="{909E8E84-426E-40dd-AFC4-6F175D3DCCD1}">
                <a14:hiddenFill xmlns="" xmlns:a14="http://schemas.microsoft.com/office/drawing/2010/main">
                  <a:solidFill>
                    <a:srgbClr val="FFFFFF"/>
                  </a:solidFill>
                </a14:hiddenFill>
              </a:ext>
            </a:extLst>
          </p:spPr>
        </p:pic>
        <p:sp>
          <p:nvSpPr>
            <p:cNvPr id="30" name="TextBox 29"/>
            <p:cNvSpPr txBox="1"/>
            <p:nvPr/>
          </p:nvSpPr>
          <p:spPr>
            <a:xfrm>
              <a:off x="3788367" y="1847573"/>
              <a:ext cx="1470447" cy="338321"/>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Host Processor</a:t>
              </a:r>
              <a:endParaRPr kumimoji="0" lang="ko-KR" altLang="en-US" sz="2000" b="0" i="0" u="none" strike="noStrike" kern="1200" cap="none" spc="0" normalizeH="0" baseline="0" noProof="0" dirty="0">
                <a:ln>
                  <a:noFill/>
                </a:ln>
                <a:solidFill>
                  <a:prstClr val="black"/>
                </a:solidFill>
                <a:effectLst/>
                <a:uLnTx/>
                <a:uFillTx/>
                <a:latin typeface="Calibri"/>
                <a:ea typeface="나눔고딕"/>
                <a:cs typeface="+mn-cs"/>
              </a:endParaRPr>
            </a:p>
          </p:txBody>
        </p:sp>
      </p:grpSp>
      <p:sp>
        <p:nvSpPr>
          <p:cNvPr id="31" name="직사각형 56"/>
          <p:cNvSpPr/>
          <p:nvPr/>
        </p:nvSpPr>
        <p:spPr>
          <a:xfrm>
            <a:off x="1735488" y="4265934"/>
            <a:ext cx="1376095"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cxnSp>
        <p:nvCxnSpPr>
          <p:cNvPr id="32" name="직선 화살표 연결선 58"/>
          <p:cNvCxnSpPr>
            <a:stCxn id="24" idx="1"/>
            <a:endCxn id="31" idx="3"/>
          </p:cNvCxnSpPr>
          <p:nvPr/>
        </p:nvCxnSpPr>
        <p:spPr>
          <a:xfrm flipH="1">
            <a:off x="3111583" y="4411730"/>
            <a:ext cx="2892889" cy="0"/>
          </a:xfrm>
          <a:prstGeom prst="straightConnector1">
            <a:avLst/>
          </a:prstGeom>
          <a:noFill/>
          <a:ln w="9525" cap="flat" cmpd="sng" algn="ctr">
            <a:solidFill>
              <a:sysClr val="windowText" lastClr="000000">
                <a:shade val="95000"/>
                <a:satMod val="105000"/>
              </a:sysClr>
            </a:solidFill>
            <a:prstDash val="solid"/>
            <a:tailEnd type="triangle"/>
          </a:ln>
          <a:effectLst/>
        </p:spPr>
      </p:cxnSp>
      <p:cxnSp>
        <p:nvCxnSpPr>
          <p:cNvPr id="33" name="직선 화살표 연결선 62"/>
          <p:cNvCxnSpPr>
            <a:stCxn id="31" idx="3"/>
            <a:endCxn id="24" idx="1"/>
          </p:cNvCxnSpPr>
          <p:nvPr/>
        </p:nvCxnSpPr>
        <p:spPr>
          <a:xfrm>
            <a:off x="3111583" y="4411730"/>
            <a:ext cx="2892889" cy="0"/>
          </a:xfrm>
          <a:prstGeom prst="straightConnector1">
            <a:avLst/>
          </a:prstGeom>
          <a:noFill/>
          <a:ln w="9525" cap="flat" cmpd="sng" algn="ctr">
            <a:solidFill>
              <a:sysClr val="windowText" lastClr="000000">
                <a:shade val="95000"/>
                <a:satMod val="105000"/>
              </a:sysClr>
            </a:solidFill>
            <a:prstDash val="solid"/>
            <a:tailEnd type="triangle"/>
          </a:ln>
          <a:effectLst/>
        </p:spPr>
      </p:cxnSp>
      <p:sp>
        <p:nvSpPr>
          <p:cNvPr id="34" name="직사각형 66"/>
          <p:cNvSpPr/>
          <p:nvPr/>
        </p:nvSpPr>
        <p:spPr>
          <a:xfrm>
            <a:off x="1735487" y="4265934"/>
            <a:ext cx="1376096"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35" name="TextBox 34"/>
          <p:cNvSpPr txBox="1"/>
          <p:nvPr/>
        </p:nvSpPr>
        <p:spPr>
          <a:xfrm>
            <a:off x="3761316" y="4488741"/>
            <a:ext cx="1486754" cy="707886"/>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64 bytes </a:t>
            </a: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in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64 bytes </a:t>
            </a: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out</a:t>
            </a:r>
            <a:endParaRPr kumimoji="0" lang="ko-KR" altLang="en-US" sz="2000" b="1" i="0" u="none" strike="noStrike" kern="1200" cap="none" spc="0" normalizeH="0" baseline="0" noProof="0" dirty="0">
              <a:ln>
                <a:noFill/>
              </a:ln>
              <a:solidFill>
                <a:prstClr val="black"/>
              </a:solidFill>
              <a:effectLst/>
              <a:uLnTx/>
              <a:uFillTx/>
              <a:latin typeface="Calibri"/>
              <a:ea typeface="나눔고딕"/>
              <a:cs typeface="+mn-cs"/>
            </a:endParaRPr>
          </a:p>
        </p:txBody>
      </p:sp>
      <p:sp>
        <p:nvSpPr>
          <p:cNvPr id="36" name="TextBox 35"/>
          <p:cNvSpPr txBox="1"/>
          <p:nvPr/>
        </p:nvSpPr>
        <p:spPr>
          <a:xfrm>
            <a:off x="3087685" y="5909210"/>
            <a:ext cx="2968633" cy="400110"/>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Conventional Architecture</a:t>
            </a:r>
            <a:endParaRPr kumimoji="0" lang="ko-KR" altLang="en-US" sz="2000" b="1" i="0" u="none" strike="noStrike" kern="1200" cap="none" spc="0" normalizeH="0" baseline="0" noProof="0" dirty="0">
              <a:ln>
                <a:noFill/>
              </a:ln>
              <a:solidFill>
                <a:prstClr val="black"/>
              </a:solidFill>
              <a:effectLst/>
              <a:uLnTx/>
              <a:uFillTx/>
              <a:latin typeface="Calibri"/>
              <a:ea typeface="나눔고딕"/>
              <a:cs typeface="+mn-cs"/>
            </a:endParaRPr>
          </a:p>
        </p:txBody>
      </p:sp>
    </p:spTree>
    <p:extLst>
      <p:ext uri="{BB962C8B-B14F-4D97-AF65-F5344CB8AC3E}">
        <p14:creationId xmlns:p14="http://schemas.microsoft.com/office/powerpoint/2010/main" val="36739716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2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wipe(right)">
                                      <p:cBhvr>
                                        <p:cTn id="12" dur="500"/>
                                        <p:tgtEl>
                                          <p:spTgt spid="32"/>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fade">
                                      <p:cBhvr>
                                        <p:cTn id="16" dur="200"/>
                                        <p:tgtEl>
                                          <p:spTgt spid="31"/>
                                        </p:tgtEl>
                                      </p:cBhvr>
                                    </p:animEffect>
                                  </p:childTnLst>
                                </p:cTn>
                              </p:par>
                            </p:childTnLst>
                          </p:cTn>
                        </p:par>
                        <p:par>
                          <p:cTn id="17" fill="hold">
                            <p:stCondLst>
                              <p:cond delay="700"/>
                            </p:stCondLst>
                            <p:childTnLst>
                              <p:par>
                                <p:cTn id="18" presetID="22" presetClass="exit" presetSubtype="2" fill="hold" nodeType="afterEffect">
                                  <p:stCondLst>
                                    <p:cond delay="0"/>
                                  </p:stCondLst>
                                  <p:childTnLst>
                                    <p:animEffect transition="out" filter="wipe(right)">
                                      <p:cBhvr>
                                        <p:cTn id="19" dur="500"/>
                                        <p:tgtEl>
                                          <p:spTgt spid="32"/>
                                        </p:tgtEl>
                                      </p:cBhvr>
                                    </p:animEffect>
                                    <p:set>
                                      <p:cBhvr>
                                        <p:cTn id="20" dur="1" fill="hold">
                                          <p:stCondLst>
                                            <p:cond delay="499"/>
                                          </p:stCondLst>
                                        </p:cTn>
                                        <p:tgtEl>
                                          <p:spTgt spid="32"/>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200"/>
                                        <p:tgtEl>
                                          <p:spTgt spid="34"/>
                                        </p:tgtEl>
                                      </p:cBhvr>
                                    </p:animEffect>
                                  </p:childTnLst>
                                </p:cTn>
                              </p:par>
                            </p:childTnLst>
                          </p:cTn>
                        </p:par>
                        <p:par>
                          <p:cTn id="26" fill="hold">
                            <p:stCondLst>
                              <p:cond delay="200"/>
                            </p:stCondLst>
                            <p:childTnLst>
                              <p:par>
                                <p:cTn id="27" presetID="1" presetClass="exit" presetSubtype="0" fill="hold" grpId="1" nodeType="afterEffect">
                                  <p:stCondLst>
                                    <p:cond delay="0"/>
                                  </p:stCondLst>
                                  <p:childTnLst>
                                    <p:set>
                                      <p:cBhvr>
                                        <p:cTn id="28" dur="1" fill="hold">
                                          <p:stCondLst>
                                            <p:cond delay="0"/>
                                          </p:stCondLst>
                                        </p:cTn>
                                        <p:tgtEl>
                                          <p:spTgt spid="3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33"/>
                                        </p:tgtEl>
                                        <p:attrNameLst>
                                          <p:attrName>style.visibility</p:attrName>
                                        </p:attrNameLst>
                                      </p:cBhvr>
                                      <p:to>
                                        <p:strVal val="visible"/>
                                      </p:to>
                                    </p:set>
                                    <p:animEffect transition="in" filter="wipe(left)">
                                      <p:cBhvr>
                                        <p:cTn id="33" dur="500"/>
                                        <p:tgtEl>
                                          <p:spTgt spid="33"/>
                                        </p:tgtEl>
                                      </p:cBhvr>
                                    </p:animEffect>
                                  </p:childTnLst>
                                </p:cTn>
                              </p:par>
                            </p:childTnLst>
                          </p:cTn>
                        </p:par>
                        <p:par>
                          <p:cTn id="34" fill="hold">
                            <p:stCondLst>
                              <p:cond delay="500"/>
                            </p:stCondLst>
                            <p:childTnLst>
                              <p:par>
                                <p:cTn id="35" presetID="10" presetClass="entr" presetSubtype="0" fill="hold" grpId="0" nodeType="after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fade">
                                      <p:cBhvr>
                                        <p:cTn id="37" dur="200"/>
                                        <p:tgtEl>
                                          <p:spTgt spid="25"/>
                                        </p:tgtEl>
                                      </p:cBhvr>
                                    </p:animEffect>
                                  </p:childTnLst>
                                </p:cTn>
                              </p:par>
                            </p:childTnLst>
                          </p:cTn>
                        </p:par>
                        <p:par>
                          <p:cTn id="38" fill="hold">
                            <p:stCondLst>
                              <p:cond delay="700"/>
                            </p:stCondLst>
                            <p:childTnLst>
                              <p:par>
                                <p:cTn id="39" presetID="22" presetClass="exit" presetSubtype="8" fill="hold" nodeType="afterEffect">
                                  <p:stCondLst>
                                    <p:cond delay="0"/>
                                  </p:stCondLst>
                                  <p:childTnLst>
                                    <p:animEffect transition="out" filter="wipe(left)">
                                      <p:cBhvr>
                                        <p:cTn id="40" dur="500"/>
                                        <p:tgtEl>
                                          <p:spTgt spid="33"/>
                                        </p:tgtEl>
                                      </p:cBhvr>
                                    </p:animEffect>
                                    <p:set>
                                      <p:cBhvr>
                                        <p:cTn id="41" dur="1" fill="hold">
                                          <p:stCondLst>
                                            <p:cond delay="499"/>
                                          </p:stCondLst>
                                        </p:cTn>
                                        <p:tgtEl>
                                          <p:spTgt spid="33"/>
                                        </p:tgtEl>
                                        <p:attrNameLst>
                                          <p:attrName>style.visibility</p:attrName>
                                        </p:attrNameLst>
                                      </p:cBhvr>
                                      <p:to>
                                        <p:strVal val="hidden"/>
                                      </p:to>
                                    </p:set>
                                  </p:childTnLst>
                                </p:cTn>
                              </p:par>
                            </p:childTnLst>
                          </p:cTn>
                        </p:par>
                        <p:par>
                          <p:cTn id="42" fill="hold">
                            <p:stCondLst>
                              <p:cond delay="1200"/>
                            </p:stCondLst>
                            <p:childTnLst>
                              <p:par>
                                <p:cTn id="43" presetID="10" presetClass="exit" presetSubtype="0" fill="hold" grpId="1" nodeType="afterEffect">
                                  <p:stCondLst>
                                    <p:cond delay="0"/>
                                  </p:stCondLst>
                                  <p:childTnLst>
                                    <p:animEffect transition="out" filter="fade">
                                      <p:cBhvr>
                                        <p:cTn id="44" dur="200"/>
                                        <p:tgtEl>
                                          <p:spTgt spid="34"/>
                                        </p:tgtEl>
                                      </p:cBhvr>
                                    </p:animEffect>
                                    <p:set>
                                      <p:cBhvr>
                                        <p:cTn id="45" dur="1" fill="hold">
                                          <p:stCondLst>
                                            <p:cond delay="199"/>
                                          </p:stCondLst>
                                        </p:cTn>
                                        <p:tgtEl>
                                          <p:spTgt spid="34"/>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2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31" grpId="0" animBg="1"/>
      <p:bldP spid="31" grpId="1" animBg="1"/>
      <p:bldP spid="34" grpId="0" animBg="1"/>
      <p:bldP spid="34" grpId="1" animBg="1"/>
      <p:bldP spid="35" grpId="0"/>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Simple PIM Operations as ISA Extensions (III)</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267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pSp>
        <p:nvGrpSpPr>
          <p:cNvPr id="21" name="그룹 20"/>
          <p:cNvGrpSpPr/>
          <p:nvPr/>
        </p:nvGrpSpPr>
        <p:grpSpPr>
          <a:xfrm>
            <a:off x="5506690" y="3428803"/>
            <a:ext cx="2379092" cy="2016422"/>
            <a:chOff x="5506690" y="4004867"/>
            <a:chExt cx="2379092" cy="2016422"/>
          </a:xfrm>
        </p:grpSpPr>
        <p:pic>
          <p:nvPicPr>
            <p:cNvPr id="22" name="Picture 2" descr="http://m.eet.com/media/1041402/DC1491_UTH_2_PG_32.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6690" y="4457035"/>
              <a:ext cx="2379092" cy="1564254"/>
            </a:xfrm>
            <a:prstGeom prst="rect">
              <a:avLst/>
            </a:prstGeom>
            <a:noFill/>
            <a:extLst>
              <a:ext uri="{909E8E84-426E-40dd-AFC4-6F175D3DCCD1}">
                <a14:hiddenFill xmlns="" xmlns:a14="http://schemas.microsoft.com/office/drawing/2010/main">
                  <a:solidFill>
                    <a:srgbClr val="FFFFFF"/>
                  </a:solidFill>
                </a14:hiddenFill>
              </a:ext>
            </a:extLst>
          </p:spPr>
        </p:pic>
        <p:sp>
          <p:nvSpPr>
            <p:cNvPr id="23" name="TextBox 22"/>
            <p:cNvSpPr txBox="1"/>
            <p:nvPr/>
          </p:nvSpPr>
          <p:spPr>
            <a:xfrm>
              <a:off x="5859471" y="4004867"/>
              <a:ext cx="1673536" cy="400110"/>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Main Memory</a:t>
              </a:r>
              <a:endParaRPr kumimoji="0" lang="ko-KR" altLang="en-US" sz="2000" b="0" i="0" u="none" strike="noStrike" kern="1200" cap="none" spc="0" normalizeH="0" baseline="0" noProof="0" dirty="0">
                <a:ln>
                  <a:noFill/>
                </a:ln>
                <a:solidFill>
                  <a:prstClr val="black"/>
                </a:solidFill>
                <a:effectLst/>
                <a:uLnTx/>
                <a:uFillTx/>
                <a:latin typeface="Calibri"/>
                <a:ea typeface="나눔고딕"/>
                <a:cs typeface="+mn-cs"/>
              </a:endParaRPr>
            </a:p>
          </p:txBody>
        </p:sp>
      </p:grpSp>
      <p:sp>
        <p:nvSpPr>
          <p:cNvPr id="24" name="직사각형 23"/>
          <p:cNvSpPr/>
          <p:nvPr/>
        </p:nvSpPr>
        <p:spPr>
          <a:xfrm>
            <a:off x="6004472" y="4265934"/>
            <a:ext cx="1383416"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25" name="직사각형 24"/>
          <p:cNvSpPr/>
          <p:nvPr/>
        </p:nvSpPr>
        <p:spPr>
          <a:xfrm>
            <a:off x="6004471" y="4265934"/>
            <a:ext cx="1383417"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grpSp>
        <p:nvGrpSpPr>
          <p:cNvPr id="26" name="그룹 25"/>
          <p:cNvGrpSpPr/>
          <p:nvPr/>
        </p:nvGrpSpPr>
        <p:grpSpPr>
          <a:xfrm>
            <a:off x="1344376" y="3447126"/>
            <a:ext cx="2158320" cy="2358138"/>
            <a:chOff x="3611086" y="1847573"/>
            <a:chExt cx="1825010" cy="1993970"/>
          </a:xfrm>
        </p:grpSpPr>
        <p:pic>
          <p:nvPicPr>
            <p:cNvPr id="27" name="Picture 6" descr="http://www.digicortex.net/sites/default/files/styles/medium/public/field/image/IvyTownCor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6200000">
              <a:off x="3709662" y="2115109"/>
              <a:ext cx="1627858" cy="1825010"/>
            </a:xfrm>
            <a:prstGeom prst="rect">
              <a:avLst/>
            </a:prstGeom>
            <a:noFill/>
            <a:extLst>
              <a:ext uri="{909E8E84-426E-40dd-AFC4-6F175D3DCCD1}">
                <a14:hiddenFill xmlns="" xmlns:a14="http://schemas.microsoft.com/office/drawing/2010/main">
                  <a:solidFill>
                    <a:srgbClr val="FFFFFF"/>
                  </a:solidFill>
                </a14:hiddenFill>
              </a:ext>
            </a:extLst>
          </p:spPr>
        </p:pic>
        <p:sp>
          <p:nvSpPr>
            <p:cNvPr id="28" name="TextBox 27"/>
            <p:cNvSpPr txBox="1"/>
            <p:nvPr/>
          </p:nvSpPr>
          <p:spPr>
            <a:xfrm>
              <a:off x="3788367" y="1847573"/>
              <a:ext cx="1470447" cy="338321"/>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Host Processor</a:t>
              </a:r>
              <a:endParaRPr kumimoji="0" lang="ko-KR" altLang="en-US" sz="2000" b="0" i="0" u="none" strike="noStrike" kern="1200" cap="none" spc="0" normalizeH="0" baseline="0" noProof="0" dirty="0">
                <a:ln>
                  <a:noFill/>
                </a:ln>
                <a:solidFill>
                  <a:prstClr val="black"/>
                </a:solidFill>
                <a:effectLst/>
                <a:uLnTx/>
                <a:uFillTx/>
                <a:latin typeface="Calibri"/>
                <a:ea typeface="나눔고딕"/>
                <a:cs typeface="+mn-cs"/>
              </a:endParaRPr>
            </a:p>
          </p:txBody>
        </p:sp>
      </p:grpSp>
      <p:sp>
        <p:nvSpPr>
          <p:cNvPr id="29" name="직사각형 28"/>
          <p:cNvSpPr/>
          <p:nvPr/>
        </p:nvSpPr>
        <p:spPr>
          <a:xfrm>
            <a:off x="2051721" y="4265934"/>
            <a:ext cx="743628"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prstClr val="black"/>
                </a:solidFill>
                <a:effectLst/>
                <a:uLnTx/>
                <a:uFillTx/>
                <a:latin typeface="Calibri"/>
                <a:ea typeface="나눔고딕"/>
                <a:cs typeface="+mn-cs"/>
              </a:rPr>
              <a:t>value</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30" name="TextBox 29"/>
          <p:cNvSpPr txBox="1"/>
          <p:nvPr/>
        </p:nvSpPr>
        <p:spPr>
          <a:xfrm>
            <a:off x="3826238" y="4488741"/>
            <a:ext cx="1356910" cy="707886"/>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8 bytes </a:t>
            </a: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in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0 bytes </a:t>
            </a: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out</a:t>
            </a:r>
            <a:endParaRPr kumimoji="0" lang="ko-KR" altLang="en-US" sz="2000" b="1" i="0" u="none" strike="noStrike" kern="1200" cap="none" spc="0" normalizeH="0" baseline="0" noProof="0" dirty="0">
              <a:ln>
                <a:noFill/>
              </a:ln>
              <a:solidFill>
                <a:prstClr val="black"/>
              </a:solidFill>
              <a:effectLst/>
              <a:uLnTx/>
              <a:uFillTx/>
              <a:latin typeface="Calibri"/>
              <a:ea typeface="나눔고딕"/>
              <a:cs typeface="+mn-cs"/>
            </a:endParaRPr>
          </a:p>
        </p:txBody>
      </p:sp>
      <p:cxnSp>
        <p:nvCxnSpPr>
          <p:cNvPr id="31" name="직선 화살표 연결선 30"/>
          <p:cNvCxnSpPr>
            <a:stCxn id="29" idx="3"/>
            <a:endCxn id="24" idx="1"/>
          </p:cNvCxnSpPr>
          <p:nvPr/>
        </p:nvCxnSpPr>
        <p:spPr>
          <a:xfrm>
            <a:off x="2795349" y="4411730"/>
            <a:ext cx="3209123" cy="0"/>
          </a:xfrm>
          <a:prstGeom prst="straightConnector1">
            <a:avLst/>
          </a:prstGeom>
          <a:noFill/>
          <a:ln w="9525" cap="flat" cmpd="sng" algn="ctr">
            <a:solidFill>
              <a:sysClr val="windowText" lastClr="000000">
                <a:shade val="95000"/>
                <a:satMod val="105000"/>
              </a:sysClr>
            </a:solidFill>
            <a:prstDash val="solid"/>
            <a:tailEnd type="triangle"/>
          </a:ln>
          <a:effectLst/>
        </p:spPr>
      </p:cxnSp>
      <p:sp>
        <p:nvSpPr>
          <p:cNvPr id="32" name="TextBox 31"/>
          <p:cNvSpPr txBox="1"/>
          <p:nvPr/>
        </p:nvSpPr>
        <p:spPr>
          <a:xfrm>
            <a:off x="3390659" y="5909210"/>
            <a:ext cx="2362699" cy="400110"/>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In-Memory Addition</a:t>
            </a:r>
            <a:endParaRPr kumimoji="0" lang="ko-KR" altLang="en-US" sz="2000" b="1" i="0" u="none" strike="noStrike" kern="1200" cap="none" spc="0" normalizeH="0" baseline="0" noProof="0" dirty="0">
              <a:ln>
                <a:noFill/>
              </a:ln>
              <a:solidFill>
                <a:prstClr val="black"/>
              </a:solidFill>
              <a:effectLst/>
              <a:uLnTx/>
              <a:uFillTx/>
              <a:latin typeface="Calibri"/>
              <a:ea typeface="나눔고딕"/>
              <a:cs typeface="+mn-cs"/>
            </a:endParaRPr>
          </a:p>
        </p:txBody>
      </p:sp>
      <p:sp>
        <p:nvSpPr>
          <p:cNvPr id="33" name="직사각형 42"/>
          <p:cNvSpPr/>
          <p:nvPr/>
        </p:nvSpPr>
        <p:spPr>
          <a:xfrm>
            <a:off x="1331640" y="2322042"/>
            <a:ext cx="4405772"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black"/>
              </a:solidFill>
              <a:effectLst/>
              <a:uLnTx/>
              <a:uFillTx/>
              <a:latin typeface="Calibri"/>
              <a:ea typeface="나눔고딕"/>
              <a:cs typeface="+mn-cs"/>
            </a:endParaRPr>
          </a:p>
        </p:txBody>
      </p:sp>
      <p:sp>
        <p:nvSpPr>
          <p:cNvPr id="34" name="내용 개체 틀 4"/>
          <p:cNvSpPr txBox="1">
            <a:spLocks/>
          </p:cNvSpPr>
          <p:nvPr/>
        </p:nvSpPr>
        <p:spPr>
          <a:xfrm>
            <a:off x="810380" y="1052736"/>
            <a:ext cx="7578044" cy="2529923"/>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prstClr val="black"/>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value = weight *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prstClr val="black"/>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__</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pim_add</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(&amp;</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value);</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t>
            </a:r>
          </a:p>
        </p:txBody>
      </p:sp>
      <p:sp>
        <p:nvSpPr>
          <p:cNvPr id="35" name="직사각형 16"/>
          <p:cNvSpPr/>
          <p:nvPr/>
        </p:nvSpPr>
        <p:spPr>
          <a:xfrm>
            <a:off x="6310536" y="1647408"/>
            <a:ext cx="200588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pim.add</a:t>
            </a:r>
            <a:r>
              <a:rPr kumimoji="0" lang="en-US" altLang="ko-KR" sz="1800" b="0" i="0" u="none" strike="noStrike" kern="0" cap="none" spc="0" normalizeH="0" baseline="0" noProof="0" dirty="0">
                <a:ln>
                  <a:noFill/>
                </a:ln>
                <a:solidFill>
                  <a:prstClr val="black"/>
                </a:solidFill>
                <a:effectLst/>
                <a:uLnTx/>
                <a:uFillTx/>
                <a:latin typeface="Calibri"/>
                <a:ea typeface="나눔고딕"/>
                <a:cs typeface="+mn-cs"/>
              </a:rPr>
              <a:t> r1, (r2)</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cxnSp>
        <p:nvCxnSpPr>
          <p:cNvPr id="36" name="구부러진 연결선 17"/>
          <p:cNvCxnSpPr>
            <a:stCxn id="33" idx="3"/>
            <a:endCxn id="35" idx="1"/>
          </p:cNvCxnSpPr>
          <p:nvPr/>
        </p:nvCxnSpPr>
        <p:spPr>
          <a:xfrm flipV="1">
            <a:off x="5737412" y="1838924"/>
            <a:ext cx="573124" cy="680823"/>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spTree>
    <p:extLst>
      <p:ext uri="{BB962C8B-B14F-4D97-AF65-F5344CB8AC3E}">
        <p14:creationId xmlns:p14="http://schemas.microsoft.com/office/powerpoint/2010/main" val="13015488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left)">
                                      <p:cBhvr>
                                        <p:cTn id="7" dur="500"/>
                                        <p:tgtEl>
                                          <p:spTgt spid="3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fade">
                                      <p:cBhvr>
                                        <p:cTn id="11" dur="200"/>
                                        <p:tgtEl>
                                          <p:spTgt spid="3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200"/>
                                        <p:tgtEl>
                                          <p:spTgt spid="29"/>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wipe(left)">
                                      <p:cBhvr>
                                        <p:cTn id="21" dur="500"/>
                                        <p:tgtEl>
                                          <p:spTgt spid="31"/>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fade">
                                      <p:cBhvr>
                                        <p:cTn id="25" dur="200"/>
                                        <p:tgtEl>
                                          <p:spTgt spid="25"/>
                                        </p:tgtEl>
                                      </p:cBhvr>
                                    </p:animEffect>
                                  </p:childTnLst>
                                </p:cTn>
                              </p:par>
                            </p:childTnLst>
                          </p:cTn>
                        </p:par>
                        <p:par>
                          <p:cTn id="26" fill="hold">
                            <p:stCondLst>
                              <p:cond delay="700"/>
                            </p:stCondLst>
                            <p:childTnLst>
                              <p:par>
                                <p:cTn id="27" presetID="22" presetClass="exit" presetSubtype="8" fill="hold" nodeType="afterEffect">
                                  <p:stCondLst>
                                    <p:cond delay="0"/>
                                  </p:stCondLst>
                                  <p:childTnLst>
                                    <p:animEffect transition="out" filter="wipe(left)">
                                      <p:cBhvr>
                                        <p:cTn id="28" dur="500"/>
                                        <p:tgtEl>
                                          <p:spTgt spid="31"/>
                                        </p:tgtEl>
                                      </p:cBhvr>
                                    </p:animEffect>
                                    <p:set>
                                      <p:cBhvr>
                                        <p:cTn id="29" dur="1" fill="hold">
                                          <p:stCondLst>
                                            <p:cond delay="499"/>
                                          </p:stCondLst>
                                        </p:cTn>
                                        <p:tgtEl>
                                          <p:spTgt spid="31"/>
                                        </p:tgtEl>
                                        <p:attrNameLst>
                                          <p:attrName>style.visibility</p:attrName>
                                        </p:attrNameLst>
                                      </p:cBhvr>
                                      <p:to>
                                        <p:strVal val="hidden"/>
                                      </p:to>
                                    </p:set>
                                  </p:childTnLst>
                                </p:cTn>
                              </p:par>
                            </p:childTnLst>
                          </p:cTn>
                        </p:par>
                        <p:par>
                          <p:cTn id="30" fill="hold">
                            <p:stCondLst>
                              <p:cond delay="1200"/>
                            </p:stCondLst>
                            <p:childTnLst>
                              <p:par>
                                <p:cTn id="31" presetID="10" presetClass="exit" presetSubtype="0" fill="hold" grpId="1" nodeType="afterEffect">
                                  <p:stCondLst>
                                    <p:cond delay="0"/>
                                  </p:stCondLst>
                                  <p:childTnLst>
                                    <p:animEffect transition="out" filter="fade">
                                      <p:cBhvr>
                                        <p:cTn id="32" dur="200"/>
                                        <p:tgtEl>
                                          <p:spTgt spid="29"/>
                                        </p:tgtEl>
                                      </p:cBhvr>
                                    </p:animEffect>
                                    <p:set>
                                      <p:cBhvr>
                                        <p:cTn id="33" dur="1" fill="hold">
                                          <p:stCondLst>
                                            <p:cond delay="199"/>
                                          </p:stCondLst>
                                        </p:cTn>
                                        <p:tgtEl>
                                          <p:spTgt spid="29"/>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fade">
                                      <p:cBhvr>
                                        <p:cTn id="38" dur="2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9" grpId="0" animBg="1"/>
      <p:bldP spid="29" grpId="1" animBg="1"/>
      <p:bldP spid="30" grpId="0"/>
      <p:bldP spid="35" grpId="0" animBg="1"/>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Always Executing in Memory? Not A Good Idea</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268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aphicFrame>
        <p:nvGraphicFramePr>
          <p:cNvPr id="11" name="내용 개체 틀 5"/>
          <p:cNvGraphicFramePr>
            <a:graphicFrameLocks noGrp="1"/>
          </p:cNvGraphicFramePr>
          <p:nvPr>
            <p:ph idx="1"/>
            <p:extLst/>
          </p:nvPr>
        </p:nvGraphicFramePr>
        <p:xfrm>
          <a:off x="457200" y="1124744"/>
          <a:ext cx="8229600" cy="4598367"/>
        </p:xfrm>
        <a:graphic>
          <a:graphicData uri="http://schemas.openxmlformats.org/drawingml/2006/chart">
            <c:chart xmlns:c="http://schemas.openxmlformats.org/drawingml/2006/chart" xmlns:r="http://schemas.openxmlformats.org/officeDocument/2006/relationships" r:id="rId2"/>
          </a:graphicData>
        </a:graphic>
      </p:graphicFrame>
      <p:grpSp>
        <p:nvGrpSpPr>
          <p:cNvPr id="12" name="그룹 6"/>
          <p:cNvGrpSpPr/>
          <p:nvPr/>
        </p:nvGrpSpPr>
        <p:grpSpPr>
          <a:xfrm>
            <a:off x="3419872" y="5723111"/>
            <a:ext cx="3096344" cy="508992"/>
            <a:chOff x="3419872" y="6062039"/>
            <a:chExt cx="3096344" cy="508992"/>
          </a:xfrm>
        </p:grpSpPr>
        <p:cxnSp>
          <p:nvCxnSpPr>
            <p:cNvPr id="13" name="직선 화살표 연결선 10"/>
            <p:cNvCxnSpPr/>
            <p:nvPr/>
          </p:nvCxnSpPr>
          <p:spPr>
            <a:xfrm>
              <a:off x="3419872" y="6571031"/>
              <a:ext cx="3096344" cy="0"/>
            </a:xfrm>
            <a:prstGeom prst="straightConnector1">
              <a:avLst/>
            </a:prstGeom>
            <a:noFill/>
            <a:ln w="76200" cap="flat" cmpd="sng" algn="ctr">
              <a:solidFill>
                <a:srgbClr val="5DA5DA">
                  <a:shade val="95000"/>
                  <a:satMod val="105000"/>
                </a:srgbClr>
              </a:solidFill>
              <a:prstDash val="solid"/>
              <a:tailEnd type="triangle"/>
            </a:ln>
            <a:effectLst/>
          </p:spPr>
        </p:cxnSp>
        <p:sp>
          <p:nvSpPr>
            <p:cNvPr id="14" name="TextBox 13"/>
            <p:cNvSpPr txBox="1"/>
            <p:nvPr/>
          </p:nvSpPr>
          <p:spPr>
            <a:xfrm>
              <a:off x="4001338" y="6062039"/>
              <a:ext cx="1933414" cy="461665"/>
            </a:xfrm>
            <a:prstGeom prst="rect">
              <a:avLst/>
            </a:prstGeom>
            <a:noFill/>
          </p:spPr>
          <p:txBody>
            <a:bodyPr wrap="none" rtlCol="0" anchor="b">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prstClr val="black"/>
                  </a:solidFill>
                  <a:effectLst/>
                  <a:uLnTx/>
                  <a:uFillTx/>
                  <a:latin typeface="Calibri"/>
                  <a:ea typeface="나눔고딕"/>
                  <a:cs typeface="+mn-cs"/>
                </a:rPr>
                <a:t>More Vertices</a:t>
              </a:r>
              <a:endParaRPr kumimoji="0" lang="ko-KR" altLang="en-US" sz="2400" b="0" i="0" u="none" strike="noStrike" kern="0" cap="none" spc="0" normalizeH="0" baseline="0" noProof="0" dirty="0">
                <a:ln>
                  <a:noFill/>
                </a:ln>
                <a:solidFill>
                  <a:prstClr val="black"/>
                </a:solidFill>
                <a:effectLst/>
                <a:uLnTx/>
                <a:uFillTx/>
                <a:latin typeface="Calibri"/>
                <a:ea typeface="나눔고딕"/>
                <a:cs typeface="+mn-cs"/>
              </a:endParaRPr>
            </a:p>
          </p:txBody>
        </p:sp>
      </p:grpSp>
      <p:sp>
        <p:nvSpPr>
          <p:cNvPr id="15" name="TextBox 14"/>
          <p:cNvSpPr txBox="1"/>
          <p:nvPr/>
        </p:nvSpPr>
        <p:spPr>
          <a:xfrm>
            <a:off x="1720132" y="1991517"/>
            <a:ext cx="2563836" cy="1430179"/>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wrap="square" rtlCol="0" anchor="b">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prstClr val="black"/>
                </a:solidFill>
                <a:effectLst/>
                <a:uLnTx/>
                <a:uFillTx/>
                <a:latin typeface="Calibri"/>
                <a:ea typeface="나눔고딕"/>
                <a:cs typeface="+mn-cs"/>
              </a:rPr>
              <a:t>Increased</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prstClr val="black"/>
                </a:solidFill>
                <a:effectLst/>
                <a:uLnTx/>
                <a:uFillTx/>
                <a:latin typeface="Calibri"/>
                <a:ea typeface="나눔고딕"/>
                <a:cs typeface="+mn-cs"/>
              </a:rPr>
              <a:t>Memory Bandwidth Consumption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prstClr val="black"/>
                </a:solidFill>
                <a:effectLst/>
                <a:uLnTx/>
                <a:uFillTx/>
                <a:latin typeface="Calibri"/>
                <a:ea typeface="나눔고딕"/>
                <a:cs typeface="+mn-cs"/>
              </a:rPr>
              <a:t>Caching very effective</a:t>
            </a:r>
            <a:endParaRPr kumimoji="0" lang="ko-KR" altLang="en-US" sz="20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16" name="TextBox 15"/>
          <p:cNvSpPr txBox="1"/>
          <p:nvPr/>
        </p:nvSpPr>
        <p:spPr>
          <a:xfrm>
            <a:off x="4836342" y="3931176"/>
            <a:ext cx="3840114" cy="1123712"/>
          </a:xfrm>
          <a:prstGeom prst="round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wrap="squar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prstClr val="black"/>
                </a:solidFill>
                <a:effectLst/>
                <a:uLnTx/>
                <a:uFillTx/>
                <a:latin typeface="Calibri"/>
                <a:ea typeface="나눔고딕"/>
                <a:cs typeface="+mn-cs"/>
              </a:rPr>
              <a:t>Reduced Memory Bandwidth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prstClr val="black"/>
                </a:solidFill>
                <a:effectLst/>
                <a:uLnTx/>
                <a:uFillTx/>
                <a:latin typeface="Calibri"/>
                <a:ea typeface="나눔고딕"/>
                <a:cs typeface="+mn-cs"/>
              </a:rPr>
              <a:t>Consumption due to</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prstClr val="black"/>
                </a:solidFill>
                <a:effectLst/>
                <a:uLnTx/>
                <a:uFillTx/>
                <a:latin typeface="Calibri"/>
                <a:ea typeface="나눔고딕"/>
                <a:cs typeface="+mn-cs"/>
              </a:rPr>
              <a:t>In-Memory Computation</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Tree>
    <p:extLst>
      <p:ext uri="{BB962C8B-B14F-4D97-AF65-F5344CB8AC3E}">
        <p14:creationId xmlns:p14="http://schemas.microsoft.com/office/powerpoint/2010/main" val="41348522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2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2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PIM-Enabled Instructions (Example)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3" name="내용 개체 틀 5"/>
          <p:cNvSpPr>
            <a:spLocks noGrp="1"/>
          </p:cNvSpPr>
          <p:nvPr>
            <p:ph idx="1"/>
          </p:nvPr>
        </p:nvSpPr>
        <p:spPr>
          <a:xfrm>
            <a:off x="107504" y="4405920"/>
            <a:ext cx="9036496" cy="2029198"/>
          </a:xfrm>
        </p:spPr>
        <p:txBody>
          <a:bodyPr>
            <a:normAutofit fontScale="92500"/>
          </a:bodyPr>
          <a:lstStyle/>
          <a:p>
            <a:r>
              <a:rPr lang="en-US" altLang="ko-KR" dirty="0"/>
              <a:t>Executed either in memory or in the processor: dynamic decision</a:t>
            </a:r>
          </a:p>
          <a:p>
            <a:pPr lvl="1"/>
            <a:r>
              <a:rPr lang="en-US" altLang="ko-KR" dirty="0"/>
              <a:t>Low-cost locality monitoring for a single instruction</a:t>
            </a:r>
          </a:p>
          <a:p>
            <a:r>
              <a:rPr lang="en-US" altLang="ko-KR" dirty="0"/>
              <a:t>Cache-coherent, virtually-addressed, single cache block only</a:t>
            </a:r>
          </a:p>
          <a:p>
            <a:r>
              <a:rPr lang="en-US" altLang="ko-KR" dirty="0"/>
              <a:t>Atomic between different PEIs</a:t>
            </a:r>
          </a:p>
          <a:p>
            <a:r>
              <a:rPr lang="en-US" altLang="ko-KR" i="1" dirty="0"/>
              <a:t>Not</a:t>
            </a:r>
            <a:r>
              <a:rPr lang="en-US" altLang="ko-KR" dirty="0"/>
              <a:t> atomic with normal instructions (use </a:t>
            </a:r>
            <a:r>
              <a:rPr lang="en-US" altLang="ko-KR" i="1" dirty="0" err="1"/>
              <a:t>pfence</a:t>
            </a:r>
            <a:r>
              <a:rPr lang="en-US" altLang="ko-KR" i="1" dirty="0"/>
              <a:t> </a:t>
            </a:r>
            <a:r>
              <a:rPr lang="en-US" altLang="ko-KR" dirty="0"/>
              <a:t>for ordering)</a:t>
            </a:r>
          </a:p>
        </p:txBody>
      </p:sp>
      <p:sp>
        <p:nvSpPr>
          <p:cNvPr id="27" name="직사각형 6"/>
          <p:cNvSpPr/>
          <p:nvPr/>
        </p:nvSpPr>
        <p:spPr>
          <a:xfrm>
            <a:off x="35496" y="3266043"/>
            <a:ext cx="1265058"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8" name="직사각형 3"/>
          <p:cNvSpPr/>
          <p:nvPr/>
        </p:nvSpPr>
        <p:spPr>
          <a:xfrm>
            <a:off x="570312" y="2050872"/>
            <a:ext cx="4423701"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9" name="내용 개체 틀 4"/>
          <p:cNvSpPr txBox="1">
            <a:spLocks/>
          </p:cNvSpPr>
          <p:nvPr/>
        </p:nvSpPr>
        <p:spPr>
          <a:xfrm>
            <a:off x="49052" y="780844"/>
            <a:ext cx="7578044" cy="293618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value = weight *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__</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pim_add</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(&amp;</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value);</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pfence</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p:txBody>
      </p:sp>
      <p:sp>
        <p:nvSpPr>
          <p:cNvPr id="30" name="직사각형 2"/>
          <p:cNvSpPr/>
          <p:nvPr/>
        </p:nvSpPr>
        <p:spPr>
          <a:xfrm>
            <a:off x="5549208" y="1375516"/>
            <a:ext cx="200588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sysClr val="windowText" lastClr="000000"/>
                </a:solidFill>
                <a:effectLst/>
                <a:uLnTx/>
                <a:uFillTx/>
                <a:latin typeface="Calibri"/>
                <a:ea typeface="나눔고딕"/>
                <a:cs typeface="+mn-cs"/>
              </a:rPr>
              <a:t>pim.add</a:t>
            </a: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 r1, (r2)</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 name="구부러진 연결선 8"/>
          <p:cNvCxnSpPr>
            <a:stCxn id="28" idx="3"/>
            <a:endCxn id="30" idx="1"/>
          </p:cNvCxnSpPr>
          <p:nvPr/>
        </p:nvCxnSpPr>
        <p:spPr>
          <a:xfrm flipV="1">
            <a:off x="4994013" y="1567032"/>
            <a:ext cx="555195" cy="681545"/>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sp>
        <p:nvSpPr>
          <p:cNvPr id="32" name="직사각형 11"/>
          <p:cNvSpPr/>
          <p:nvPr/>
        </p:nvSpPr>
        <p:spPr>
          <a:xfrm>
            <a:off x="1866456" y="2927345"/>
            <a:ext cx="108012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sysClr val="windowText" lastClr="000000"/>
                </a:solidFill>
                <a:effectLst/>
                <a:uLnTx/>
                <a:uFillTx/>
                <a:latin typeface="Calibri"/>
                <a:ea typeface="나눔고딕"/>
                <a:cs typeface="+mn-cs"/>
              </a:rPr>
              <a:t>pfence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3" name="구부러진 연결선 12"/>
          <p:cNvCxnSpPr>
            <a:stCxn id="27" idx="3"/>
            <a:endCxn id="32" idx="1"/>
          </p:cNvCxnSpPr>
          <p:nvPr/>
        </p:nvCxnSpPr>
        <p:spPr>
          <a:xfrm flipV="1">
            <a:off x="1300554" y="3118861"/>
            <a:ext cx="565902" cy="344887"/>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pic>
        <p:nvPicPr>
          <p:cNvPr id="3" name="Picture 2"/>
          <p:cNvPicPr>
            <a:picLocks noChangeAspect="1"/>
          </p:cNvPicPr>
          <p:nvPr/>
        </p:nvPicPr>
        <p:blipFill>
          <a:blip r:embed="rId2"/>
          <a:stretch>
            <a:fillRect/>
          </a:stretch>
        </p:blipFill>
        <p:spPr>
          <a:xfrm>
            <a:off x="4788024" y="2494084"/>
            <a:ext cx="4176464" cy="2015036"/>
          </a:xfrm>
          <a:prstGeom prst="rect">
            <a:avLst/>
          </a:prstGeom>
        </p:spPr>
      </p:pic>
    </p:spTree>
    <p:extLst>
      <p:ext uri="{BB962C8B-B14F-4D97-AF65-F5344CB8AC3E}">
        <p14:creationId xmlns:p14="http://schemas.microsoft.com/office/powerpoint/2010/main" val="1995526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p:tgtEl>
                                          <p:spTgt spid="31"/>
                                        </p:tgtEl>
                                        <p:attrNameLst>
                                          <p:attrName>ppt_y</p:attrName>
                                        </p:attrNameLst>
                                      </p:cBhvr>
                                      <p:tavLst>
                                        <p:tav tm="0">
                                          <p:val>
                                            <p:strVal val="#ppt_y+#ppt_h*1.125000"/>
                                          </p:val>
                                        </p:tav>
                                        <p:tav tm="100000">
                                          <p:val>
                                            <p:strVal val="#ppt_y"/>
                                          </p:val>
                                        </p:tav>
                                      </p:tavLst>
                                    </p:anim>
                                    <p:animEffect transition="in" filter="wipe(up)">
                                      <p:cBhvr>
                                        <p:cTn id="8" dur="500"/>
                                        <p:tgtEl>
                                          <p:spTgt spid="31"/>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p:tgtEl>
                                          <p:spTgt spid="30"/>
                                        </p:tgtEl>
                                        <p:attrNameLst>
                                          <p:attrName>ppt_y</p:attrName>
                                        </p:attrNameLst>
                                      </p:cBhvr>
                                      <p:tavLst>
                                        <p:tav tm="0">
                                          <p:val>
                                            <p:strVal val="#ppt_y+#ppt_h*1.125000"/>
                                          </p:val>
                                        </p:tav>
                                        <p:tav tm="100000">
                                          <p:val>
                                            <p:strVal val="#ppt_y"/>
                                          </p:val>
                                        </p:tav>
                                      </p:tavLst>
                                    </p:anim>
                                    <p:animEffect transition="in" filter="wipe(up)">
                                      <p:cBhvr>
                                        <p:cTn id="12" dur="5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wipe(left)">
                                      <p:cBhvr>
                                        <p:cTn id="17" dur="500"/>
                                        <p:tgtEl>
                                          <p:spTgt spid="33"/>
                                        </p:tgtEl>
                                      </p:cBhvr>
                                    </p:animEffect>
                                  </p:childTnLst>
                                </p:cTn>
                              </p:par>
                            </p:childTnLst>
                          </p:cTn>
                        </p:par>
                        <p:par>
                          <p:cTn id="18" fill="hold">
                            <p:stCondLst>
                              <p:cond delay="500"/>
                            </p:stCondLst>
                            <p:childTnLst>
                              <p:par>
                                <p:cTn id="19" presetID="10" presetClass="entr" presetSubtype="0" fill="hold" grpId="0" nodeType="after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fade">
                                      <p:cBhvr>
                                        <p:cTn id="21" dur="200"/>
                                        <p:tgtEl>
                                          <p:spTgt spid="32"/>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3">
                                            <p:txEl>
                                              <p:pRg st="0" end="0"/>
                                            </p:txEl>
                                          </p:spTgt>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13">
                                            <p:txEl>
                                              <p:pRg st="1" end="1"/>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3">
                                            <p:txEl>
                                              <p:pRg st="2" end="2"/>
                                            </p:txEl>
                                          </p:spTgt>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13">
                                            <p:txEl>
                                              <p:pRg st="3" end="3"/>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nodeType="clickEffect">
                                  <p:stCondLst>
                                    <p:cond delay="0"/>
                                  </p:stCondLst>
                                  <p:childTnLst>
                                    <p:set>
                                      <p:cBhvr>
                                        <p:cTn id="43" dur="1" fill="hold">
                                          <p:stCondLst>
                                            <p:cond delay="0"/>
                                          </p:stCondLst>
                                        </p:cTn>
                                        <p:tgtEl>
                                          <p:spTgt spid="1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2" grpId="0" animBg="1"/>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PIM-Enabled Instructions</a:t>
            </a:r>
            <a:endParaRPr lang="ko-KR" altLang="en-US" dirty="0"/>
          </a:p>
        </p:txBody>
      </p:sp>
      <p:sp>
        <p:nvSpPr>
          <p:cNvPr id="3" name="내용 개체 틀 2"/>
          <p:cNvSpPr>
            <a:spLocks noGrp="1"/>
          </p:cNvSpPr>
          <p:nvPr>
            <p:ph idx="1"/>
          </p:nvPr>
        </p:nvSpPr>
        <p:spPr/>
        <p:txBody>
          <a:bodyPr/>
          <a:lstStyle/>
          <a:p>
            <a:r>
              <a:rPr lang="en-US" altLang="ko-KR" dirty="0"/>
              <a:t>Key to practicality: </a:t>
            </a:r>
            <a:r>
              <a:rPr lang="en-US" altLang="ko-KR" dirty="0">
                <a:solidFill>
                  <a:srgbClr val="0000FF"/>
                </a:solidFill>
              </a:rPr>
              <a:t>single-cache-block restriction</a:t>
            </a:r>
          </a:p>
          <a:p>
            <a:pPr lvl="1"/>
            <a:r>
              <a:rPr lang="en-US" altLang="ko-KR" dirty="0">
                <a:solidFill>
                  <a:srgbClr val="FF0000"/>
                </a:solidFill>
              </a:rPr>
              <a:t>Each PEI can access </a:t>
            </a:r>
            <a:r>
              <a:rPr lang="en-US" altLang="ko-KR" i="1" dirty="0">
                <a:solidFill>
                  <a:srgbClr val="FF0000"/>
                </a:solidFill>
              </a:rPr>
              <a:t>at most one last-level cache block</a:t>
            </a:r>
          </a:p>
          <a:p>
            <a:pPr lvl="1"/>
            <a:r>
              <a:rPr lang="en-US" altLang="ko-KR" dirty="0"/>
              <a:t>Similar restrictions exist in atomic instructions</a:t>
            </a:r>
          </a:p>
          <a:p>
            <a:pPr lvl="1"/>
            <a:endParaRPr lang="en-US" altLang="ko-KR" dirty="0"/>
          </a:p>
          <a:p>
            <a:r>
              <a:rPr lang="en-US" altLang="ko-KR" dirty="0"/>
              <a:t>Benefits</a:t>
            </a:r>
          </a:p>
          <a:p>
            <a:pPr lvl="1"/>
            <a:r>
              <a:rPr lang="en-US" altLang="ko-KR" b="1" dirty="0"/>
              <a:t>Localization</a:t>
            </a:r>
            <a:r>
              <a:rPr lang="en-US" altLang="ko-KR" dirty="0"/>
              <a:t>: each PEI is bounded to one memory module</a:t>
            </a:r>
          </a:p>
          <a:p>
            <a:pPr lvl="1"/>
            <a:r>
              <a:rPr lang="en-US" altLang="ko-KR" b="1" dirty="0"/>
              <a:t>Interoperability</a:t>
            </a:r>
            <a:r>
              <a:rPr lang="en-US" altLang="ko-KR" dirty="0"/>
              <a:t>: easier support for cache coherence and virtual memory</a:t>
            </a:r>
          </a:p>
          <a:p>
            <a:pPr lvl="1"/>
            <a:r>
              <a:rPr lang="en-US" altLang="ko-KR" b="1" dirty="0"/>
              <a:t>Simplified locality monitoring</a:t>
            </a:r>
            <a:r>
              <a:rPr lang="en-US" altLang="ko-KR" dirty="0"/>
              <a:t>: data locality of PEIs can be identified simply by the cache control logic</a:t>
            </a:r>
          </a:p>
        </p:txBody>
      </p:sp>
    </p:spTree>
    <p:extLst>
      <p:ext uri="{BB962C8B-B14F-4D97-AF65-F5344CB8AC3E}">
        <p14:creationId xmlns:p14="http://schemas.microsoft.com/office/powerpoint/2010/main" val="235223371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animEffect transition="in" filter="fade">
                                      <p:cBhvr>
                                        <p:cTn id="7" dur="500"/>
                                        <p:tgtEl>
                                          <p:spTgt spid="3">
                                            <p:txEl>
                                              <p:pRg st="4" end="4"/>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xEl>
                                              <p:pRg st="5" end="5"/>
                                            </p:txEl>
                                          </p:spTgt>
                                        </p:tgtEl>
                                        <p:attrNameLst>
                                          <p:attrName>style.visibility</p:attrName>
                                        </p:attrNameLst>
                                      </p:cBhvr>
                                      <p:to>
                                        <p:strVal val="visible"/>
                                      </p:to>
                                    </p:set>
                                    <p:animEffect transition="in" filter="fade">
                                      <p:cBhvr>
                                        <p:cTn id="10" dur="500"/>
                                        <p:tgtEl>
                                          <p:spTgt spid="3">
                                            <p:txEl>
                                              <p:pRg st="5" end="5"/>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animEffect transition="in" filter="fade">
                                      <p:cBhvr>
                                        <p:cTn id="13" dur="500"/>
                                        <p:tgtEl>
                                          <p:spTgt spid="3">
                                            <p:txEl>
                                              <p:pRg st="6" end="6"/>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
                                            <p:txEl>
                                              <p:pRg st="7" end="7"/>
                                            </p:txEl>
                                          </p:spTgt>
                                        </p:tgtEl>
                                        <p:attrNameLst>
                                          <p:attrName>style.visibility</p:attrName>
                                        </p:attrNameLst>
                                      </p:cBhvr>
                                      <p:to>
                                        <p:strVal val="visible"/>
                                      </p:to>
                                    </p:set>
                                    <p:animEffect transition="in" filter="fade">
                                      <p:cBhvr>
                                        <p:cTn id="16"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Initial Evaluation Results</a:t>
            </a:r>
          </a:p>
        </p:txBody>
      </p:sp>
      <p:sp>
        <p:nvSpPr>
          <p:cNvPr id="3" name="Content Placeholder 2"/>
          <p:cNvSpPr>
            <a:spLocks noGrp="1"/>
          </p:cNvSpPr>
          <p:nvPr>
            <p:ph idx="1"/>
          </p:nvPr>
        </p:nvSpPr>
        <p:spPr>
          <a:xfrm>
            <a:off x="107504" y="980728"/>
            <a:ext cx="9036496" cy="5051648"/>
          </a:xfrm>
        </p:spPr>
        <p:txBody>
          <a:bodyPr/>
          <a:lstStyle/>
          <a:p>
            <a:r>
              <a:rPr lang="en-US" altLang="ko-KR" dirty="0"/>
              <a:t>Initial evaluations with </a:t>
            </a:r>
            <a:r>
              <a:rPr lang="en-US" altLang="ko-KR" dirty="0">
                <a:solidFill>
                  <a:srgbClr val="FF0000"/>
                </a:solidFill>
              </a:rPr>
              <a:t>10 emerging data-intensive workloads</a:t>
            </a:r>
          </a:p>
          <a:p>
            <a:pPr lvl="1"/>
            <a:r>
              <a:rPr lang="en-US" altLang="ko-KR" sz="2000" dirty="0">
                <a:solidFill>
                  <a:srgbClr val="0000FF"/>
                </a:solidFill>
              </a:rPr>
              <a:t>Large-scale graph processing</a:t>
            </a:r>
          </a:p>
          <a:p>
            <a:pPr lvl="1"/>
            <a:r>
              <a:rPr lang="en-US" altLang="ko-KR" sz="2000" dirty="0">
                <a:solidFill>
                  <a:srgbClr val="0000FF"/>
                </a:solidFill>
              </a:rPr>
              <a:t>In-memory data analytics</a:t>
            </a:r>
          </a:p>
          <a:p>
            <a:pPr lvl="1"/>
            <a:r>
              <a:rPr lang="en-US" altLang="ko-KR" sz="2000" dirty="0">
                <a:solidFill>
                  <a:srgbClr val="0000FF"/>
                </a:solidFill>
              </a:rPr>
              <a:t>Machine learning and data mining</a:t>
            </a:r>
          </a:p>
          <a:p>
            <a:pPr lvl="1"/>
            <a:r>
              <a:rPr lang="en-US" altLang="ko-KR" sz="2000" dirty="0"/>
              <a:t>Three input sets (small, medium, large)                                                  for each workload</a:t>
            </a:r>
            <a:r>
              <a:rPr lang="ko-KR" altLang="en-US" sz="2000" dirty="0"/>
              <a:t> </a:t>
            </a:r>
            <a:r>
              <a:rPr lang="en-US" altLang="ko-KR" sz="2000" dirty="0"/>
              <a:t>to analyze the impact                                            of data locality</a:t>
            </a:r>
          </a:p>
          <a:p>
            <a:pPr lvl="1"/>
            <a:endParaRPr lang="en-US" altLang="ko-KR" dirty="0"/>
          </a:p>
          <a:p>
            <a:r>
              <a:rPr lang="en-US" altLang="ko-KR" dirty="0"/>
              <a:t>Pin-based cycle-level x86-64 simulation</a:t>
            </a:r>
            <a:endParaRPr lang="ko-KR" altLang="en-US" dirty="0"/>
          </a:p>
          <a:p>
            <a:pPr marL="344487" lvl="1" indent="0">
              <a:buNone/>
            </a:pPr>
            <a:endParaRPr lang="en-US" altLang="ko-KR" dirty="0">
              <a:solidFill>
                <a:srgbClr val="FF0000"/>
              </a:solidFill>
            </a:endParaRPr>
          </a:p>
          <a:p>
            <a:pPr marL="342900" lvl="1" indent="-342900">
              <a:buClr>
                <a:schemeClr val="accent1"/>
              </a:buClr>
              <a:buSzPct val="65000"/>
              <a:buFont typeface="Wingdings" pitchFamily="2" charset="2"/>
              <a:buChar char="n"/>
            </a:pPr>
            <a:r>
              <a:rPr lang="en-US" altLang="ko-KR" sz="2400" b="1" dirty="0">
                <a:solidFill>
                  <a:srgbClr val="2C6123"/>
                </a:solidFill>
              </a:rPr>
              <a:t>Performance Improvement and Energy Reduction: </a:t>
            </a:r>
          </a:p>
          <a:p>
            <a:pPr marL="695325" lvl="2" indent="-342900"/>
            <a:r>
              <a:rPr lang="en-US" altLang="ko-KR" dirty="0">
                <a:solidFill>
                  <a:srgbClr val="0000FF"/>
                </a:solidFill>
              </a:rPr>
              <a:t>47% average speedup with large input data sets</a:t>
            </a:r>
          </a:p>
          <a:p>
            <a:pPr marL="695325" lvl="2" indent="-342900"/>
            <a:r>
              <a:rPr lang="en-US" altLang="ko-KR" dirty="0"/>
              <a:t>32% speedup with small input data sets</a:t>
            </a:r>
          </a:p>
          <a:p>
            <a:pPr marL="695325" lvl="2" indent="-342900"/>
            <a:r>
              <a:rPr lang="en-US" altLang="ko-KR" dirty="0">
                <a:solidFill>
                  <a:srgbClr val="0000FF"/>
                </a:solidFill>
              </a:rPr>
              <a:t>25% avg. energy reduction in a single node with large input data sets</a:t>
            </a:r>
          </a:p>
          <a:p>
            <a:pPr lvl="1"/>
            <a:endParaRPr lang="en-US" altLang="ko-KR"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5475560" y="1899397"/>
            <a:ext cx="3632944" cy="2033659"/>
          </a:xfrm>
          <a:prstGeom prst="rect">
            <a:avLst/>
          </a:prstGeom>
        </p:spPr>
      </p:pic>
    </p:spTree>
    <p:extLst>
      <p:ext uri="{BB962C8B-B14F-4D97-AF65-F5344CB8AC3E}">
        <p14:creationId xmlns:p14="http://schemas.microsoft.com/office/powerpoint/2010/main" val="1779280944"/>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a:t>Evaluated Data-Intensive Applications</a:t>
            </a:r>
            <a:endParaRPr lang="ko-KR" altLang="en-US" dirty="0"/>
          </a:p>
        </p:txBody>
      </p:sp>
      <p:sp>
        <p:nvSpPr>
          <p:cNvPr id="3" name="내용 개체 틀 2"/>
          <p:cNvSpPr>
            <a:spLocks noGrp="1"/>
          </p:cNvSpPr>
          <p:nvPr>
            <p:ph idx="1"/>
          </p:nvPr>
        </p:nvSpPr>
        <p:spPr/>
        <p:txBody>
          <a:bodyPr/>
          <a:lstStyle/>
          <a:p>
            <a:r>
              <a:rPr lang="en-US" altLang="ko-KR" dirty="0">
                <a:solidFill>
                  <a:srgbClr val="FF0000"/>
                </a:solidFill>
              </a:rPr>
              <a:t>Ten emerging data-intensive workloads</a:t>
            </a:r>
          </a:p>
          <a:p>
            <a:pPr lvl="1"/>
            <a:r>
              <a:rPr lang="en-US" altLang="ko-KR" dirty="0">
                <a:solidFill>
                  <a:srgbClr val="0000FF"/>
                </a:solidFill>
              </a:rPr>
              <a:t>Large-scale graph processing</a:t>
            </a:r>
          </a:p>
          <a:p>
            <a:pPr lvl="2"/>
            <a:r>
              <a:rPr lang="en-US" altLang="ko-KR" dirty="0"/>
              <a:t>Average teenage follower, BFS, PageRank, single-source shortest path, weakly connected components</a:t>
            </a:r>
          </a:p>
          <a:p>
            <a:pPr lvl="1"/>
            <a:r>
              <a:rPr lang="en-US" altLang="ko-KR" dirty="0">
                <a:solidFill>
                  <a:srgbClr val="0000FF"/>
                </a:solidFill>
              </a:rPr>
              <a:t>In-memory data analytics</a:t>
            </a:r>
          </a:p>
          <a:p>
            <a:pPr lvl="2"/>
            <a:r>
              <a:rPr lang="en-US" altLang="ko-KR" dirty="0"/>
              <a:t>Hash join, histogram, radix partitioning</a:t>
            </a:r>
          </a:p>
          <a:p>
            <a:pPr lvl="1"/>
            <a:r>
              <a:rPr lang="en-US" altLang="ko-KR" dirty="0">
                <a:solidFill>
                  <a:srgbClr val="0000FF"/>
                </a:solidFill>
              </a:rPr>
              <a:t>Machine learning and data mining</a:t>
            </a:r>
          </a:p>
          <a:p>
            <a:pPr lvl="2"/>
            <a:r>
              <a:rPr lang="en-US" altLang="ko-KR" dirty="0" err="1"/>
              <a:t>Streamcluster</a:t>
            </a:r>
            <a:r>
              <a:rPr lang="en-US" altLang="ko-KR" dirty="0"/>
              <a:t>, SVM-RFE</a:t>
            </a:r>
          </a:p>
          <a:p>
            <a:pPr lvl="1"/>
            <a:endParaRPr lang="en-US" altLang="ko-KR" dirty="0"/>
          </a:p>
          <a:p>
            <a:r>
              <a:rPr lang="en-US" altLang="ko-KR" dirty="0"/>
              <a:t>Three input sets (small, medium, large) for each workload</a:t>
            </a:r>
            <a:r>
              <a:rPr lang="ko-KR" altLang="en-US" dirty="0"/>
              <a:t> </a:t>
            </a:r>
            <a:r>
              <a:rPr lang="en-US" altLang="ko-KR" dirty="0"/>
              <a:t>to show the impact of data locality</a:t>
            </a:r>
            <a:endParaRPr lang="ko-KR" altLang="en-US" dirty="0"/>
          </a:p>
        </p:txBody>
      </p:sp>
    </p:spTree>
    <p:extLst>
      <p:ext uri="{BB962C8B-B14F-4D97-AF65-F5344CB8AC3E}">
        <p14:creationId xmlns:p14="http://schemas.microsoft.com/office/powerpoint/2010/main" val="3182523446"/>
      </p:ext>
    </p:extLst>
  </p:cSld>
  <p:clrMapOvr>
    <a:masterClrMapping/>
  </p:clrMapOvr>
  <p:transition/>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Performance Delta: Large Data Sets</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aphicFrame>
        <p:nvGraphicFramePr>
          <p:cNvPr id="7" name="내용 개체 틀 5"/>
          <p:cNvGraphicFramePr>
            <a:graphicFrameLocks noGrp="1"/>
          </p:cNvGraphicFramePr>
          <p:nvPr>
            <p:ph idx="1"/>
            <p:extLst/>
          </p:nvPr>
        </p:nvGraphicFramePr>
        <p:xfrm>
          <a:off x="457200" y="1556792"/>
          <a:ext cx="8229600" cy="4751933"/>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2328763" y="1124744"/>
            <a:ext cx="448648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(Large Inputs, Baseline: Host-Only)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Tree>
    <p:extLst>
      <p:ext uri="{BB962C8B-B14F-4D97-AF65-F5344CB8AC3E}">
        <p14:creationId xmlns:p14="http://schemas.microsoft.com/office/powerpoint/2010/main" val="179801303"/>
      </p:ext>
    </p:extLst>
  </p:cSld>
  <p:clrMapOvr>
    <a:masterClrMapping/>
  </p:clrMapOvr>
  <p:transition/>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Performance: Large Data Sets</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aphicFrame>
        <p:nvGraphicFramePr>
          <p:cNvPr id="7" name="내용 개체 틀 5"/>
          <p:cNvGraphicFramePr>
            <a:graphicFrameLocks noGrp="1"/>
          </p:cNvGraphicFramePr>
          <p:nvPr>
            <p:ph idx="1"/>
            <p:extLst/>
          </p:nvPr>
        </p:nvGraphicFramePr>
        <p:xfrm>
          <a:off x="457200" y="1556792"/>
          <a:ext cx="8229600" cy="4751933"/>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2328763" y="1124744"/>
            <a:ext cx="448648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(Large Inputs, Baseline: Host-Only)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6" name="직사각형 2"/>
          <p:cNvSpPr/>
          <p:nvPr/>
        </p:nvSpPr>
        <p:spPr>
          <a:xfrm>
            <a:off x="0" y="0"/>
            <a:ext cx="9144000" cy="6858000"/>
          </a:xfrm>
          <a:prstGeom prst="rect">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직사각형 3"/>
          <p:cNvSpPr/>
          <p:nvPr/>
        </p:nvSpPr>
        <p:spPr>
          <a:xfrm>
            <a:off x="791580" y="872716"/>
            <a:ext cx="7560840" cy="5112568"/>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1200" cap="none" spc="0" normalizeH="0" baseline="0" noProof="0">
              <a:ln>
                <a:noFill/>
              </a:ln>
              <a:solidFill>
                <a:srgbClr val="000000"/>
              </a:solidFill>
              <a:effectLst/>
              <a:uLnTx/>
              <a:uFillTx/>
              <a:latin typeface="Tahoma"/>
              <a:ea typeface="+mn-ea"/>
              <a:cs typeface="+mn-cs"/>
            </a:endParaRPr>
          </a:p>
        </p:txBody>
      </p:sp>
      <p:graphicFrame>
        <p:nvGraphicFramePr>
          <p:cNvPr id="10" name="내용 개체 틀 5"/>
          <p:cNvGraphicFramePr>
            <a:graphicFrameLocks/>
          </p:cNvGraphicFramePr>
          <p:nvPr>
            <p:extLst/>
          </p:nvPr>
        </p:nvGraphicFramePr>
        <p:xfrm>
          <a:off x="1043608" y="1124744"/>
          <a:ext cx="7056784" cy="4608512"/>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971307733"/>
      </p:ext>
    </p:extLst>
  </p:cSld>
  <p:clrMapOvr>
    <a:masterClrMapping/>
  </p:clrMapOvr>
  <p:transition/>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Performance Delta: Small Data Sets</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aphicFrame>
        <p:nvGraphicFramePr>
          <p:cNvPr id="7" name="내용 개체 틀 5"/>
          <p:cNvGraphicFramePr>
            <a:graphicFrameLocks noGrp="1"/>
          </p:cNvGraphicFramePr>
          <p:nvPr>
            <p:ph idx="1"/>
            <p:extLst/>
          </p:nvPr>
        </p:nvGraphicFramePr>
        <p:xfrm>
          <a:off x="457200" y="1556792"/>
          <a:ext cx="8229600" cy="4751933"/>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2329367" y="1124744"/>
            <a:ext cx="4485267"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(Small Inputs, Baseline: Host-Only)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Tree>
    <p:extLst>
      <p:ext uri="{BB962C8B-B14F-4D97-AF65-F5344CB8AC3E}">
        <p14:creationId xmlns:p14="http://schemas.microsoft.com/office/powerpoint/2010/main" val="2113466688"/>
      </p:ext>
    </p:extLst>
  </p:cSld>
  <p:clrMapOvr>
    <a:masterClrMapping/>
  </p:clrMapOvr>
  <p:transition/>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Performance: Small Data Sets</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276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aphicFrame>
        <p:nvGraphicFramePr>
          <p:cNvPr id="7" name="내용 개체 틀 5"/>
          <p:cNvGraphicFramePr>
            <a:graphicFrameLocks noGrp="1"/>
          </p:cNvGraphicFramePr>
          <p:nvPr>
            <p:ph idx="1"/>
            <p:extLst/>
          </p:nvPr>
        </p:nvGraphicFramePr>
        <p:xfrm>
          <a:off x="457200" y="1556792"/>
          <a:ext cx="8229600" cy="4751933"/>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2329367" y="1124744"/>
            <a:ext cx="4485267"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(Small Inputs, Baseline: Host-Only)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11" name="직사각형 4"/>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12" name="직사각형 7"/>
          <p:cNvSpPr/>
          <p:nvPr/>
        </p:nvSpPr>
        <p:spPr>
          <a:xfrm>
            <a:off x="791580" y="872716"/>
            <a:ext cx="7560840" cy="511256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aphicFrame>
        <p:nvGraphicFramePr>
          <p:cNvPr id="13" name="내용 개체 틀 5"/>
          <p:cNvGraphicFramePr>
            <a:graphicFrameLocks/>
          </p:cNvGraphicFramePr>
          <p:nvPr>
            <p:extLst/>
          </p:nvPr>
        </p:nvGraphicFramePr>
        <p:xfrm>
          <a:off x="1043608" y="1124744"/>
          <a:ext cx="7056784" cy="4608512"/>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869862994"/>
      </p:ext>
    </p:extLst>
  </p:cSld>
  <p:clrMapOvr>
    <a:masterClrMapping/>
  </p:clrMapOvr>
  <p:transition/>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PEI Performance Delta: Medium Data Sets</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aphicFrame>
        <p:nvGraphicFramePr>
          <p:cNvPr id="7" name="내용 개체 틀 5"/>
          <p:cNvGraphicFramePr>
            <a:graphicFrameLocks noGrp="1"/>
          </p:cNvGraphicFramePr>
          <p:nvPr>
            <p:ph idx="1"/>
            <p:extLst/>
          </p:nvPr>
        </p:nvGraphicFramePr>
        <p:xfrm>
          <a:off x="457200" y="1556792"/>
          <a:ext cx="8229600" cy="4751933"/>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2138610" y="1124744"/>
            <a:ext cx="4866782"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(Medium Inputs, Baseline: Host-Only)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Tree>
    <p:extLst>
      <p:ext uri="{BB962C8B-B14F-4D97-AF65-F5344CB8AC3E}">
        <p14:creationId xmlns:p14="http://schemas.microsoft.com/office/powerpoint/2010/main" val="377735475"/>
      </p:ext>
    </p:extLst>
  </p:cSld>
  <p:clrMapOvr>
    <a:masterClrMapping/>
  </p:clrMapOvr>
  <p:transition/>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Energy Consumption</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278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aphicFrame>
        <p:nvGraphicFramePr>
          <p:cNvPr id="15" name="내용 개체 틀 11"/>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16" name="TextBox 15"/>
          <p:cNvSpPr txBox="1"/>
          <p:nvPr/>
        </p:nvSpPr>
        <p:spPr>
          <a:xfrm>
            <a:off x="6289549" y="1194751"/>
            <a:ext cx="1428340" cy="461665"/>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Host-Only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17" name="TextBox 16"/>
          <p:cNvSpPr txBox="1"/>
          <p:nvPr/>
        </p:nvSpPr>
        <p:spPr>
          <a:xfrm>
            <a:off x="6283452" y="1612991"/>
            <a:ext cx="1353256" cy="461665"/>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PIM-Only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18" name="TextBox 17"/>
          <p:cNvSpPr txBox="1"/>
          <p:nvPr/>
        </p:nvSpPr>
        <p:spPr>
          <a:xfrm>
            <a:off x="6286900" y="2031231"/>
            <a:ext cx="2027671" cy="461665"/>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Locality-Aware</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19" name="직사각형 7"/>
          <p:cNvSpPr/>
          <p:nvPr/>
        </p:nvSpPr>
        <p:spPr>
          <a:xfrm>
            <a:off x="3995936" y="2610017"/>
            <a:ext cx="522276" cy="402123"/>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20" name="직사각형 8"/>
          <p:cNvSpPr/>
          <p:nvPr/>
        </p:nvSpPr>
        <p:spPr>
          <a:xfrm>
            <a:off x="4587606" y="2542782"/>
            <a:ext cx="522276" cy="402123"/>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21" name="직사각형 9"/>
          <p:cNvSpPr/>
          <p:nvPr/>
        </p:nvSpPr>
        <p:spPr>
          <a:xfrm>
            <a:off x="5146738" y="2856545"/>
            <a:ext cx="522276" cy="402123"/>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cxnSp>
        <p:nvCxnSpPr>
          <p:cNvPr id="22" name="꺾인 연결선 13"/>
          <p:cNvCxnSpPr>
            <a:endCxn id="19" idx="0"/>
          </p:cNvCxnSpPr>
          <p:nvPr/>
        </p:nvCxnSpPr>
        <p:spPr>
          <a:xfrm rot="10800000" flipV="1">
            <a:off x="4257074" y="1398687"/>
            <a:ext cx="2026378" cy="1211329"/>
          </a:xfrm>
          <a:prstGeom prst="bentConnector2">
            <a:avLst/>
          </a:prstGeom>
          <a:noFill/>
          <a:ln w="19050" cap="flat" cmpd="sng" algn="ctr">
            <a:solidFill>
              <a:srgbClr val="5DA5DA">
                <a:shade val="95000"/>
                <a:satMod val="105000"/>
              </a:srgbClr>
            </a:solidFill>
            <a:prstDash val="dash"/>
            <a:tailEnd type="triangle"/>
          </a:ln>
          <a:effectLst/>
        </p:spPr>
      </p:cxnSp>
      <p:cxnSp>
        <p:nvCxnSpPr>
          <p:cNvPr id="23" name="꺾인 연결선 15"/>
          <p:cNvCxnSpPr>
            <a:endCxn id="20" idx="0"/>
          </p:cNvCxnSpPr>
          <p:nvPr/>
        </p:nvCxnSpPr>
        <p:spPr>
          <a:xfrm rot="10800000" flipV="1">
            <a:off x="4848744" y="1816928"/>
            <a:ext cx="1434708" cy="725854"/>
          </a:xfrm>
          <a:prstGeom prst="bentConnector2">
            <a:avLst/>
          </a:prstGeom>
          <a:noFill/>
          <a:ln w="19050" cap="flat" cmpd="sng" algn="ctr">
            <a:solidFill>
              <a:srgbClr val="5DA5DA">
                <a:shade val="95000"/>
                <a:satMod val="105000"/>
              </a:srgbClr>
            </a:solidFill>
            <a:prstDash val="dash"/>
            <a:tailEnd type="triangle"/>
          </a:ln>
          <a:effectLst/>
        </p:spPr>
      </p:cxnSp>
      <p:cxnSp>
        <p:nvCxnSpPr>
          <p:cNvPr id="24" name="꺾인 연결선 17"/>
          <p:cNvCxnSpPr>
            <a:stCxn id="18" idx="1"/>
            <a:endCxn id="21" idx="0"/>
          </p:cNvCxnSpPr>
          <p:nvPr/>
        </p:nvCxnSpPr>
        <p:spPr>
          <a:xfrm rot="10800000" flipV="1">
            <a:off x="5407876" y="2262063"/>
            <a:ext cx="879024" cy="594481"/>
          </a:xfrm>
          <a:prstGeom prst="bentConnector2">
            <a:avLst/>
          </a:prstGeom>
          <a:noFill/>
          <a:ln w="19050" cap="flat" cmpd="sng" algn="ctr">
            <a:solidFill>
              <a:srgbClr val="5DA5DA">
                <a:shade val="95000"/>
                <a:satMod val="105000"/>
              </a:srgbClr>
            </a:solidFill>
            <a:prstDash val="dash"/>
            <a:tailEnd type="triangle"/>
          </a:ln>
          <a:effectLst/>
        </p:spPr>
      </p:cxnSp>
    </p:spTree>
    <p:extLst>
      <p:ext uri="{BB962C8B-B14F-4D97-AF65-F5344CB8AC3E}">
        <p14:creationId xmlns:p14="http://schemas.microsoft.com/office/powerpoint/2010/main" val="447891122"/>
      </p:ext>
    </p:extLst>
  </p:cSld>
  <p:clrMapOvr>
    <a:masterClrMapping/>
  </p:clrMapOvr>
  <p:transition/>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Advantages &amp; Disadvantages</a:t>
            </a:r>
          </a:p>
        </p:txBody>
      </p:sp>
      <p:sp>
        <p:nvSpPr>
          <p:cNvPr id="3" name="Content Placeholder 2"/>
          <p:cNvSpPr>
            <a:spLocks noGrp="1"/>
          </p:cNvSpPr>
          <p:nvPr>
            <p:ph idx="1"/>
          </p:nvPr>
        </p:nvSpPr>
        <p:spPr>
          <a:xfrm>
            <a:off x="228600" y="1219200"/>
            <a:ext cx="8915400" cy="5029200"/>
          </a:xfrm>
        </p:spPr>
        <p:txBody>
          <a:bodyPr/>
          <a:lstStyle/>
          <a:p>
            <a:r>
              <a:rPr lang="en-US" dirty="0">
                <a:solidFill>
                  <a:srgbClr val="0000FF"/>
                </a:solidFill>
              </a:rPr>
              <a:t>Advantages</a:t>
            </a:r>
          </a:p>
          <a:p>
            <a:pPr marL="0" indent="0">
              <a:buNone/>
            </a:pPr>
            <a:r>
              <a:rPr lang="en-US" dirty="0"/>
              <a:t>   + Simple and low cost approach to PIM</a:t>
            </a:r>
          </a:p>
          <a:p>
            <a:pPr marL="0" indent="0">
              <a:buNone/>
            </a:pPr>
            <a:r>
              <a:rPr lang="en-US" dirty="0"/>
              <a:t>   + No changes to programming model, virtual memory</a:t>
            </a:r>
          </a:p>
          <a:p>
            <a:pPr marL="0" indent="0">
              <a:buNone/>
            </a:pPr>
            <a:r>
              <a:rPr lang="en-US" dirty="0"/>
              <a:t>   + Dynamically decides where to execute an instruction</a:t>
            </a:r>
          </a:p>
          <a:p>
            <a:pPr marL="0" indent="0">
              <a:buNone/>
            </a:pPr>
            <a:r>
              <a:rPr lang="en-US" dirty="0"/>
              <a:t> </a:t>
            </a:r>
          </a:p>
          <a:p>
            <a:r>
              <a:rPr lang="en-US" dirty="0">
                <a:solidFill>
                  <a:srgbClr val="0000FF"/>
                </a:solidFill>
              </a:rPr>
              <a:t>Disadvantages</a:t>
            </a:r>
            <a:endParaRPr lang="en-US" dirty="0"/>
          </a:p>
          <a:p>
            <a:pPr marL="0" indent="0">
              <a:buNone/>
            </a:pPr>
            <a:r>
              <a:rPr lang="en-US" dirty="0">
                <a:solidFill>
                  <a:srgbClr val="0000FF"/>
                </a:solidFill>
              </a:rPr>
              <a:t>    </a:t>
            </a:r>
            <a:r>
              <a:rPr lang="en-US" dirty="0"/>
              <a:t>- Does not take full advantage of PIM potential</a:t>
            </a:r>
          </a:p>
          <a:p>
            <a:pPr marL="0" indent="0">
              <a:buNone/>
            </a:pPr>
            <a:r>
              <a:rPr lang="en-US" dirty="0"/>
              <a:t>	- Single cache block restriction is limiting</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279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334695964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Simpler PIM: PIM-Enabled Instructions</a:t>
            </a:r>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"PIM-Enabled Instructions: A Low-Overhead, Locality-Aware Processing-in-Memory Architecture"</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11015629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Automatic Code and Data Mapping</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29886015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Automatic Offloading of Critical Code</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hlinkClick r:id="rId2"/>
              </a:rPr>
              <a:t>"Accelerating Dependent Cache Misses with an Enhanced Memory Controller"</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a:stretch>
            <a:fillRect/>
          </a:stretch>
        </p:blipFill>
        <p:spPr>
          <a:xfrm>
            <a:off x="0" y="5805264"/>
            <a:ext cx="9144000" cy="332336"/>
          </a:xfrm>
          <a:prstGeom prst="rect">
            <a:avLst/>
          </a:prstGeom>
        </p:spPr>
      </p:pic>
    </p:spTree>
    <p:extLst>
      <p:ext uri="{BB962C8B-B14F-4D97-AF65-F5344CB8AC3E}">
        <p14:creationId xmlns:p14="http://schemas.microsoft.com/office/powerpoint/2010/main" val="35117243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800" dirty="0"/>
              <a:t>Automatic Offloading of Prefetch Mechanisms</a:t>
            </a:r>
          </a:p>
        </p:txBody>
      </p:sp>
      <p:sp>
        <p:nvSpPr>
          <p:cNvPr id="3" name="Content Placeholder 2"/>
          <p:cNvSpPr>
            <a:spLocks noGrp="1"/>
          </p:cNvSpPr>
          <p:nvPr>
            <p:ph idx="1"/>
          </p:nvPr>
        </p:nvSpPr>
        <p:spPr>
          <a:xfrm>
            <a:off x="228600" y="1052736"/>
            <a:ext cx="8807896" cy="5195664"/>
          </a:xfrm>
        </p:spPr>
        <p:txBody>
          <a:bodyPr/>
          <a:lstStyle/>
          <a:p>
            <a:r>
              <a:rPr lang="en-US" sz="2000" dirty="0"/>
              <a:t>Milad Hashemi, Onur Mutlu, and Yale N. </a:t>
            </a:r>
            <a:r>
              <a:rPr lang="en-US" sz="2000" dirty="0" err="1"/>
              <a:t>Patt</a:t>
            </a:r>
            <a:r>
              <a:rPr lang="en-US" sz="2000" dirty="0"/>
              <a:t>,</a:t>
            </a:r>
            <a:br>
              <a:rPr lang="en-US" sz="2000" dirty="0"/>
            </a:br>
            <a:r>
              <a:rPr lang="en-US" sz="2000" b="1" dirty="0">
                <a:hlinkClick r:id="rId2"/>
              </a:rPr>
              <a:t>"Continuous Runahead: Transparent Hardware Acceleration for Memory Intensive Workloads"</a:t>
            </a:r>
            <a:br>
              <a:rPr lang="en-US" sz="2000" dirty="0"/>
            </a:br>
            <a:r>
              <a:rPr lang="en-US" sz="2000" i="1" dirty="0"/>
              <a:t>Proceedings of the </a:t>
            </a:r>
            <a:r>
              <a:rPr lang="en-US" sz="2000" i="1" dirty="0">
                <a:hlinkClick r:id="rId3"/>
              </a:rPr>
              <a:t>49th International Symposium on Microarchitecture</a:t>
            </a:r>
            <a:r>
              <a:rPr lang="en-US" sz="2000" i="1" dirty="0"/>
              <a:t> (</a:t>
            </a:r>
            <a:r>
              <a:rPr lang="en-US" sz="2000" b="1" i="1" dirty="0"/>
              <a:t>MICRO</a:t>
            </a:r>
            <a:r>
              <a:rPr lang="en-US" sz="2000" i="1" dirty="0"/>
              <a:t>)</a:t>
            </a:r>
            <a:r>
              <a:rPr lang="en-US" sz="2000" dirty="0"/>
              <a:t>, Taipei, Taiwan, October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(pdf)</a:t>
            </a:r>
            <a:r>
              <a:rPr lang="en-US" sz="2000" dirty="0"/>
              <a:t>] [</a:t>
            </a:r>
            <a:r>
              <a:rPr lang="en-US" sz="2000" dirty="0">
                <a:hlinkClick r:id="rId7"/>
              </a:rPr>
              <a:t>Poster (pptx)</a:t>
            </a:r>
            <a:r>
              <a:rPr lang="en-US" sz="2000" dirty="0"/>
              <a:t> </a:t>
            </a:r>
            <a:r>
              <a:rPr lang="en-US" sz="2000" dirty="0">
                <a:hlinkClick r:id="rId8"/>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2BAAF175-9725-C44D-8341-3876DE686CCD}"/>
              </a:ext>
            </a:extLst>
          </p:cNvPr>
          <p:cNvPicPr>
            <a:picLocks noChangeAspect="1"/>
          </p:cNvPicPr>
          <p:nvPr/>
        </p:nvPicPr>
        <p:blipFill>
          <a:blip r:embed="rId9"/>
          <a:stretch>
            <a:fillRect/>
          </a:stretch>
        </p:blipFill>
        <p:spPr>
          <a:xfrm>
            <a:off x="0" y="4027286"/>
            <a:ext cx="9144000" cy="1705970"/>
          </a:xfrm>
          <a:prstGeom prst="rect">
            <a:avLst/>
          </a:prstGeom>
        </p:spPr>
      </p:pic>
    </p:spTree>
    <p:extLst>
      <p:ext uri="{BB962C8B-B14F-4D97-AF65-F5344CB8AC3E}">
        <p14:creationId xmlns:p14="http://schemas.microsoft.com/office/powerpoint/2010/main" val="33107275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 y="152400"/>
            <a:ext cx="9167936" cy="1066800"/>
          </a:xfrm>
        </p:spPr>
        <p:txBody>
          <a:bodyPr/>
          <a:lstStyle/>
          <a:p>
            <a:r>
              <a:rPr lang="en-US" dirty="0"/>
              <a:t>Efficient Automatic Data Coherence Support</a:t>
            </a:r>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42162993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Energy-Efficient</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285</a:t>
            </a:fld>
            <a:endParaRPr lang="en-US">
              <a:solidFill>
                <a:srgbClr val="000000"/>
              </a:solidFill>
            </a:endParaRPr>
          </a:p>
        </p:txBody>
      </p:sp>
    </p:spTree>
    <p:extLst>
      <p:ext uri="{BB962C8B-B14F-4D97-AF65-F5344CB8AC3E}">
        <p14:creationId xmlns:p14="http://schemas.microsoft.com/office/powerpoint/2010/main" val="387844936"/>
      </p:ext>
    </p:extLst>
  </p:cSld>
  <p:clrMapOvr>
    <a:masterClrMapping/>
  </p:clrMapOvr>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6968"/>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High-Performance</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286</a:t>
            </a:fld>
            <a:endParaRPr lang="en-US">
              <a:solidFill>
                <a:srgbClr val="000000"/>
              </a:solidFill>
            </a:endParaRPr>
          </a:p>
        </p:txBody>
      </p:sp>
    </p:spTree>
    <p:extLst>
      <p:ext uri="{BB962C8B-B14F-4D97-AF65-F5344CB8AC3E}">
        <p14:creationId xmlns:p14="http://schemas.microsoft.com/office/powerpoint/2010/main" val="1624227068"/>
      </p:ext>
    </p:extLst>
  </p:cSld>
  <p:clrMapOvr>
    <a:masterClrMapping/>
  </p:clrMapOvr>
  <p:transition/>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741079539"/>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Sub-Agenda: In-Memory Computation</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a:t>
            </a:r>
            <a:r>
              <a:rPr lang="en-US" dirty="0">
                <a:solidFill>
                  <a:srgbClr val="0432FF"/>
                </a:solidFill>
                <a:latin typeface="Tahoma" charset="0"/>
                <a:ea typeface="ＭＳ Ｐゴシック" charset="0"/>
                <a:cs typeface="ＭＳ Ｐゴシック" charset="0"/>
              </a:rPr>
              <a:t>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solidFill>
                  <a:srgbClr val="0000FF"/>
                </a:solidFill>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288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608446975"/>
      </p:ext>
    </p:extLst>
  </p:cSld>
  <p:clrMapOvr>
    <a:masterClrMapping/>
  </p:clrMapOvr>
  <p:transition/>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Eliminating the Adoption Barriers</a:t>
            </a:r>
          </a:p>
        </p:txBody>
      </p:sp>
      <p:sp>
        <p:nvSpPr>
          <p:cNvPr id="19459" name="Content Placeholder 2"/>
          <p:cNvSpPr>
            <a:spLocks noGrp="1"/>
          </p:cNvSpPr>
          <p:nvPr>
            <p:ph idx="1"/>
          </p:nvPr>
        </p:nvSpPr>
        <p:spPr>
          <a:xfrm>
            <a:off x="228600" y="144780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a:solidFill>
                  <a:srgbClr val="0000FF"/>
                </a:solidFill>
                <a:latin typeface="Tahoma" charset="0"/>
                <a:ea typeface="ＭＳ Ｐゴシック" charset="0"/>
                <a:cs typeface="ＭＳ Ｐゴシック" charset="0"/>
              </a:rPr>
              <a:t>How to Enable Adoption of </a:t>
            </a:r>
            <a:r>
              <a:rPr lang="en-US" sz="6000" dirty="0">
                <a:solidFill>
                  <a:srgbClr val="FF0000"/>
                </a:solidFill>
                <a:latin typeface="Tahoma" charset="0"/>
                <a:ea typeface="ＭＳ Ｐゴシック" charset="0"/>
                <a:cs typeface="ＭＳ Ｐゴシック" charset="0"/>
              </a:rPr>
              <a:t>Processing in Memory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289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213272128"/>
      </p:ext>
    </p:extLst>
  </p:cSld>
  <p:clrMapOvr>
    <a:masterClrMapping/>
  </p:clrMapOvr>
  <p:transition/>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Barriers to Adoption of PIM</a:t>
            </a:r>
          </a:p>
        </p:txBody>
      </p:sp>
      <p:sp>
        <p:nvSpPr>
          <p:cNvPr id="3" name="Content Placeholder 2"/>
          <p:cNvSpPr>
            <a:spLocks noGrp="1"/>
          </p:cNvSpPr>
          <p:nvPr>
            <p:ph idx="1"/>
          </p:nvPr>
        </p:nvSpPr>
        <p:spPr/>
        <p:txBody>
          <a:bodyPr/>
          <a:lstStyle/>
          <a:p>
            <a:pPr marL="0" indent="0">
              <a:buNone/>
            </a:pPr>
            <a:r>
              <a:rPr lang="en-US" dirty="0"/>
              <a:t>1. Functionality of and applications for PIM</a:t>
            </a:r>
          </a:p>
          <a:p>
            <a:pPr marL="0" indent="0">
              <a:buNone/>
            </a:pPr>
            <a:endParaRPr lang="en-US" dirty="0"/>
          </a:p>
          <a:p>
            <a:pPr marL="0" indent="0">
              <a:buNone/>
            </a:pPr>
            <a:r>
              <a:rPr lang="en-US" dirty="0"/>
              <a:t>2. Ease of programming (interfaces and compiler/HW support)</a:t>
            </a:r>
          </a:p>
          <a:p>
            <a:pPr marL="0" indent="0">
              <a:buNone/>
            </a:pPr>
            <a:endParaRPr lang="en-US" dirty="0"/>
          </a:p>
          <a:p>
            <a:pPr marL="0" indent="0">
              <a:buNone/>
            </a:pPr>
            <a:r>
              <a:rPr lang="en-US" dirty="0"/>
              <a:t>3. System support: coherence &amp; virtual memory</a:t>
            </a:r>
          </a:p>
          <a:p>
            <a:pPr marL="0" indent="0">
              <a:buNone/>
            </a:pPr>
            <a:endParaRPr lang="en-US" dirty="0"/>
          </a:p>
          <a:p>
            <a:pPr marL="0" indent="0">
              <a:buNone/>
            </a:pPr>
            <a:r>
              <a:rPr lang="en-US" dirty="0"/>
              <a:t>4. Runtime systems for adaptive scheduling, data mapping, access/sharing control</a:t>
            </a:r>
          </a:p>
          <a:p>
            <a:pPr marL="0" indent="0">
              <a:buNone/>
            </a:pPr>
            <a:endParaRPr lang="en-US" dirty="0"/>
          </a:p>
          <a:p>
            <a:pPr marL="0" indent="0">
              <a:buNone/>
            </a:pPr>
            <a:r>
              <a:rPr lang="en-US" dirty="0"/>
              <a:t>5. Infrastructures to assess benefits and feasibility</a:t>
            </a:r>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01261249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1761843624"/>
      </p:ext>
    </p:extLst>
  </p:cSld>
  <p:clrMapOvr>
    <a:masterClrMapping/>
  </p:clrMapOvr>
  <p:transition/>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Open Problems: PIM Adoption</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r>
              <a:rPr lang="en-US" sz="1700" dirty="0"/>
              <a:t>Saugata Ghose, Kevin Hsieh, Amirali Boroumand, </a:t>
            </a:r>
            <a:r>
              <a:rPr lang="en-US" sz="1700" dirty="0" err="1"/>
              <a:t>Rachata</a:t>
            </a:r>
            <a:r>
              <a:rPr lang="en-US" sz="1700" dirty="0"/>
              <a:t> </a:t>
            </a:r>
            <a:r>
              <a:rPr lang="en-US" sz="1700" dirty="0" err="1"/>
              <a:t>Ausavarungnirun</a:t>
            </a:r>
            <a:r>
              <a:rPr lang="en-US" sz="1700" dirty="0"/>
              <a:t>, Onur Mutlu,</a:t>
            </a:r>
            <a:br>
              <a:rPr lang="en-US" sz="1700" dirty="0"/>
            </a:br>
            <a:r>
              <a:rPr lang="en-US" sz="1700" b="1" dirty="0">
                <a:hlinkClick r:id="rId2"/>
              </a:rPr>
              <a:t>"Enabling the Adoption of Processing-in-Memory: Challenges, Mechanisms, Future Research Directions"</a:t>
            </a:r>
            <a:r>
              <a:rPr lang="en-US" sz="1700" dirty="0"/>
              <a:t> </a:t>
            </a:r>
            <a:br>
              <a:rPr lang="en-US" sz="1700" dirty="0"/>
            </a:br>
            <a:r>
              <a:rPr lang="en-US" sz="1700" i="1" dirty="0"/>
              <a:t>Invited Book Chapter</a:t>
            </a:r>
            <a:r>
              <a:rPr lang="en-US" sz="1700" dirty="0"/>
              <a:t>, to appear in 2018. </a:t>
            </a:r>
            <a:br>
              <a:rPr lang="en-US" sz="1700" dirty="0"/>
            </a:br>
            <a:r>
              <a:rPr lang="en-US" sz="1700" dirty="0"/>
              <a:t>[</a:t>
            </a:r>
            <a:r>
              <a:rPr lang="en-US" sz="1700" dirty="0">
                <a:hlinkClick r:id="rId3"/>
              </a:rPr>
              <a:t>Preliminary arxiv.org version</a:t>
            </a:r>
            <a:r>
              <a:rPr lang="en-US" sz="1700" dirty="0"/>
              <a:t>]</a:t>
            </a:r>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4"/>
          <a:stretch>
            <a:fillRect/>
          </a:stretch>
        </p:blipFill>
        <p:spPr>
          <a:xfrm>
            <a:off x="337560" y="980728"/>
            <a:ext cx="8589976" cy="3366925"/>
          </a:xfrm>
          <a:prstGeom prst="rect">
            <a:avLst/>
          </a:prstGeom>
        </p:spPr>
      </p:pic>
      <p:sp>
        <p:nvSpPr>
          <p:cNvPr id="5" name="TextBox 4">
            <a:extLst>
              <a:ext uri="{FF2B5EF4-FFF2-40B4-BE49-F238E27FC236}">
                <a16:creationId xmlns:a16="http://schemas.microsoft.com/office/drawing/2014/main" id="{FFA0A5EF-3A3C-1949-B5F9-3039EB9E1909}"/>
              </a:ext>
            </a:extLst>
          </p:cNvPr>
          <p:cNvSpPr txBox="1"/>
          <p:nvPr/>
        </p:nvSpPr>
        <p:spPr>
          <a:xfrm>
            <a:off x="2483768" y="6381328"/>
            <a:ext cx="47420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3"/>
              </a:rPr>
              <a:t>https://arxiv.org/pdf/1802.00320.pdf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2797442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Challenge </a:t>
            </a:r>
            <a:r>
              <a:rPr lang="en-US" dirty="0">
                <a:latin typeface="+mn-lt"/>
              </a:rPr>
              <a:t>1: Code Mapping</a:t>
            </a: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0070C0"/>
                </a:solidFill>
                <a:effectLst/>
                <a:uLnTx/>
                <a:uFillTx/>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s-I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a:t>
            </a:r>
            <a:endParaRPr kumimoji="0" lang="en-U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46" name="Rectangle 45"/>
          <p:cNvSpPr/>
          <p:nvPr/>
        </p:nvSpPr>
        <p:spPr>
          <a:xfrm>
            <a:off x="6752190" y="4198561"/>
            <a:ext cx="1359853"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60" name="Rectangle 59"/>
          <p:cNvSpPr/>
          <p:nvPr/>
        </p:nvSpPr>
        <p:spPr>
          <a:xfrm>
            <a:off x="4820948" y="1813082"/>
            <a:ext cx="530169"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00000"/>
                </a:solidFill>
                <a:effectLst/>
                <a:uLnTx/>
                <a:uFillTx/>
                <a:latin typeface="Calibri"/>
                <a:ea typeface="Times New Roman" charset="0"/>
                <a:cs typeface="Times New Roman" charset="0"/>
              </a:rPr>
              <a:t>?</a:t>
            </a:r>
          </a:p>
        </p:txBody>
      </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3D-stacked memory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 xmlns:a14="http://schemas.microsoft.com/office/drawing/2010/main">
                <a:solidFill>
                  <a:srgbClr val="FFFFFF"/>
                </a:solidFill>
              </a14:hiddenFill>
            </a:ext>
          </a:extLst>
        </p:spPr>
      </p:pic>
      <p:cxnSp>
        <p:nvCxnSpPr>
          <p:cNvPr id="65" name="Straight Arrow Connector 64"/>
          <p:cNvCxnSpPr/>
          <p:nvPr/>
        </p:nvCxnSpPr>
        <p:spPr>
          <a:xfrm>
            <a:off x="7910782" y="3507815"/>
            <a:ext cx="34338" cy="1338505"/>
          </a:xfrm>
          <a:prstGeom prst="straightConnector1">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143"/>
          <p:cNvCxnSpPr>
            <a:endCxn id="50" idx="1"/>
          </p:cNvCxnSpPr>
          <p:nvPr/>
        </p:nvCxnSpPr>
        <p:spPr>
          <a:xfrm rot="5400000">
            <a:off x="3823168" y="2815999"/>
            <a:ext cx="2189702" cy="1483929"/>
          </a:xfrm>
          <a:prstGeom prst="bentConnector3">
            <a:avLst>
              <a:gd name="adj1" fmla="val -1039"/>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68" name="Content Placeholder 2"/>
          <p:cNvSpPr>
            <a:spLocks noGrp="1"/>
          </p:cNvSpPr>
          <p:nvPr>
            <p:ph idx="1"/>
          </p:nvPr>
        </p:nvSpPr>
        <p:spPr>
          <a:xfrm>
            <a:off x="610146" y="1123094"/>
            <a:ext cx="8300174" cy="909876"/>
          </a:xfrm>
        </p:spPr>
        <p:txBody>
          <a:bodyPr>
            <a:normAutofit/>
          </a:bodyPr>
          <a:lstStyle/>
          <a:p>
            <a:r>
              <a:rPr lang="en-US" b="1" dirty="0">
                <a:solidFill>
                  <a:srgbClr val="0070C0"/>
                </a:solidFill>
              </a:rPr>
              <a:t>Challenge </a:t>
            </a:r>
            <a:r>
              <a:rPr lang="en-US" b="1" dirty="0">
                <a:solidFill>
                  <a:srgbClr val="0070C0"/>
                </a:solidFill>
                <a:latin typeface="+mn-lt"/>
              </a:rPr>
              <a:t>1</a:t>
            </a:r>
            <a:r>
              <a:rPr lang="en-US" b="1" dirty="0">
                <a:solidFill>
                  <a:srgbClr val="0070C0"/>
                </a:solidFill>
              </a:rPr>
              <a:t>:</a:t>
            </a:r>
            <a:r>
              <a:rPr lang="en-US" dirty="0">
                <a:solidFill>
                  <a:srgbClr val="0070C0"/>
                </a:solidFill>
              </a:rPr>
              <a:t> Which operations should be executed in memory vs. in CPU?</a:t>
            </a:r>
          </a:p>
          <a:p>
            <a:pPr lvl="1"/>
            <a:endParaRPr lang="en-US" dirty="0">
              <a:solidFill>
                <a:srgbClr val="0070C0"/>
              </a:solidFill>
            </a:endParaRPr>
          </a:p>
        </p:txBody>
      </p:sp>
      <p:sp>
        <p:nvSpPr>
          <p:cNvPr id="69" name="Rectangle 68"/>
          <p:cNvSpPr/>
          <p:nvPr/>
        </p:nvSpPr>
        <p:spPr>
          <a:xfrm>
            <a:off x="7992481" y="3532975"/>
            <a:ext cx="530169"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00000"/>
                </a:solidFill>
                <a:effectLst/>
                <a:uLnTx/>
                <a:uFillTx/>
                <a:latin typeface="Calibri"/>
                <a:ea typeface="Times New Roman" charset="0"/>
                <a:cs typeface="Times New Roman" charset="0"/>
              </a:rPr>
              <a:t>?</a:t>
            </a:r>
          </a:p>
        </p:txBody>
      </p:sp>
      <p:sp>
        <p:nvSpPr>
          <p:cNvPr id="74" name="Rectangle 73"/>
          <p:cNvSpPr/>
          <p:nvPr/>
        </p:nvSpPr>
        <p:spPr>
          <a:xfrm>
            <a:off x="4380050" y="3345588"/>
            <a:ext cx="338557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SM </a:t>
            </a:r>
            <a:r>
              <a:rPr kumimoji="0" lang="en-US" sz="1600" b="1" i="0" u="none" strike="noStrike" kern="1200" cap="none" spc="0" normalizeH="0" baseline="0" noProof="0">
                <a:ln>
                  <a:noFill/>
                </a:ln>
                <a:solidFill>
                  <a:prstClr val="black"/>
                </a:solidFill>
                <a:effectLst/>
                <a:uLnTx/>
                <a:uFillTx/>
                <a:latin typeface="Gill Sans MT" panose="020B0502020104020203" pitchFamily="34" charset="0"/>
                <a:ea typeface="Times New Roman" charset="0"/>
                <a:cs typeface="Times New Roman" charset="0"/>
              </a:rPr>
              <a:t>(Streaming Multiprocessor)</a:t>
            </a:r>
            <a:endPar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3966583395"/>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Challenge 2: Data Mapping</a:t>
            </a: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0070C0"/>
                </a:solidFill>
                <a:effectLst/>
                <a:uLnTx/>
                <a:uFillTx/>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s-I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a:t>
            </a:r>
            <a:endParaRPr kumimoji="0" lang="en-U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46" name="Rectangle 45"/>
          <p:cNvSpPr/>
          <p:nvPr/>
        </p:nvSpPr>
        <p:spPr>
          <a:xfrm>
            <a:off x="6752190" y="4198561"/>
            <a:ext cx="1359853"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3D-stacked memory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(memory stack)</a:t>
            </a:r>
          </a:p>
        </p:txBody>
      </p:sp>
      <p:sp>
        <p:nvSpPr>
          <p:cNvPr id="69" name="Content Placeholder 2"/>
          <p:cNvSpPr txBox="1">
            <a:spLocks/>
          </p:cNvSpPr>
          <p:nvPr/>
        </p:nvSpPr>
        <p:spPr>
          <a:xfrm>
            <a:off x="700063" y="1386295"/>
            <a:ext cx="7799174" cy="107998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0070C0"/>
                </a:solidFill>
                <a:effectLst/>
                <a:uLnTx/>
                <a:uFillTx/>
                <a:latin typeface="Gill Sans MT" panose="020B0502020104020203" pitchFamily="34" charset="0"/>
                <a:ea typeface="+mn-ea"/>
                <a:cs typeface="+mn-cs"/>
              </a:rPr>
              <a:t>Challenge 2:</a:t>
            </a:r>
            <a:r>
              <a:rPr kumimoji="0" lang="en-US" sz="2800" b="0" i="0" u="none" strike="noStrike" kern="1200" cap="none" spc="0" normalizeH="0" baseline="0" noProof="0" dirty="0">
                <a:ln>
                  <a:noFill/>
                </a:ln>
                <a:solidFill>
                  <a:srgbClr val="0070C0"/>
                </a:solidFill>
                <a:effectLst/>
                <a:uLnTx/>
                <a:uFillTx/>
                <a:latin typeface="Gill Sans MT" panose="020B0502020104020203" pitchFamily="34" charset="0"/>
                <a:ea typeface="+mn-ea"/>
                <a:cs typeface="+mn-cs"/>
              </a:rPr>
              <a:t> How should data be mapped to different 3D memory stacks? </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srgbClr val="0070C0"/>
              </a:solidFill>
              <a:effectLst/>
              <a:uLnTx/>
              <a:uFillTx/>
              <a:latin typeface="Gill Sans MT" panose="020B0502020104020203" pitchFamily="34" charset="0"/>
              <a:ea typeface="+mn-ea"/>
              <a:cs typeface="+mn-cs"/>
            </a:endParaRPr>
          </a:p>
        </p:txBody>
      </p:sp>
      <p:sp>
        <p:nvSpPr>
          <p:cNvPr id="67" name="Oval 66"/>
          <p:cNvSpPr/>
          <p:nvPr/>
        </p:nvSpPr>
        <p:spPr>
          <a:xfrm>
            <a:off x="1390900" y="3668380"/>
            <a:ext cx="1953938" cy="116967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0" name="Oval 69"/>
          <p:cNvSpPr/>
          <p:nvPr/>
        </p:nvSpPr>
        <p:spPr>
          <a:xfrm>
            <a:off x="1054333" y="4885098"/>
            <a:ext cx="1774621" cy="1163905"/>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1" name="Oval 70"/>
          <p:cNvSpPr/>
          <p:nvPr/>
        </p:nvSpPr>
        <p:spPr>
          <a:xfrm>
            <a:off x="4476313" y="4842578"/>
            <a:ext cx="1889711" cy="1191383"/>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2" name="Oval 71"/>
          <p:cNvSpPr/>
          <p:nvPr/>
        </p:nvSpPr>
        <p:spPr>
          <a:xfrm>
            <a:off x="4974267" y="3668380"/>
            <a:ext cx="1870825" cy="108482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4" name="Rectangle 73"/>
          <p:cNvSpPr/>
          <p:nvPr/>
        </p:nvSpPr>
        <p:spPr>
          <a:xfrm>
            <a:off x="4380050" y="3345588"/>
            <a:ext cx="338557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SM </a:t>
            </a:r>
            <a:r>
              <a:rPr kumimoji="0" lang="en-US" sz="1600" b="1" i="0" u="none" strike="noStrike" kern="1200" cap="none" spc="0" normalizeH="0" baseline="0" noProof="0">
                <a:ln>
                  <a:noFill/>
                </a:ln>
                <a:solidFill>
                  <a:prstClr val="black"/>
                </a:solidFill>
                <a:effectLst/>
                <a:uLnTx/>
                <a:uFillTx/>
                <a:latin typeface="Gill Sans MT" panose="020B0502020104020203" pitchFamily="34" charset="0"/>
                <a:ea typeface="Times New Roman" charset="0"/>
                <a:cs typeface="Times New Roman" charset="0"/>
              </a:rPr>
              <a:t>(Streaming Multiprocessor)</a:t>
            </a:r>
            <a:endPar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4085808498"/>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to Do the Code and Data Mapping?</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9654164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How to Schedule Code?</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3944066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6878" y="167703"/>
            <a:ext cx="9036496" cy="1066800"/>
          </a:xfrm>
        </p:spPr>
        <p:txBody>
          <a:bodyPr/>
          <a:lstStyle/>
          <a:p>
            <a:r>
              <a:rPr lang="en-US" sz="3550" dirty="0">
                <a:solidFill>
                  <a:srgbClr val="006633"/>
                </a:solidFill>
              </a:rPr>
              <a:t>Challenge: Coherence for Hybrid CPU-PIM Apps</a:t>
            </a:r>
            <a:endParaRPr lang="en-US" sz="355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0" y="1844825"/>
            <a:ext cx="9144000" cy="3638067"/>
          </a:xfrm>
          <a:prstGeom prst="rect">
            <a:avLst/>
          </a:prstGeom>
        </p:spPr>
      </p:pic>
      <p:sp>
        <p:nvSpPr>
          <p:cNvPr id="6" name="Rectangle 38"/>
          <p:cNvSpPr>
            <a:spLocks noChangeArrowheads="1"/>
          </p:cNvSpPr>
          <p:nvPr/>
        </p:nvSpPr>
        <p:spPr bwMode="auto">
          <a:xfrm>
            <a:off x="7828192" y="2924944"/>
            <a:ext cx="690736" cy="1080120"/>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7" name="Text Box 22"/>
          <p:cNvSpPr txBox="1">
            <a:spLocks noChangeArrowheads="1"/>
          </p:cNvSpPr>
          <p:nvPr/>
        </p:nvSpPr>
        <p:spPr bwMode="auto">
          <a:xfrm>
            <a:off x="7870500" y="1484784"/>
            <a:ext cx="1142861" cy="58477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FF"/>
                </a:solidFill>
                <a:effectLst/>
                <a:uLnTx/>
                <a:uFillTx/>
                <a:latin typeface="Arial" charset="0"/>
                <a:ea typeface="MS PGothic" charset="0"/>
              </a:rPr>
              <a:t>Traditional</a:t>
            </a:r>
          </a:p>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FF"/>
                </a:solidFill>
                <a:effectLst/>
                <a:uLnTx/>
                <a:uFillTx/>
                <a:latin typeface="Arial" charset="0"/>
                <a:ea typeface="MS PGothic" charset="0"/>
              </a:rPr>
              <a:t>coherence</a:t>
            </a:r>
          </a:p>
        </p:txBody>
      </p:sp>
      <p:sp>
        <p:nvSpPr>
          <p:cNvPr id="8" name="Line 23"/>
          <p:cNvSpPr>
            <a:spLocks noChangeShapeType="1"/>
          </p:cNvSpPr>
          <p:nvPr/>
        </p:nvSpPr>
        <p:spPr bwMode="auto">
          <a:xfrm flipH="1">
            <a:off x="8388424" y="2060848"/>
            <a:ext cx="249560" cy="129614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9" name="Rectangle 38"/>
          <p:cNvSpPr>
            <a:spLocks noChangeArrowheads="1"/>
          </p:cNvSpPr>
          <p:nvPr/>
        </p:nvSpPr>
        <p:spPr bwMode="auto">
          <a:xfrm>
            <a:off x="7812360" y="4338084"/>
            <a:ext cx="1224136" cy="360040"/>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10" name="Line 23"/>
          <p:cNvSpPr>
            <a:spLocks noChangeShapeType="1"/>
          </p:cNvSpPr>
          <p:nvPr/>
        </p:nvSpPr>
        <p:spPr bwMode="auto">
          <a:xfrm flipV="1">
            <a:off x="8316416" y="4653136"/>
            <a:ext cx="110480" cy="28803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11" name="Text Box 22"/>
          <p:cNvSpPr txBox="1">
            <a:spLocks noChangeArrowheads="1"/>
          </p:cNvSpPr>
          <p:nvPr/>
        </p:nvSpPr>
        <p:spPr bwMode="auto">
          <a:xfrm>
            <a:off x="7718627" y="4869160"/>
            <a:ext cx="1462159" cy="58477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FF"/>
                </a:solidFill>
                <a:effectLst/>
                <a:uLnTx/>
                <a:uFillTx/>
                <a:latin typeface="Arial" charset="0"/>
                <a:ea typeface="MS PGothic" charset="0"/>
              </a:rPr>
              <a:t>No coherence</a:t>
            </a:r>
          </a:p>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rgbClr val="0000FF"/>
                </a:solidFill>
                <a:effectLst/>
                <a:uLnTx/>
                <a:uFillTx/>
                <a:latin typeface="Arial" charset="0"/>
                <a:ea typeface="MS PGothic" charset="0"/>
              </a:rPr>
              <a:t>overhead</a:t>
            </a:r>
          </a:p>
        </p:txBody>
      </p:sp>
    </p:spTree>
    <p:extLst>
      <p:ext uri="{BB962C8B-B14F-4D97-AF65-F5344CB8AC3E}">
        <p14:creationId xmlns:p14="http://schemas.microsoft.com/office/powerpoint/2010/main" val="1414668508"/>
      </p:ext>
    </p:extLst>
  </p:cSld>
  <p:clrMapOvr>
    <a:masterClrMapping/>
  </p:clrMapOvr>
  <p:transition/>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How to Maintain Coherence?</a:t>
            </a:r>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41046350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How to Support Virtual Memory?</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371141341"/>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How to Design Data Structures for PIM?</a:t>
            </a:r>
          </a:p>
        </p:txBody>
      </p:sp>
      <p:sp>
        <p:nvSpPr>
          <p:cNvPr id="3" name="Content Placeholder 2"/>
          <p:cNvSpPr>
            <a:spLocks noGrp="1"/>
          </p:cNvSpPr>
          <p:nvPr>
            <p:ph idx="1"/>
          </p:nvPr>
        </p:nvSpPr>
        <p:spPr>
          <a:xfrm>
            <a:off x="228600" y="1144488"/>
            <a:ext cx="8735888" cy="4876800"/>
          </a:xfrm>
        </p:spPr>
        <p:txBody>
          <a:bodyPr/>
          <a:lstStyle/>
          <a:p>
            <a:r>
              <a:rPr lang="en-US" sz="2100" dirty="0" err="1"/>
              <a:t>Zhiyu</a:t>
            </a:r>
            <a:r>
              <a:rPr lang="en-US" sz="2100" dirty="0"/>
              <a:t> Liu, Irina </a:t>
            </a:r>
            <a:r>
              <a:rPr lang="en-US" sz="2100" dirty="0" err="1"/>
              <a:t>Calciu</a:t>
            </a:r>
            <a:r>
              <a:rPr lang="en-US" sz="2100" dirty="0"/>
              <a:t>, Maurice </a:t>
            </a:r>
            <a:r>
              <a:rPr lang="en-US" sz="2100" dirty="0" err="1"/>
              <a:t>Herlihy</a:t>
            </a:r>
            <a:r>
              <a:rPr lang="en-US" sz="2100" dirty="0"/>
              <a:t>, and Onur Mutlu,</a:t>
            </a:r>
            <a:br>
              <a:rPr lang="en-US" sz="2100" dirty="0"/>
            </a:br>
            <a:r>
              <a:rPr lang="en-US" sz="2100" b="1" dirty="0">
                <a:hlinkClick r:id="rId2"/>
              </a:rPr>
              <a:t>"Concurrent Data Structures for Near-Memory Computing"</a:t>
            </a:r>
            <a:br>
              <a:rPr lang="en-US" sz="2100" dirty="0"/>
            </a:br>
            <a:r>
              <a:rPr lang="en-US" sz="2100" i="1" dirty="0"/>
              <a:t>Proceedings of the </a:t>
            </a:r>
            <a:r>
              <a:rPr lang="en-US" sz="2100" i="1" dirty="0">
                <a:hlinkClick r:id="rId3"/>
              </a:rPr>
              <a:t>29th ACM Symposium on Parallelism in Algorithms and Architectures</a:t>
            </a:r>
            <a:r>
              <a:rPr lang="en-US" sz="2100" i="1" dirty="0"/>
              <a:t> (</a:t>
            </a:r>
            <a:r>
              <a:rPr lang="en-US" sz="2100" b="1" i="1" dirty="0"/>
              <a:t>SPAA</a:t>
            </a:r>
            <a:r>
              <a:rPr lang="en-US" sz="2100" i="1" dirty="0"/>
              <a:t>)</a:t>
            </a:r>
            <a:r>
              <a:rPr lang="en-US" sz="2100" dirty="0"/>
              <a:t>, Washington, DC, USA, July 2017.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6"/>
          <a:stretch>
            <a:fillRect/>
          </a:stretch>
        </p:blipFill>
        <p:spPr>
          <a:xfrm>
            <a:off x="0" y="3429000"/>
            <a:ext cx="9144000" cy="2854424"/>
          </a:xfrm>
          <a:prstGeom prst="rect">
            <a:avLst/>
          </a:prstGeom>
        </p:spPr>
      </p:pic>
    </p:spTree>
    <p:extLst>
      <p:ext uri="{BB962C8B-B14F-4D97-AF65-F5344CB8AC3E}">
        <p14:creationId xmlns:p14="http://schemas.microsoft.com/office/powerpoint/2010/main" val="35584180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Simulation Infrastructures for PIM</a:t>
            </a:r>
          </a:p>
        </p:txBody>
      </p:sp>
      <p:sp>
        <p:nvSpPr>
          <p:cNvPr id="3" name="Content Placeholder 2"/>
          <p:cNvSpPr>
            <a:spLocks noGrp="1"/>
          </p:cNvSpPr>
          <p:nvPr>
            <p:ph idx="1"/>
          </p:nvPr>
        </p:nvSpPr>
        <p:spPr>
          <a:xfrm>
            <a:off x="228600" y="1216496"/>
            <a:ext cx="8610600" cy="4876800"/>
          </a:xfrm>
        </p:spPr>
        <p:txBody>
          <a:bodyPr/>
          <a:lstStyle/>
          <a:p>
            <a:r>
              <a:rPr lang="en-US" dirty="0">
                <a:solidFill>
                  <a:srgbClr val="0000FF"/>
                </a:solidFill>
              </a:rPr>
              <a:t>Ramulator</a:t>
            </a:r>
            <a:r>
              <a:rPr lang="en-US" dirty="0"/>
              <a:t> extended for PIM</a:t>
            </a:r>
          </a:p>
          <a:p>
            <a:pPr lvl="1"/>
            <a:r>
              <a:rPr lang="en-US" dirty="0"/>
              <a:t>Flexible and extensible DRAM simulator</a:t>
            </a:r>
          </a:p>
          <a:p>
            <a:pPr lvl="1"/>
            <a:r>
              <a:rPr lang="en-US" dirty="0"/>
              <a:t>Can model many different memory standards and proposals</a:t>
            </a:r>
          </a:p>
          <a:p>
            <a:pPr lvl="1"/>
            <a:r>
              <a:rPr lang="en-US" dirty="0"/>
              <a:t>Kim+, “</a:t>
            </a:r>
            <a:r>
              <a:rPr lang="en-US" b="1" dirty="0"/>
              <a:t>Ramulator: A Flexible and Extensible DRAM Simulator</a:t>
            </a:r>
            <a:r>
              <a:rPr lang="en-US" dirty="0"/>
              <a:t>”, IEEE CAL 2015.</a:t>
            </a:r>
          </a:p>
          <a:p>
            <a:pPr lvl="1"/>
            <a:r>
              <a:rPr lang="en-US" dirty="0">
                <a:hlinkClick r:id="rId2"/>
              </a:rPr>
              <a:t>https://github.com/CMU-SAFARI/ramulator</a:t>
            </a:r>
            <a:r>
              <a:rPr lang="en-US" dirty="0"/>
              <a:t> </a:t>
            </a:r>
          </a:p>
          <a:p>
            <a:pPr lvl="1"/>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3"/>
          <a:stretch>
            <a:fillRect/>
          </a:stretch>
        </p:blipFill>
        <p:spPr>
          <a:xfrm>
            <a:off x="0" y="4365104"/>
            <a:ext cx="9144000" cy="1190231"/>
          </a:xfrm>
          <a:prstGeom prst="rect">
            <a:avLst/>
          </a:prstGeom>
        </p:spPr>
      </p:pic>
    </p:spTree>
    <p:extLst>
      <p:ext uri="{BB962C8B-B14F-4D97-AF65-F5344CB8AC3E}">
        <p14:creationId xmlns:p14="http://schemas.microsoft.com/office/powerpoint/2010/main" val="3397720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 FPGA-based Test-bed for PIM?</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2651613509"/>
      </p:ext>
    </p:extLst>
  </p:cSld>
  <p:clrMapOvr>
    <a:masterClrMapping/>
  </p:clrMapOvr>
  <p:transition/>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D839BB-43D8-424C-8CAF-5A2A72DCF48E}"/>
              </a:ext>
            </a:extLst>
          </p:cNvPr>
          <p:cNvSpPr>
            <a:spLocks noGrp="1"/>
          </p:cNvSpPr>
          <p:nvPr>
            <p:ph type="title"/>
          </p:nvPr>
        </p:nvSpPr>
        <p:spPr>
          <a:xfrm>
            <a:off x="36512" y="152400"/>
            <a:ext cx="9107488" cy="1066800"/>
          </a:xfrm>
        </p:spPr>
        <p:txBody>
          <a:bodyPr/>
          <a:lstStyle/>
          <a:p>
            <a:r>
              <a:rPr lang="en-US" dirty="0"/>
              <a:t>Simulation Infrastructures for PIM (in SSDs) </a:t>
            </a:r>
          </a:p>
        </p:txBody>
      </p:sp>
      <p:sp>
        <p:nvSpPr>
          <p:cNvPr id="3" name="Content Placeholder 2">
            <a:extLst>
              <a:ext uri="{FF2B5EF4-FFF2-40B4-BE49-F238E27FC236}">
                <a16:creationId xmlns:a16="http://schemas.microsoft.com/office/drawing/2014/main" id="{5C712F74-6B28-D841-B533-58900DCB16AC}"/>
              </a:ext>
            </a:extLst>
          </p:cNvPr>
          <p:cNvSpPr>
            <a:spLocks noGrp="1"/>
          </p:cNvSpPr>
          <p:nvPr>
            <p:ph idx="1"/>
          </p:nvPr>
        </p:nvSpPr>
        <p:spPr>
          <a:xfrm>
            <a:off x="228600" y="1052736"/>
            <a:ext cx="8735888" cy="5195664"/>
          </a:xfrm>
        </p:spPr>
        <p:txBody>
          <a:bodyPr/>
          <a:lstStyle/>
          <a:p>
            <a:r>
              <a:rPr lang="en-US" sz="2200" dirty="0" err="1"/>
              <a:t>Arash</a:t>
            </a:r>
            <a:r>
              <a:rPr lang="en-US" sz="2200" dirty="0"/>
              <a:t> </a:t>
            </a:r>
            <a:r>
              <a:rPr lang="en-US" sz="2200" dirty="0" err="1"/>
              <a:t>Tavakkol</a:t>
            </a:r>
            <a:r>
              <a:rPr lang="en-US" sz="2200" dirty="0"/>
              <a:t>, Juan Gomez-Luna, Mohammad </a:t>
            </a:r>
            <a:r>
              <a:rPr lang="en-US" sz="2200" dirty="0" err="1"/>
              <a:t>Sadrosadati</a:t>
            </a:r>
            <a:r>
              <a:rPr lang="en-US" sz="2200" dirty="0"/>
              <a:t>, Saugata Ghose, and </a:t>
            </a:r>
            <a:r>
              <a:rPr lang="en-US" sz="2200" u="sng" dirty="0"/>
              <a:t>Onur Mutlu</a:t>
            </a:r>
            <a:r>
              <a:rPr lang="en-US" sz="2200" dirty="0"/>
              <a:t>,</a:t>
            </a:r>
            <a:br>
              <a:rPr lang="en-US" sz="2200" dirty="0"/>
            </a:br>
            <a:r>
              <a:rPr lang="en-US" sz="2200" b="1" dirty="0">
                <a:hlinkClick r:id="rId2"/>
              </a:rPr>
              <a:t>"MQSim: A Framework for Enabling Realistic Studies of Modern Multi-Queue SSD Devices"</a:t>
            </a:r>
            <a:r>
              <a:rPr lang="en-US" sz="2200" dirty="0"/>
              <a:t> </a:t>
            </a:r>
            <a:br>
              <a:rPr lang="en-US" sz="2200" dirty="0"/>
            </a:br>
            <a:r>
              <a:rPr lang="en-US" sz="2200" i="1" dirty="0"/>
              <a:t>Proceedings of the </a:t>
            </a:r>
            <a:r>
              <a:rPr lang="en-US" sz="2200" i="1" dirty="0">
                <a:hlinkClick r:id="rId3"/>
              </a:rPr>
              <a:t>16th USENIX Conference on File and Storage Technologies</a:t>
            </a:r>
            <a:r>
              <a:rPr lang="en-US" sz="2200" i="1" dirty="0"/>
              <a:t> (</a:t>
            </a:r>
            <a:r>
              <a:rPr lang="en-US" sz="2200" b="1" i="1" dirty="0"/>
              <a:t>FAST</a:t>
            </a:r>
            <a:r>
              <a:rPr lang="en-US" sz="2200" i="1" dirty="0"/>
              <a:t>)</a:t>
            </a:r>
            <a:r>
              <a:rPr lang="en-US" sz="2200" dirty="0"/>
              <a:t>, Oakland, CA, USA, February 2018.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br>
              <a:rPr lang="en-US" sz="2200" dirty="0"/>
            </a:br>
            <a:r>
              <a:rPr lang="en-US" sz="2200" dirty="0"/>
              <a:t>[</a:t>
            </a:r>
            <a:r>
              <a:rPr lang="en-US" sz="2200" dirty="0">
                <a:hlinkClick r:id="rId6"/>
              </a:rPr>
              <a:t>Source Code</a:t>
            </a:r>
            <a:r>
              <a:rPr lang="en-US" sz="2200" dirty="0"/>
              <a:t>]</a:t>
            </a:r>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FF20A0E3-30D2-7348-A4A3-B62A6A532B34}"/>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303</a:t>
            </a:fld>
            <a:endParaRPr lang="en-US" altLang="en-US">
              <a:solidFill>
                <a:srgbClr val="000000"/>
              </a:solidFill>
            </a:endParaRPr>
          </a:p>
        </p:txBody>
      </p:sp>
      <p:pic>
        <p:nvPicPr>
          <p:cNvPr id="5" name="Picture 4">
            <a:extLst>
              <a:ext uri="{FF2B5EF4-FFF2-40B4-BE49-F238E27FC236}">
                <a16:creationId xmlns:a16="http://schemas.microsoft.com/office/drawing/2014/main" id="{4B63E2A7-3F04-604C-BE9D-519B84F4A2C1}"/>
              </a:ext>
            </a:extLst>
          </p:cNvPr>
          <p:cNvPicPr>
            <a:picLocks noChangeAspect="1"/>
          </p:cNvPicPr>
          <p:nvPr/>
        </p:nvPicPr>
        <p:blipFill>
          <a:blip r:embed="rId7"/>
          <a:stretch>
            <a:fillRect/>
          </a:stretch>
        </p:blipFill>
        <p:spPr>
          <a:xfrm>
            <a:off x="36512" y="4526013"/>
            <a:ext cx="9144000" cy="1423267"/>
          </a:xfrm>
          <a:prstGeom prst="rect">
            <a:avLst/>
          </a:prstGeom>
        </p:spPr>
      </p:pic>
    </p:spTree>
    <p:extLst>
      <p:ext uri="{BB962C8B-B14F-4D97-AF65-F5344CB8AC3E}">
        <p14:creationId xmlns:p14="http://schemas.microsoft.com/office/powerpoint/2010/main" val="1963170263"/>
      </p:ext>
    </p:extLst>
  </p:cSld>
  <p:clrMapOvr>
    <a:masterClrMapping/>
  </p:clrMapOvr>
  <p:transition/>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solidFill>
                  <a:srgbClr val="006633"/>
                </a:solidFill>
              </a:rPr>
              <a:t>New Applications and Use Cases for PIM</a:t>
            </a:r>
            <a:endParaRPr lang="en-US" dirty="0"/>
          </a:p>
        </p:txBody>
      </p:sp>
      <p:sp>
        <p:nvSpPr>
          <p:cNvPr id="3" name="Content Placeholder 2"/>
          <p:cNvSpPr>
            <a:spLocks noGrp="1"/>
          </p:cNvSpPr>
          <p:nvPr>
            <p:ph idx="1"/>
          </p:nvPr>
        </p:nvSpPr>
        <p:spPr>
          <a:xfrm>
            <a:off x="228600" y="1052736"/>
            <a:ext cx="8735888" cy="4876800"/>
          </a:xfrm>
        </p:spPr>
        <p:txBody>
          <a:bodyPr/>
          <a:lstStyle/>
          <a:p>
            <a:r>
              <a:rPr lang="en-US" sz="1800" dirty="0" err="1"/>
              <a:t>Jeremie</a:t>
            </a:r>
            <a:r>
              <a:rPr lang="en-US" sz="1800" dirty="0"/>
              <a:t> S. Kim, </a:t>
            </a:r>
            <a:r>
              <a:rPr lang="en-US" sz="1800" dirty="0" err="1"/>
              <a:t>Damla</a:t>
            </a:r>
            <a:r>
              <a:rPr lang="en-US" sz="1800" dirty="0"/>
              <a:t> </a:t>
            </a:r>
            <a:r>
              <a:rPr lang="en-US" sz="1800" dirty="0" err="1"/>
              <a:t>Senol</a:t>
            </a:r>
            <a:r>
              <a:rPr lang="en-US" sz="1800" dirty="0"/>
              <a:t> Cali, </a:t>
            </a:r>
            <a:r>
              <a:rPr lang="en-US" sz="1800" dirty="0" err="1"/>
              <a:t>Hongyi</a:t>
            </a:r>
            <a:r>
              <a:rPr lang="en-US" sz="1800" dirty="0"/>
              <a:t> Xin, </a:t>
            </a:r>
            <a:r>
              <a:rPr lang="en-US" sz="1800" dirty="0" err="1"/>
              <a:t>Donghyuk</a:t>
            </a:r>
            <a:r>
              <a:rPr lang="en-US" sz="1800" dirty="0"/>
              <a:t> Lee, Saugata Ghose, Mohammed </a:t>
            </a:r>
            <a:r>
              <a:rPr lang="en-US" sz="1800" dirty="0" err="1"/>
              <a:t>Alser</a:t>
            </a:r>
            <a:r>
              <a:rPr lang="en-US" sz="1800" dirty="0"/>
              <a:t>, Hasan Hassan, </a:t>
            </a:r>
            <a:r>
              <a:rPr lang="en-US" sz="1800" dirty="0" err="1"/>
              <a:t>Oguz</a:t>
            </a:r>
            <a:r>
              <a:rPr lang="en-US" sz="1800" dirty="0"/>
              <a:t> </a:t>
            </a:r>
            <a:r>
              <a:rPr lang="en-US" sz="1800" dirty="0" err="1"/>
              <a:t>Ergin</a:t>
            </a:r>
            <a:r>
              <a:rPr lang="en-US" sz="1800" dirty="0"/>
              <a:t>, Can Alkan, and Onur Mutlu,</a:t>
            </a:r>
            <a:br>
              <a:rPr lang="en-US" sz="1800" dirty="0"/>
            </a:br>
            <a:r>
              <a:rPr lang="en-US" sz="1800" b="1" dirty="0"/>
              <a:t>"GRIM-Filter: Fast Seed Location Filtering in DNA Read Mapping Using Processing-in-Memory Technologies"</a:t>
            </a:r>
            <a:br>
              <a:rPr lang="en-US" sz="1800" dirty="0"/>
            </a:br>
            <a:r>
              <a:rPr lang="en-US" sz="1800" b="1" i="1" dirty="0">
                <a:hlinkClick r:id="rId2"/>
              </a:rPr>
              <a:t>BMC Genomics</a:t>
            </a:r>
            <a:r>
              <a:rPr lang="en-US" sz="1800" dirty="0"/>
              <a:t>, 2018. </a:t>
            </a:r>
            <a:br>
              <a:rPr lang="en-US" sz="1800" dirty="0"/>
            </a:br>
            <a:r>
              <a:rPr lang="en-US" sz="1800" i="1" dirty="0"/>
              <a:t>Proceedings of the </a:t>
            </a:r>
            <a:r>
              <a:rPr lang="en-US" sz="1800" i="1" dirty="0">
                <a:hlinkClick r:id="rId3"/>
              </a:rPr>
              <a:t>16th Asia Pacific Bioinformatics Conference</a:t>
            </a:r>
            <a:r>
              <a:rPr lang="en-US" sz="1800" i="1" dirty="0"/>
              <a:t> (</a:t>
            </a:r>
            <a:r>
              <a:rPr lang="en-US" sz="1800" b="1" i="1" dirty="0"/>
              <a:t>APBC</a:t>
            </a:r>
            <a:r>
              <a:rPr lang="en-US" sz="1800" i="1" dirty="0"/>
              <a:t>)</a:t>
            </a:r>
            <a:r>
              <a:rPr lang="en-US" sz="1800" dirty="0"/>
              <a:t>, Yokohama, Japan, January 2018. </a:t>
            </a:r>
            <a:br>
              <a:rPr lang="en-US" sz="1800" dirty="0"/>
            </a:br>
            <a:r>
              <a:rPr lang="en-US" sz="1800" dirty="0">
                <a:hlinkClick r:id="rId4"/>
              </a:rPr>
              <a:t>arxiv.org Version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0D6DD92-3E99-804F-B2F4-271398E18684}"/>
              </a:ext>
            </a:extLst>
          </p:cNvPr>
          <p:cNvPicPr>
            <a:picLocks noChangeAspect="1"/>
          </p:cNvPicPr>
          <p:nvPr/>
        </p:nvPicPr>
        <p:blipFill>
          <a:blip r:embed="rId5"/>
          <a:stretch>
            <a:fillRect/>
          </a:stretch>
        </p:blipFill>
        <p:spPr>
          <a:xfrm>
            <a:off x="611560" y="3489290"/>
            <a:ext cx="7956376" cy="2892354"/>
          </a:xfrm>
          <a:prstGeom prst="rect">
            <a:avLst/>
          </a:prstGeom>
        </p:spPr>
      </p:pic>
    </p:spTree>
    <p:extLst>
      <p:ext uri="{BB962C8B-B14F-4D97-AF65-F5344CB8AC3E}">
        <p14:creationId xmlns:p14="http://schemas.microsoft.com/office/powerpoint/2010/main" val="34070539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428979" y="1540839"/>
            <a:ext cx="8260644" cy="1314450"/>
          </a:xfrm>
        </p:spPr>
        <p:txBody>
          <a:bodyPr/>
          <a:lstStyle/>
          <a:p>
            <a:pPr algn="ctr"/>
            <a:r>
              <a:rPr lang="en-US" b="1" dirty="0"/>
              <a:t>Genome Read In-Memory (GRIM) Filter: </a:t>
            </a:r>
            <a:br>
              <a:rPr lang="en-US" dirty="0"/>
            </a:br>
            <a:r>
              <a:rPr lang="en-US" sz="2800" dirty="0">
                <a:solidFill>
                  <a:srgbClr val="FF0000"/>
                </a:solidFill>
              </a:rPr>
              <a:t>Fast Seed Location Filtering in DNA Read Mapping </a:t>
            </a:r>
            <a:br>
              <a:rPr lang="en-US" sz="2800" dirty="0">
                <a:solidFill>
                  <a:srgbClr val="FF0000"/>
                </a:solidFill>
              </a:rPr>
            </a:br>
            <a:r>
              <a:rPr lang="en-US" sz="2800" dirty="0">
                <a:solidFill>
                  <a:srgbClr val="FF0000"/>
                </a:solidFill>
              </a:rPr>
              <a:t>using Processing-in-Memory Technologies</a:t>
            </a:r>
          </a:p>
        </p:txBody>
      </p:sp>
      <p:sp>
        <p:nvSpPr>
          <p:cNvPr id="3" name="Subtitle 2"/>
          <p:cNvSpPr>
            <a:spLocks noGrp="1"/>
          </p:cNvSpPr>
          <p:nvPr>
            <p:ph type="subTitle" idx="1"/>
          </p:nvPr>
        </p:nvSpPr>
        <p:spPr>
          <a:xfrm>
            <a:off x="685800" y="3835530"/>
            <a:ext cx="7848600" cy="1314450"/>
          </a:xfrm>
        </p:spPr>
        <p:txBody>
          <a:bodyPr/>
          <a:lstStyle/>
          <a:p>
            <a:r>
              <a:rPr lang="en-US" sz="2000" b="1" dirty="0" err="1"/>
              <a:t>Jeremie</a:t>
            </a:r>
            <a:r>
              <a:rPr lang="en-US" sz="2000" b="1" dirty="0"/>
              <a:t> Kim</a:t>
            </a:r>
            <a:r>
              <a:rPr lang="en-US" sz="2000" dirty="0"/>
              <a:t>, </a:t>
            </a:r>
          </a:p>
          <a:p>
            <a:r>
              <a:rPr lang="en-US" dirty="0" err="1"/>
              <a:t>Damla</a:t>
            </a:r>
            <a:r>
              <a:rPr lang="en-US" dirty="0"/>
              <a:t> </a:t>
            </a:r>
            <a:r>
              <a:rPr lang="en-US" dirty="0" err="1"/>
              <a:t>Senol</a:t>
            </a:r>
            <a:r>
              <a:rPr lang="en-US" dirty="0"/>
              <a:t>, </a:t>
            </a:r>
            <a:r>
              <a:rPr lang="en-US" dirty="0" err="1"/>
              <a:t>Hongyi</a:t>
            </a:r>
            <a:r>
              <a:rPr lang="en-US" dirty="0"/>
              <a:t> Xin, </a:t>
            </a:r>
            <a:r>
              <a:rPr lang="en-US" dirty="0" err="1"/>
              <a:t>Donghyuk</a:t>
            </a:r>
            <a:r>
              <a:rPr lang="en-US" dirty="0"/>
              <a:t> Lee, </a:t>
            </a:r>
          </a:p>
          <a:p>
            <a:r>
              <a:rPr lang="en-US" dirty="0" err="1"/>
              <a:t>Saugata</a:t>
            </a:r>
            <a:r>
              <a:rPr lang="en-US" dirty="0"/>
              <a:t> </a:t>
            </a:r>
            <a:r>
              <a:rPr lang="en-US" dirty="0" err="1"/>
              <a:t>Ghose</a:t>
            </a:r>
            <a:r>
              <a:rPr lang="en-US" dirty="0"/>
              <a:t>, Mohammed </a:t>
            </a:r>
            <a:r>
              <a:rPr lang="en-US" dirty="0" err="1"/>
              <a:t>Alser</a:t>
            </a:r>
            <a:r>
              <a:rPr lang="en-US" dirty="0"/>
              <a:t>, Hasan Hassan, </a:t>
            </a:r>
          </a:p>
          <a:p>
            <a:r>
              <a:rPr lang="en-US" dirty="0" err="1"/>
              <a:t>Oguz</a:t>
            </a:r>
            <a:r>
              <a:rPr lang="en-US" dirty="0"/>
              <a:t> </a:t>
            </a:r>
            <a:r>
              <a:rPr lang="en-US" dirty="0" err="1"/>
              <a:t>Ergin</a:t>
            </a:r>
            <a:r>
              <a:rPr lang="en-US" dirty="0"/>
              <a:t>, Can </a:t>
            </a:r>
            <a:r>
              <a:rPr lang="en-US" dirty="0" err="1"/>
              <a:t>Alkan</a:t>
            </a:r>
            <a:r>
              <a:rPr lang="en-US" dirty="0"/>
              <a:t>, and </a:t>
            </a:r>
            <a:r>
              <a:rPr lang="en-US" dirty="0" err="1"/>
              <a:t>Onur</a:t>
            </a:r>
            <a:r>
              <a:rPr lang="en-US" dirty="0"/>
              <a:t> </a:t>
            </a:r>
            <a:r>
              <a:rPr lang="en-US" dirty="0" err="1"/>
              <a:t>Mutlu</a:t>
            </a:r>
            <a:endParaRPr lang="en-US" dirty="0"/>
          </a:p>
        </p:txBody>
      </p:sp>
      <p:pic>
        <p:nvPicPr>
          <p:cNvPr id="5" name="Picture 4" descr="Burgundy_CMU_JPG_Logo.jpg"/>
          <p:cNvPicPr>
            <a:picLocks noChangeAspect="1"/>
          </p:cNvPicPr>
          <p:nvPr/>
        </p:nvPicPr>
        <p:blipFill>
          <a:blip r:embed="rId3" cstate="print"/>
          <a:stretch>
            <a:fillRect/>
          </a:stretch>
        </p:blipFill>
        <p:spPr>
          <a:xfrm>
            <a:off x="268167" y="5613477"/>
            <a:ext cx="2532185" cy="914400"/>
          </a:xfrm>
          <a:prstGeom prst="rect">
            <a:avLst/>
          </a:prstGeom>
        </p:spPr>
      </p:pic>
      <p:pic>
        <p:nvPicPr>
          <p:cNvPr id="6" name="Picture 5" descr="safari.png"/>
          <p:cNvPicPr>
            <a:picLocks noChangeAspect="1"/>
          </p:cNvPicPr>
          <p:nvPr/>
        </p:nvPicPr>
        <p:blipFill>
          <a:blip r:embed="rId4" cstate="print"/>
          <a:stretch>
            <a:fillRect/>
          </a:stretch>
        </p:blipFill>
        <p:spPr>
          <a:xfrm>
            <a:off x="7496045" y="183407"/>
            <a:ext cx="1543049" cy="446466"/>
          </a:xfrm>
          <a:prstGeom prst="rect">
            <a:avLst/>
          </a:prstGeom>
        </p:spPr>
      </p:pic>
      <p:pic>
        <p:nvPicPr>
          <p:cNvPr id="7" name="Picture 6"/>
          <p:cNvPicPr>
            <a:picLocks noChangeAspect="1"/>
          </p:cNvPicPr>
          <p:nvPr/>
        </p:nvPicPr>
        <p:blipFill>
          <a:blip r:embed="rId5"/>
          <a:stretch>
            <a:fillRect/>
          </a:stretch>
        </p:blipFill>
        <p:spPr>
          <a:xfrm>
            <a:off x="4626851" y="5469344"/>
            <a:ext cx="1719262" cy="1371111"/>
          </a:xfrm>
          <a:prstGeom prst="rect">
            <a:avLst/>
          </a:prstGeom>
        </p:spPr>
      </p:pic>
      <p:pic>
        <p:nvPicPr>
          <p:cNvPr id="8" name="Picture 7"/>
          <p:cNvPicPr>
            <a:picLocks noChangeAspect="1"/>
          </p:cNvPicPr>
          <p:nvPr/>
        </p:nvPicPr>
        <p:blipFill>
          <a:blip r:embed="rId6"/>
          <a:stretch>
            <a:fillRect/>
          </a:stretch>
        </p:blipFill>
        <p:spPr>
          <a:xfrm>
            <a:off x="3214426" y="5465246"/>
            <a:ext cx="1210865" cy="1210865"/>
          </a:xfrm>
          <a:prstGeom prst="rect">
            <a:avLst/>
          </a:prstGeom>
        </p:spPr>
      </p:pic>
      <p:pic>
        <p:nvPicPr>
          <p:cNvPr id="10" name="Picture 9"/>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544087" y="5829114"/>
            <a:ext cx="2369002" cy="483124"/>
          </a:xfrm>
          <a:prstGeom prst="rect">
            <a:avLst/>
          </a:prstGeom>
        </p:spPr>
      </p:pic>
    </p:spTree>
    <p:extLst>
      <p:ext uri="{BB962C8B-B14F-4D97-AF65-F5344CB8AC3E}">
        <p14:creationId xmlns:p14="http://schemas.microsoft.com/office/powerpoint/2010/main" val="4126029684"/>
      </p:ext>
    </p:extLst>
  </p:cSld>
  <p:clrMapOvr>
    <a:masterClrMapping/>
  </p:clrMapOvr>
  <p:transition/>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t>Executive Summary</a:t>
            </a:r>
          </a:p>
        </p:txBody>
      </p:sp>
      <p:sp>
        <p:nvSpPr>
          <p:cNvPr id="3" name="Content Placeholder 2"/>
          <p:cNvSpPr>
            <a:spLocks noGrp="1"/>
          </p:cNvSpPr>
          <p:nvPr>
            <p:ph idx="1"/>
          </p:nvPr>
        </p:nvSpPr>
        <p:spPr>
          <a:xfrm>
            <a:off x="228599" y="1126189"/>
            <a:ext cx="8786813" cy="5122211"/>
          </a:xfrm>
        </p:spPr>
        <p:txBody>
          <a:bodyPr/>
          <a:lstStyle/>
          <a:p>
            <a:r>
              <a:rPr lang="en-US" sz="2000" b="1" dirty="0">
                <a:solidFill>
                  <a:srgbClr val="0070C0"/>
                </a:solidFill>
              </a:rPr>
              <a:t>Genome Read Mapping </a:t>
            </a:r>
            <a:r>
              <a:rPr lang="en-US" sz="2000" dirty="0"/>
              <a:t>is a very important problem and is the first step in many types of genomic analysis</a:t>
            </a:r>
          </a:p>
          <a:p>
            <a:pPr lvl="1"/>
            <a:r>
              <a:rPr lang="en-US" sz="1800" dirty="0"/>
              <a:t>Could lead to improved health care, medicine, quality of life</a:t>
            </a:r>
          </a:p>
          <a:p>
            <a:pPr lvl="1"/>
            <a:endParaRPr lang="en-US" sz="2000" dirty="0"/>
          </a:p>
          <a:p>
            <a:r>
              <a:rPr lang="en-US" sz="2000" dirty="0"/>
              <a:t>Read mapping is an </a:t>
            </a:r>
            <a:r>
              <a:rPr lang="en-US" sz="2000" b="1" dirty="0">
                <a:solidFill>
                  <a:srgbClr val="0070C0"/>
                </a:solidFill>
              </a:rPr>
              <a:t>approximate string matching </a:t>
            </a:r>
            <a:r>
              <a:rPr lang="en-US" sz="2000" dirty="0"/>
              <a:t>problem</a:t>
            </a:r>
          </a:p>
          <a:p>
            <a:pPr lvl="1"/>
            <a:r>
              <a:rPr lang="en-US" sz="1800" dirty="0"/>
              <a:t>Find the best fit of 100 character strings into a 3 billion character dictionary</a:t>
            </a:r>
          </a:p>
          <a:p>
            <a:pPr lvl="1"/>
            <a:r>
              <a:rPr lang="en-US" sz="1800" b="1" dirty="0">
                <a:solidFill>
                  <a:srgbClr val="0070C0"/>
                </a:solidFill>
              </a:rPr>
              <a:t>Alignment</a:t>
            </a:r>
            <a:r>
              <a:rPr lang="en-US" sz="1800" dirty="0">
                <a:solidFill>
                  <a:srgbClr val="0070C0"/>
                </a:solidFill>
              </a:rPr>
              <a:t> </a:t>
            </a:r>
            <a:r>
              <a:rPr lang="en-US" sz="1800" dirty="0"/>
              <a:t>is currently the best method for determining the similarity between two strings, but is </a:t>
            </a:r>
            <a:r>
              <a:rPr lang="en-US" sz="1800" b="1" dirty="0">
                <a:solidFill>
                  <a:srgbClr val="FF0000"/>
                </a:solidFill>
              </a:rPr>
              <a:t>very expensive</a:t>
            </a:r>
          </a:p>
          <a:p>
            <a:pPr lvl="1"/>
            <a:endParaRPr lang="en-US" sz="2000" dirty="0"/>
          </a:p>
          <a:p>
            <a:r>
              <a:rPr lang="en-US" sz="2000" dirty="0"/>
              <a:t>We propose an in-memory processing algorithm </a:t>
            </a:r>
            <a:r>
              <a:rPr lang="en-US" sz="2000" b="1" dirty="0">
                <a:solidFill>
                  <a:srgbClr val="0070C0"/>
                </a:solidFill>
              </a:rPr>
              <a:t>GRIM-Filter</a:t>
            </a:r>
            <a:r>
              <a:rPr lang="en-US" sz="2000" dirty="0"/>
              <a:t> for accelerating read mapping, by reducing the number of required alignments</a:t>
            </a:r>
          </a:p>
          <a:p>
            <a:endParaRPr lang="en-US" sz="2000" dirty="0"/>
          </a:p>
          <a:p>
            <a:r>
              <a:rPr lang="en-US" sz="2000" dirty="0"/>
              <a:t>We implement GRIM-Filter using </a:t>
            </a:r>
            <a:r>
              <a:rPr lang="en-US" sz="2000" b="1" dirty="0">
                <a:solidFill>
                  <a:schemeClr val="tx2"/>
                </a:solidFill>
              </a:rPr>
              <a:t>in-memory processing</a:t>
            </a:r>
            <a:r>
              <a:rPr lang="en-US" sz="2000" dirty="0"/>
              <a:t> within </a:t>
            </a:r>
            <a:r>
              <a:rPr lang="en-US" sz="2000" b="1" dirty="0">
                <a:solidFill>
                  <a:schemeClr val="tx2"/>
                </a:solidFill>
              </a:rPr>
              <a:t>3D-stacked memory</a:t>
            </a:r>
            <a:r>
              <a:rPr lang="en-US" sz="2000" b="1" dirty="0"/>
              <a:t> </a:t>
            </a:r>
            <a:r>
              <a:rPr lang="en-US" sz="2000" dirty="0"/>
              <a:t>and show up to </a:t>
            </a:r>
            <a:r>
              <a:rPr lang="en-US" sz="2000" b="1" dirty="0">
                <a:solidFill>
                  <a:schemeClr val="tx2"/>
                </a:solidFill>
              </a:rPr>
              <a:t>3.7x speedup</a:t>
            </a:r>
            <a:r>
              <a:rPr lang="en-US" sz="2000"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306</a:t>
            </a:fld>
            <a:endParaRPr kumimoji="0" lang="en-US" sz="12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0941493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37919546"/>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Open Problems: PIM Adoption</a:t>
            </a:r>
          </a:p>
        </p:txBody>
      </p:sp>
      <p:sp>
        <p:nvSpPr>
          <p:cNvPr id="3" name="Content Placeholder 2"/>
          <p:cNvSpPr>
            <a:spLocks noGrp="1"/>
          </p:cNvSpPr>
          <p:nvPr>
            <p:ph idx="1"/>
          </p:nvPr>
        </p:nvSpPr>
        <p:spPr>
          <a:xfrm>
            <a:off x="228600" y="1052736"/>
            <a:ext cx="8735888"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lgn="ctr">
              <a:buNone/>
            </a:pPr>
            <a:r>
              <a:rPr lang="en-US" sz="2000" b="1" dirty="0">
                <a:hlinkClick r:id="rId2"/>
              </a:rPr>
              <a:t>https://arxiv.org/pdf/1802.00320.pdf</a:t>
            </a:r>
            <a:r>
              <a:rPr lang="en-US" sz="2000" b="1"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3"/>
          <a:stretch>
            <a:fillRect/>
          </a:stretch>
        </p:blipFill>
        <p:spPr>
          <a:xfrm>
            <a:off x="337560" y="1286211"/>
            <a:ext cx="8589976" cy="3366925"/>
          </a:xfrm>
          <a:prstGeom prst="rect">
            <a:avLst/>
          </a:prstGeom>
        </p:spPr>
      </p:pic>
    </p:spTree>
    <p:extLst>
      <p:ext uri="{BB962C8B-B14F-4D97-AF65-F5344CB8AC3E}">
        <p14:creationId xmlns:p14="http://schemas.microsoft.com/office/powerpoint/2010/main" val="31941570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Energy-Efficient</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309</a:t>
            </a:fld>
            <a:endParaRPr lang="en-US">
              <a:solidFill>
                <a:srgbClr val="000000"/>
              </a:solidFill>
            </a:endParaRPr>
          </a:p>
        </p:txBody>
      </p:sp>
    </p:spTree>
    <p:extLst>
      <p:ext uri="{BB962C8B-B14F-4D97-AF65-F5344CB8AC3E}">
        <p14:creationId xmlns:p14="http://schemas.microsoft.com/office/powerpoint/2010/main" val="362777776"/>
      </p:ext>
    </p:extLst>
  </p:cSld>
  <p:clrMapOvr>
    <a:masterClrMapping/>
  </p:clrMapOvr>
  <p:transition/>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High-Performance</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457752033"/>
      </p:ext>
    </p:extLst>
  </p:cSld>
  <p:clrMapOvr>
    <a:masterClrMapping/>
  </p:clrMapOvr>
  <p:transition/>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434033592"/>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One Important Takeaway</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590779304"/>
      </p:ext>
    </p:extLst>
  </p:cSld>
  <p:clrMapOvr>
    <a:masterClrMapping/>
  </p:clrMapOvr>
  <p:transition/>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Sub-Agenda: In-Memory Computation</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a:t>
            </a:r>
            <a:r>
              <a:rPr lang="en-US" dirty="0">
                <a:solidFill>
                  <a:srgbClr val="0432FF"/>
                </a:solidFill>
                <a:latin typeface="Tahoma" charset="0"/>
                <a:ea typeface="ＭＳ Ｐゴシック" charset="0"/>
                <a:cs typeface="ＭＳ Ｐゴシック" charset="0"/>
              </a:rPr>
              <a:t>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solidFill>
                  <a:srgbClr val="0000FF"/>
                </a:solidFill>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718310436"/>
      </p:ext>
    </p:extLst>
  </p:cSld>
  <p:clrMapOvr>
    <a:masterClrMapping/>
  </p:clrMapOvr>
  <p:transition/>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Concluding Remarks</a:t>
            </a:r>
          </a:p>
        </p:txBody>
      </p:sp>
      <p:sp>
        <p:nvSpPr>
          <p:cNvPr id="3" name="Content Placeholder 2"/>
          <p:cNvSpPr>
            <a:spLocks noGrp="1"/>
          </p:cNvSpPr>
          <p:nvPr>
            <p:ph idx="1"/>
          </p:nvPr>
        </p:nvSpPr>
        <p:spPr>
          <a:xfrm>
            <a:off x="179512" y="1187605"/>
            <a:ext cx="8964488" cy="5193723"/>
          </a:xfrm>
        </p:spPr>
        <p:txBody>
          <a:bodyPr/>
          <a:lstStyle/>
          <a:p>
            <a:r>
              <a:rPr lang="en-US" dirty="0"/>
              <a:t>It is time to design </a:t>
            </a:r>
            <a:r>
              <a:rPr lang="en-US" dirty="0">
                <a:solidFill>
                  <a:srgbClr val="008000"/>
                </a:solidFill>
              </a:rPr>
              <a:t>principled system architectures </a:t>
            </a:r>
            <a:r>
              <a:rPr lang="en-US" dirty="0"/>
              <a:t>to solve the </a:t>
            </a:r>
            <a:r>
              <a:rPr lang="en-US" dirty="0">
                <a:solidFill>
                  <a:srgbClr val="008000"/>
                </a:solidFill>
              </a:rPr>
              <a:t>memory </a:t>
            </a:r>
            <a:r>
              <a:rPr lang="en-US" dirty="0">
                <a:solidFill>
                  <a:schemeClr val="accent2"/>
                </a:solidFill>
              </a:rPr>
              <a:t>problem</a:t>
            </a:r>
          </a:p>
          <a:p>
            <a:endParaRPr lang="en-US" sz="2000" dirty="0"/>
          </a:p>
          <a:p>
            <a:r>
              <a:rPr lang="en-US" dirty="0">
                <a:solidFill>
                  <a:srgbClr val="FF0000"/>
                </a:solidFill>
              </a:rPr>
              <a:t>Design complete systems to be balanced, high-performance, and energy-efficient</a:t>
            </a:r>
            <a:r>
              <a:rPr lang="en-US" dirty="0"/>
              <a:t>, i.e., </a:t>
            </a:r>
            <a:r>
              <a:rPr lang="en-US" dirty="0">
                <a:solidFill>
                  <a:srgbClr val="0000FF"/>
                </a:solidFill>
              </a:rPr>
              <a:t>data-centric (or memory-centric)</a:t>
            </a:r>
          </a:p>
          <a:p>
            <a:endParaRPr lang="en-US" sz="2000" dirty="0">
              <a:solidFill>
                <a:srgbClr val="0000FF"/>
              </a:solidFill>
            </a:endParaRPr>
          </a:p>
          <a:p>
            <a:r>
              <a:rPr lang="en-US" dirty="0">
                <a:solidFill>
                  <a:srgbClr val="FF0000"/>
                </a:solidFill>
              </a:rPr>
              <a:t>Enable computation capability inside and close to memory</a:t>
            </a:r>
          </a:p>
          <a:p>
            <a:endParaRPr lang="en-US" sz="2000" dirty="0">
              <a:solidFill>
                <a:srgbClr val="0000FF"/>
              </a:solidFill>
            </a:endParaRPr>
          </a:p>
          <a:p>
            <a:r>
              <a:rPr lang="en-US" dirty="0">
                <a:solidFill>
                  <a:srgbClr val="0000FF"/>
                </a:solidFill>
              </a:rPr>
              <a:t>This </a:t>
            </a:r>
            <a:r>
              <a:rPr lang="en-US" dirty="0">
                <a:solidFill>
                  <a:srgbClr val="000000"/>
                </a:solidFill>
              </a:rPr>
              <a:t>can</a:t>
            </a:r>
          </a:p>
          <a:p>
            <a:pPr lvl="1"/>
            <a:r>
              <a:rPr lang="en-US" dirty="0"/>
              <a:t>Lead to </a:t>
            </a:r>
            <a:r>
              <a:rPr lang="en-US" b="1" dirty="0">
                <a:solidFill>
                  <a:schemeClr val="accent2">
                    <a:lumMod val="75000"/>
                  </a:schemeClr>
                </a:solidFill>
              </a:rPr>
              <a:t>orders-of-magnitude </a:t>
            </a:r>
            <a:r>
              <a:rPr lang="en-US" dirty="0"/>
              <a:t>improvements </a:t>
            </a:r>
          </a:p>
          <a:p>
            <a:pPr lvl="1"/>
            <a:r>
              <a:rPr lang="en-US" b="1" dirty="0">
                <a:solidFill>
                  <a:srgbClr val="2C6123"/>
                </a:solidFill>
              </a:rPr>
              <a:t>Enable new applications &amp; computing platforms</a:t>
            </a:r>
          </a:p>
          <a:p>
            <a:pPr lvl="1"/>
            <a:r>
              <a:rPr lang="is-IS" b="1" dirty="0">
                <a:solidFill>
                  <a:srgbClr val="2C6123"/>
                </a:solidFill>
              </a:rPr>
              <a:t>Enable better understanding of nature</a:t>
            </a:r>
          </a:p>
          <a:p>
            <a:pPr lvl="1"/>
            <a:r>
              <a:rPr lang="is-IS" b="1" dirty="0">
                <a:solidFill>
                  <a:srgbClr val="2C6123"/>
                </a:solidFill>
              </a:rPr>
              <a:t>…</a:t>
            </a:r>
            <a:endParaRPr lang="en-US" b="1" dirty="0">
              <a:solidFill>
                <a:srgbClr val="2C6123"/>
              </a:solidFill>
            </a:endParaRPr>
          </a:p>
          <a:p>
            <a:pPr lvl="1"/>
            <a:endParaRPr lang="en-US" sz="2000" dirty="0"/>
          </a:p>
          <a:p>
            <a:endParaRPr lang="en-US" dirty="0">
              <a:solidFill>
                <a:srgbClr val="0000FF"/>
              </a:solidFill>
            </a:endParaRPr>
          </a:p>
          <a:p>
            <a:endParaRPr lang="en-US" dirty="0"/>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0" lang="en-US" sz="1600" b="0" i="0" u="none" strike="noStrike" kern="1200" cap="none" spc="0" normalizeH="0" baseline="0" noProof="0" dirty="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004547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sz="3600" dirty="0"/>
              <a:t>The Future of Processing in Memory is Bright</a:t>
            </a:r>
          </a:p>
        </p:txBody>
      </p:sp>
      <p:sp>
        <p:nvSpPr>
          <p:cNvPr id="3" name="Content Placeholder 2"/>
          <p:cNvSpPr>
            <a:spLocks noGrp="1"/>
          </p:cNvSpPr>
          <p:nvPr>
            <p:ph idx="1"/>
          </p:nvPr>
        </p:nvSpPr>
        <p:spPr>
          <a:xfrm>
            <a:off x="228600" y="1115597"/>
            <a:ext cx="8610600" cy="5193723"/>
          </a:xfrm>
        </p:spPr>
        <p:txBody>
          <a:bodyPr/>
          <a:lstStyle/>
          <a:p>
            <a:r>
              <a:rPr lang="en-US" dirty="0">
                <a:solidFill>
                  <a:srgbClr val="2C6123"/>
                </a:solidFill>
              </a:rPr>
              <a:t>Regardless of challenges </a:t>
            </a:r>
          </a:p>
          <a:p>
            <a:pPr lvl="1"/>
            <a:r>
              <a:rPr lang="en-US" dirty="0">
                <a:solidFill>
                  <a:srgbClr val="2C6123"/>
                </a:solidFill>
              </a:rPr>
              <a:t>in underlying technology and overlying problems/requirements </a:t>
            </a:r>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43384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9669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33026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9311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5644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711476"/>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50829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6445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4385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3041612"/>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p:cNvSpPr txBox="1"/>
          <p:nvPr/>
        </p:nvSpPr>
        <p:spPr>
          <a:xfrm>
            <a:off x="323528" y="2780928"/>
            <a:ext cx="2579552" cy="203132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Can enable: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 Orders of magnitude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improvements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 New applications and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computing systems</a:t>
            </a:r>
          </a:p>
        </p:txBody>
      </p:sp>
      <p:sp>
        <p:nvSpPr>
          <p:cNvPr id="16" name="TextBox 15"/>
          <p:cNvSpPr txBox="1"/>
          <p:nvPr/>
        </p:nvSpPr>
        <p:spPr>
          <a:xfrm>
            <a:off x="6126592" y="2852936"/>
            <a:ext cx="2853666" cy="17543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Yet, we have to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 Think across the stack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 Design enabling systems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496763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p:bldP spid="16" grpId="0"/>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If In Doubt, See Other Doubtful Technologies</a:t>
            </a:r>
          </a:p>
        </p:txBody>
      </p:sp>
      <p:sp>
        <p:nvSpPr>
          <p:cNvPr id="3" name="Content Placeholder 2"/>
          <p:cNvSpPr>
            <a:spLocks noGrp="1"/>
          </p:cNvSpPr>
          <p:nvPr>
            <p:ph idx="1"/>
          </p:nvPr>
        </p:nvSpPr>
        <p:spPr>
          <a:xfrm>
            <a:off x="228600" y="980728"/>
            <a:ext cx="8610600" cy="4876800"/>
          </a:xfrm>
        </p:spPr>
        <p:txBody>
          <a:bodyPr/>
          <a:lstStyle/>
          <a:p>
            <a:r>
              <a:rPr lang="en-US" dirty="0"/>
              <a:t>A very “doubtful” emerging technology </a:t>
            </a:r>
          </a:p>
          <a:p>
            <a:pPr lvl="1"/>
            <a:r>
              <a:rPr lang="en-US" dirty="0"/>
              <a:t>for at least two decades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marL="0" marR="0" lvl="0" indent="0" algn="ctr" defTabSz="914400" rtl="0" eaLnBrk="1" fontAlgn="auto" latinLnBrk="0" hangingPunct="1">
              <a:lnSpc>
                <a:spcPct val="100000"/>
              </a:lnSpc>
              <a:spcBef>
                <a:spcPts val="45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mn-ea"/>
                <a:cs typeface="+mn-cs"/>
                <a:hlinkClick r:id="rId2"/>
              </a:rPr>
              <a:t>https://arxiv.org/pdf/1706.08642</a:t>
            </a: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mn-ea"/>
                <a:cs typeface="+mn-cs"/>
              </a:rPr>
              <a:t>  </a:t>
            </a: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162" y="1855679"/>
            <a:ext cx="7411230" cy="4527856"/>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596831" y="2132856"/>
            <a:ext cx="38741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FF0000"/>
                </a:solidFill>
                <a:effectLst/>
                <a:uLnTx/>
                <a:uFillTx/>
                <a:latin typeface="Tahoma"/>
                <a:ea typeface="+mn-ea"/>
                <a:cs typeface="+mn-cs"/>
              </a:rPr>
              <a:t>Proceedings of the IEEE, Sept. 2017</a:t>
            </a:r>
          </a:p>
        </p:txBody>
      </p:sp>
    </p:spTree>
    <p:extLst>
      <p:ext uri="{BB962C8B-B14F-4D97-AF65-F5344CB8AC3E}">
        <p14:creationId xmlns:p14="http://schemas.microsoft.com/office/powerpoint/2010/main" val="318386489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For Some Open Problems, See</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r>
              <a:rPr lang="en-US" sz="1700" dirty="0"/>
              <a:t>Saugata Ghose, Kevin Hsieh, Amirali Boroumand, </a:t>
            </a:r>
            <a:r>
              <a:rPr lang="en-US" sz="1700" dirty="0" err="1"/>
              <a:t>Rachata</a:t>
            </a:r>
            <a:r>
              <a:rPr lang="en-US" sz="1700" dirty="0"/>
              <a:t> </a:t>
            </a:r>
            <a:r>
              <a:rPr lang="en-US" sz="1700" dirty="0" err="1"/>
              <a:t>Ausavarungnirun</a:t>
            </a:r>
            <a:r>
              <a:rPr lang="en-US" sz="1700" dirty="0"/>
              <a:t>, Onur Mutlu,</a:t>
            </a:r>
            <a:br>
              <a:rPr lang="en-US" sz="1700" dirty="0"/>
            </a:br>
            <a:r>
              <a:rPr lang="en-US" sz="1700" b="1" dirty="0">
                <a:hlinkClick r:id="rId2"/>
              </a:rPr>
              <a:t>"Enabling the Adoption of Processing-in-Memory: Challenges, Mechanisms, Future Research Directions"</a:t>
            </a:r>
            <a:r>
              <a:rPr lang="en-US" sz="1700" dirty="0"/>
              <a:t> </a:t>
            </a:r>
            <a:br>
              <a:rPr lang="en-US" sz="1700" dirty="0"/>
            </a:br>
            <a:r>
              <a:rPr lang="en-US" sz="1700" i="1" dirty="0"/>
              <a:t>Invited Book Chapter</a:t>
            </a:r>
            <a:r>
              <a:rPr lang="en-US" sz="1700" dirty="0"/>
              <a:t>, to appear in 2018. </a:t>
            </a:r>
            <a:br>
              <a:rPr lang="en-US" sz="1700" dirty="0"/>
            </a:br>
            <a:r>
              <a:rPr lang="en-US" sz="1700" dirty="0"/>
              <a:t>[</a:t>
            </a:r>
            <a:r>
              <a:rPr lang="en-US" sz="1700" dirty="0">
                <a:hlinkClick r:id="rId3"/>
              </a:rPr>
              <a:t>Preliminary arxiv.org version</a:t>
            </a:r>
            <a:r>
              <a:rPr lang="en-US" sz="1700" dirty="0"/>
              <a:t>]</a:t>
            </a:r>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4"/>
          <a:stretch>
            <a:fillRect/>
          </a:stretch>
        </p:blipFill>
        <p:spPr>
          <a:xfrm>
            <a:off x="337560" y="980728"/>
            <a:ext cx="8589976" cy="3366925"/>
          </a:xfrm>
          <a:prstGeom prst="rect">
            <a:avLst/>
          </a:prstGeom>
        </p:spPr>
      </p:pic>
      <p:sp>
        <p:nvSpPr>
          <p:cNvPr id="5" name="TextBox 4">
            <a:extLst>
              <a:ext uri="{FF2B5EF4-FFF2-40B4-BE49-F238E27FC236}">
                <a16:creationId xmlns:a16="http://schemas.microsoft.com/office/drawing/2014/main" id="{FFA0A5EF-3A3C-1949-B5F9-3039EB9E1909}"/>
              </a:ext>
            </a:extLst>
          </p:cNvPr>
          <p:cNvSpPr txBox="1"/>
          <p:nvPr/>
        </p:nvSpPr>
        <p:spPr>
          <a:xfrm>
            <a:off x="2483768" y="6381328"/>
            <a:ext cx="47420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3"/>
              </a:rPr>
              <a:t>https://arxiv.org/pdf/1802.00320.pdf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23985644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solidFill>
                  <a:srgbClr val="0000FF"/>
                </a:solidFill>
              </a:rPr>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31 January 2019</a:t>
            </a:r>
          </a:p>
          <a:p>
            <a:r>
              <a:rPr lang="en-US" sz="2200" dirty="0"/>
              <a:t>UT Austin ECE Endowed Lecture Series</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216024" y="5949280"/>
            <a:ext cx="1745138" cy="504938"/>
          </a:xfrm>
          <a:prstGeom prst="rect">
            <a:avLst/>
          </a:prstGeom>
        </p:spPr>
      </p:pic>
      <p:sp>
        <p:nvSpPr>
          <p:cNvPr id="13" name="Title 1"/>
          <p:cNvSpPr>
            <a:spLocks noGrp="1"/>
          </p:cNvSpPr>
          <p:nvPr>
            <p:ph type="ctrTitle"/>
          </p:nvPr>
        </p:nvSpPr>
        <p:spPr>
          <a:xfrm>
            <a:off x="216024" y="1371600"/>
            <a:ext cx="8820472" cy="2201416"/>
          </a:xfrm>
        </p:spPr>
        <p:txBody>
          <a:bodyPr>
            <a:normAutofit/>
          </a:bodyPr>
          <a:lstStyle/>
          <a:p>
            <a:pPr algn="ctr"/>
            <a:r>
              <a:rPr lang="en-US" sz="3600" b="1" dirty="0"/>
              <a:t>Memory Systems </a:t>
            </a:r>
            <a:br>
              <a:rPr lang="en-US" sz="3600" b="1" dirty="0"/>
            </a:br>
            <a:r>
              <a:rPr lang="en-US" sz="3600" b="1" dirty="0"/>
              <a:t>and Memory-Centric Computing Systems</a:t>
            </a:r>
            <a:br>
              <a:rPr lang="en-US" sz="3600" b="1" dirty="0"/>
            </a:br>
            <a:r>
              <a:rPr lang="en-US" sz="3600" b="1" dirty="0">
                <a:solidFill>
                  <a:srgbClr val="FF0000"/>
                </a:solidFill>
              </a:rPr>
              <a:t>Lecture 2: Computation in Memory</a:t>
            </a:r>
          </a:p>
        </p:txBody>
      </p:sp>
      <p:pic>
        <p:nvPicPr>
          <p:cNvPr id="10" name="Picture 2" descr="ETH Zurich short logo, black"/>
          <p:cNvPicPr>
            <a:picLocks noChangeAspect="1" noChangeArrowheads="1"/>
          </p:cNvPicPr>
          <p:nvPr/>
        </p:nvPicPr>
        <p:blipFill rotWithShape="1">
          <a:blip r:embed="rId6">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7"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49524491"/>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solidFill>
                  <a:srgbClr val="0000FF"/>
                </a:solidFill>
              </a:rPr>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1 February 2019</a:t>
            </a:r>
          </a:p>
          <a:p>
            <a:r>
              <a:rPr lang="en-US" sz="2200" dirty="0"/>
              <a:t>UT Austin ECE Endowed Lecture Series</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216024" y="5949280"/>
            <a:ext cx="1745138" cy="504938"/>
          </a:xfrm>
          <a:prstGeom prst="rect">
            <a:avLst/>
          </a:prstGeom>
        </p:spPr>
      </p:pic>
      <p:sp>
        <p:nvSpPr>
          <p:cNvPr id="13" name="Title 1"/>
          <p:cNvSpPr>
            <a:spLocks noGrp="1"/>
          </p:cNvSpPr>
          <p:nvPr>
            <p:ph type="ctrTitle"/>
          </p:nvPr>
        </p:nvSpPr>
        <p:spPr>
          <a:xfrm>
            <a:off x="216024" y="1371600"/>
            <a:ext cx="8820472" cy="2201416"/>
          </a:xfrm>
        </p:spPr>
        <p:txBody>
          <a:bodyPr>
            <a:normAutofit/>
          </a:bodyPr>
          <a:lstStyle/>
          <a:p>
            <a:pPr algn="ctr"/>
            <a:r>
              <a:rPr lang="en-US" sz="3600" b="1" dirty="0"/>
              <a:t>Memory Systems </a:t>
            </a:r>
            <a:br>
              <a:rPr lang="en-US" sz="3600" b="1" dirty="0"/>
            </a:br>
            <a:r>
              <a:rPr lang="en-US" sz="3600" b="1" dirty="0"/>
              <a:t>and Memory-Centric Computing Systems</a:t>
            </a:r>
            <a:br>
              <a:rPr lang="en-US" sz="3600" b="1" dirty="0"/>
            </a:br>
            <a:r>
              <a:rPr lang="en-US" sz="3600" b="1" dirty="0">
                <a:solidFill>
                  <a:srgbClr val="FF0000"/>
                </a:solidFill>
              </a:rPr>
              <a:t>Lecture 3: Low-Latency Memory</a:t>
            </a:r>
          </a:p>
        </p:txBody>
      </p:sp>
      <p:pic>
        <p:nvPicPr>
          <p:cNvPr id="10" name="Picture 2" descr="ETH Zurich short logo, black"/>
          <p:cNvPicPr>
            <a:picLocks noChangeAspect="1" noChangeArrowheads="1"/>
          </p:cNvPicPr>
          <p:nvPr/>
        </p:nvPicPr>
        <p:blipFill rotWithShape="1">
          <a:blip r:embed="rId6">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7"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1456310011"/>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latin typeface="Tahoma" charset="0"/>
                <a:ea typeface="ＭＳ Ｐゴシック" charset="0"/>
                <a:cs typeface="ＭＳ Ｐゴシック" charset="0"/>
              </a:rPr>
              <a:t>Major Trends Affecting Main Memory</a:t>
            </a:r>
          </a:p>
          <a:p>
            <a:pPr eaLnBrk="1" hangingPunct="1"/>
            <a:r>
              <a:rPr lang="en-US" dirty="0">
                <a:solidFill>
                  <a:srgbClr val="0000FF"/>
                </a:solidFill>
                <a:latin typeface="Tahoma" charset="0"/>
                <a:ea typeface="ＭＳ Ｐゴシック" charset="0"/>
                <a:cs typeface="ＭＳ Ｐゴシック" charset="0"/>
              </a:rPr>
              <a:t>Key Challenges and Solution Directions</a:t>
            </a:r>
          </a:p>
          <a:p>
            <a:pPr lvl="1" eaLnBrk="1" hangingPunct="1"/>
            <a:r>
              <a:rPr lang="en-US" dirty="0">
                <a:latin typeface="Tahoma" charset="0"/>
                <a:ea typeface="ＭＳ Ｐゴシック" charset="0"/>
                <a:cs typeface="ＭＳ Ｐゴシック" charset="0"/>
              </a:rPr>
              <a:t>Robustness: Reliability and Security</a:t>
            </a:r>
          </a:p>
          <a:p>
            <a:pPr lvl="1" eaLnBrk="1" hangingPunct="1"/>
            <a:r>
              <a:rPr lang="en-US" dirty="0">
                <a:latin typeface="Tahoma" charset="0"/>
                <a:ea typeface="ＭＳ Ｐゴシック" charset="0"/>
                <a:cs typeface="ＭＳ Ｐゴシック" charset="0"/>
              </a:rPr>
              <a:t>Energy and Performance: In-Memory Computation</a:t>
            </a:r>
          </a:p>
          <a:p>
            <a:pPr lvl="1" eaLnBrk="1" hangingPunct="1"/>
            <a:r>
              <a:rPr lang="en-US" dirty="0">
                <a:solidFill>
                  <a:srgbClr val="0000FF"/>
                </a:solidFill>
                <a:latin typeface="Tahoma" charset="0"/>
                <a:ea typeface="ＭＳ Ｐゴシック" charset="0"/>
                <a:cs typeface="ＭＳ Ｐゴシック" charset="0"/>
              </a:rPr>
              <a:t>Low Latency/Energy and Latency/Energy/Reliability Tradeoffs</a:t>
            </a:r>
          </a:p>
          <a:p>
            <a:pPr lvl="1" eaLnBrk="1" hangingPunct="1"/>
            <a:r>
              <a:rPr lang="en-US" dirty="0">
                <a:latin typeface="Tahoma" charset="0"/>
                <a:ea typeface="ＭＳ Ｐゴシック" charset="0"/>
                <a:cs typeface="ＭＳ Ｐゴシック" charset="0"/>
              </a:rPr>
              <a:t>Scalability and More: Enabling Emerging Technologies</a:t>
            </a:r>
          </a:p>
          <a:p>
            <a:pPr eaLnBrk="1" hangingPunct="1"/>
            <a:r>
              <a:rPr lang="en-US" dirty="0">
                <a:latin typeface="Tahoma" charset="0"/>
                <a:ea typeface="ＭＳ Ｐゴシック" charset="0"/>
                <a:cs typeface="ＭＳ Ｐゴシック" charset="0"/>
              </a:rPr>
              <a:t>Solution Principles</a:t>
            </a:r>
          </a:p>
          <a:p>
            <a:pPr eaLnBrk="1" hangingPunct="1"/>
            <a:r>
              <a:rPr lang="en-US" dirty="0">
                <a:latin typeface="Tahoma" charset="0"/>
                <a:ea typeface="ＭＳ Ｐゴシック" charset="0"/>
                <a:cs typeface="ＭＳ Ｐゴシック" charset="0"/>
              </a:rPr>
              <a:t>Concluding Remarks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320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873210140"/>
      </p:ext>
    </p:extLst>
  </p:cSld>
  <p:clrMapOvr>
    <a:masterClrMapping/>
  </p:clrMapOvr>
  <p:transition/>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Issues in Future Platforms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14406" y="4077072"/>
            <a:ext cx="5929802"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1670636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Solving the Hardest Problems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3568" y="818710"/>
            <a:ext cx="7416824" cy="5562618"/>
          </a:xfrm>
          <a:prstGeom prst="rect">
            <a:avLst/>
          </a:prstGeom>
        </p:spPr>
      </p:pic>
      <p:sp>
        <p:nvSpPr>
          <p:cNvPr id="6" name="Rectangle 5"/>
          <p:cNvSpPr/>
          <p:nvPr/>
        </p:nvSpPr>
        <p:spPr>
          <a:xfrm>
            <a:off x="2160240"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spectrum.ieee.org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/image/</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MjYzMzAyMg.jpeg</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2068177948"/>
      </p:ext>
    </p:extLst>
  </p:cSld>
  <p:clrMapOvr>
    <a:masterClrMapping/>
  </p:clrMapOvr>
  <p:transition/>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a:t>Maslow’s Hierarchy of Needs, A Third Time</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7" name="TextBox 6"/>
          <p:cNvSpPr txBox="1"/>
          <p:nvPr/>
        </p:nvSpPr>
        <p:spPr>
          <a:xfrm>
            <a:off x="5076056" y="2196152"/>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8" name="TextBox 7"/>
          <p:cNvSpPr txBox="1"/>
          <p:nvPr/>
        </p:nvSpPr>
        <p:spPr>
          <a:xfrm>
            <a:off x="5076056" y="2988240"/>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9" name="TextBox 8"/>
          <p:cNvSpPr txBox="1"/>
          <p:nvPr/>
        </p:nvSpPr>
        <p:spPr>
          <a:xfrm>
            <a:off x="5076056" y="3636312"/>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10" name="TextBox 9"/>
          <p:cNvSpPr txBox="1"/>
          <p:nvPr/>
        </p:nvSpPr>
        <p:spPr>
          <a:xfrm>
            <a:off x="5067783" y="4242258"/>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11" name="TextBox 10"/>
          <p:cNvSpPr txBox="1"/>
          <p:nvPr/>
        </p:nvSpPr>
        <p:spPr>
          <a:xfrm>
            <a:off x="5067783" y="4860448"/>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12" name="TextBox 11"/>
          <p:cNvSpPr txBox="1"/>
          <p:nvPr/>
        </p:nvSpPr>
        <p:spPr>
          <a:xfrm>
            <a:off x="1780551" y="6512454"/>
            <a:ext cx="316074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www.simplypsychology.org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maslow.html</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
        <p:nvSpPr>
          <p:cNvPr id="14" name="TextBox 13"/>
          <p:cNvSpPr txBox="1"/>
          <p:nvPr/>
        </p:nvSpPr>
        <p:spPr>
          <a:xfrm>
            <a:off x="227414" y="1052736"/>
            <a:ext cx="4477380"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Motivation and Personality</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Book, 1954-1970.</a:t>
            </a:r>
          </a:p>
        </p:txBody>
      </p:sp>
      <p:pic>
        <p:nvPicPr>
          <p:cNvPr id="13" name="Picture 12">
            <a:extLst>
              <a:ext uri="{FF2B5EF4-FFF2-40B4-BE49-F238E27FC236}">
                <a16:creationId xmlns:a16="http://schemas.microsoft.com/office/drawing/2014/main" id="{E67A7A6E-BA9A-BA49-A06E-6C7352EF77A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3528" y="2864053"/>
            <a:ext cx="2046334" cy="2581171"/>
          </a:xfrm>
          <a:prstGeom prst="rect">
            <a:avLst/>
          </a:prstGeom>
        </p:spPr>
      </p:pic>
    </p:spTree>
    <p:extLst>
      <p:ext uri="{BB962C8B-B14F-4D97-AF65-F5344CB8AC3E}">
        <p14:creationId xmlns:p14="http://schemas.microsoft.com/office/powerpoint/2010/main" val="40568778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Low-Latency</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324</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92198328"/>
      </p:ext>
    </p:extLst>
  </p:cSld>
  <p:clrMapOvr>
    <a:masterClrMapping/>
  </p:clrMapOvr>
  <p:transition/>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a:t>Main Memory Latency Lags Behind</a:t>
            </a:r>
          </a:p>
        </p:txBody>
      </p:sp>
      <p:sp>
        <p:nvSpPr>
          <p:cNvPr id="9" name="TextBox 8"/>
          <p:cNvSpPr txBox="1"/>
          <p:nvPr/>
        </p:nvSpPr>
        <p:spPr>
          <a:xfrm>
            <a:off x="7744727" y="1230673"/>
            <a:ext cx="100540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4D3B62"/>
                </a:solidFill>
                <a:effectLst/>
                <a:uLnTx/>
                <a:uFillTx/>
                <a:latin typeface="Tahoma"/>
                <a:ea typeface="+mn-ea"/>
                <a:cs typeface="+mn-cs"/>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35742A"/>
                </a:solidFill>
                <a:effectLst/>
                <a:uLnTx/>
                <a:uFillTx/>
                <a:latin typeface="Tahoma"/>
                <a:ea typeface="+mn-ea"/>
                <a:cs typeface="+mn-cs"/>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FF4136"/>
                </a:solidFill>
                <a:effectLst/>
                <a:uLnTx/>
                <a:uFillTx/>
                <a:latin typeface="Tahoma"/>
                <a:ea typeface="+mn-ea"/>
                <a:cs typeface="+mn-cs"/>
              </a:rPr>
              <a:t>1.3x</a:t>
            </a:r>
            <a:endParaRPr kumimoji="0" lang="en-US" sz="3200" b="0" i="0" u="none" strike="noStrike" kern="1200" cap="none" spc="0" normalizeH="0" baseline="0" noProof="0" dirty="0">
              <a:ln>
                <a:noFill/>
              </a:ln>
              <a:solidFill>
                <a:srgbClr val="FF4136"/>
              </a:solidFill>
              <a:effectLst/>
              <a:uLnTx/>
              <a:uFillTx/>
              <a:latin typeface="Tahoma"/>
              <a:ea typeface="+mn-ea"/>
              <a:cs typeface="+mn-cs"/>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400" b="0" i="0" u="none" strike="noStrike" kern="1200" cap="none" spc="0" normalizeH="0" baseline="0" noProof="0" dirty="0">
                <a:ln>
                  <a:noFill/>
                </a:ln>
                <a:solidFill>
                  <a:srgbClr val="FFFFFF"/>
                </a:solidFill>
                <a:effectLst/>
                <a:uLnTx/>
                <a:uFillTx/>
                <a:latin typeface="Tahoma"/>
                <a:ea typeface="+mn-ea"/>
                <a:cs typeface="+mn-cs"/>
              </a:rPr>
              <a:t>Memory latency remains almost constant</a:t>
            </a:r>
          </a:p>
        </p:txBody>
      </p:sp>
    </p:spTree>
    <p:extLst>
      <p:ext uri="{BB962C8B-B14F-4D97-AF65-F5344CB8AC3E}">
        <p14:creationId xmlns:p14="http://schemas.microsoft.com/office/powerpoint/2010/main" val="257887643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Closer Look </a:t>
            </a:r>
            <a:r>
              <a:rPr lang="is-IS" dirty="0"/>
              <a:t>…</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2"/>
          <a:stretch>
            <a:fillRect/>
          </a:stretch>
        </p:blipFill>
        <p:spPr>
          <a:xfrm>
            <a:off x="116943" y="1196752"/>
            <a:ext cx="8937289" cy="4176464"/>
          </a:xfrm>
          <a:prstGeom prst="rect">
            <a:avLst/>
          </a:prstGeom>
        </p:spPr>
      </p:pic>
      <p:sp>
        <p:nvSpPr>
          <p:cNvPr id="7" name="TextBox 6"/>
          <p:cNvSpPr txBox="1"/>
          <p:nvPr/>
        </p:nvSpPr>
        <p:spPr>
          <a:xfrm>
            <a:off x="180084" y="5733256"/>
            <a:ext cx="8928420" cy="61555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Chang+, “</a:t>
            </a:r>
            <a:r>
              <a:rPr kumimoji="0" lang="en-US" sz="1700" b="1" i="0" u="none" strike="noStrike" kern="1200" cap="none" spc="0" normalizeH="0" baseline="0" noProof="0" dirty="0">
                <a:ln>
                  <a:noFill/>
                </a:ln>
                <a:solidFill>
                  <a:srgbClr val="000000"/>
                </a:solidFill>
                <a:effectLst/>
                <a:uLnTx/>
                <a:uFillTx/>
                <a:latin typeface="Tahoma"/>
                <a:ea typeface="+mn-ea"/>
                <a:cs typeface="+mn-cs"/>
                <a:hlinkClick r:id="rId3"/>
              </a:rPr>
              <a:t>Understanding Latency Variation in Modern DRAM Chips: Experimental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000000"/>
                </a:solidFill>
                <a:effectLst/>
                <a:uLnTx/>
                <a:uFillTx/>
                <a:latin typeface="Tahoma"/>
                <a:ea typeface="+mn-ea"/>
                <a:cs typeface="+mn-cs"/>
                <a:hlinkClick r:id="rId3"/>
              </a:rPr>
              <a:t>Characterization, Analysis, and Optimization"</a:t>
            </a:r>
            <a:r>
              <a:rPr kumimoji="0" lang="en-US" sz="1700" b="0" i="0" u="none" strike="noStrike" kern="1200" cap="none" spc="0" normalizeH="0" baseline="0" noProof="0" dirty="0">
                <a:ln>
                  <a:noFill/>
                </a:ln>
                <a:solidFill>
                  <a:srgbClr val="000000"/>
                </a:solidFill>
                <a:effectLst/>
                <a:uLnTx/>
                <a:uFillTx/>
                <a:latin typeface="Tahoma"/>
                <a:ea typeface="+mn-ea"/>
                <a:cs typeface="+mn-cs"/>
              </a:rPr>
              <a:t>,” SIGMETRICS 2016.</a:t>
            </a:r>
          </a:p>
        </p:txBody>
      </p:sp>
    </p:spTree>
    <p:extLst>
      <p:ext uri="{BB962C8B-B14F-4D97-AF65-F5344CB8AC3E}">
        <p14:creationId xmlns:p14="http://schemas.microsoft.com/office/powerpoint/2010/main" val="3254899284"/>
      </p:ext>
    </p:extLst>
  </p:cSld>
  <p:clrMapOvr>
    <a:masterClrMapping/>
  </p:clrMapOvr>
  <p:transition/>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 Analytics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Datacenter Workloads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Kanev</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Google</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Databases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[Mao+, EuroSys’12; </a:t>
            </a:r>
            <a:b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Graph/Tree Processing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[Xu+, IISWC’12; </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Umuroglu</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4127209265"/>
      </p:ext>
    </p:extLst>
  </p:cSld>
  <p:clrMapOvr>
    <a:masterClrMapping/>
  </p:clrMapOvr>
  <p:transition/>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 Analytics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Datacenter Workloads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Kanev</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Google</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Databases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[Mao+, EuroSys’12; </a:t>
            </a:r>
            <a:b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Graph/Tree Processing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[Xu+, IISWC’12; </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Umuroglu</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Long memory </a:t>
            </a:r>
            <a:r>
              <a:rPr kumimoji="0" lang="en-US" sz="3200" b="0" i="0" u="none" strike="noStrike" kern="1200" cap="none" spc="0" normalizeH="0" baseline="0" noProof="0">
                <a:ln>
                  <a:noFill/>
                </a:ln>
                <a:solidFill>
                  <a:prstClr val="white"/>
                </a:solidFill>
                <a:effectLst/>
                <a:uLnTx/>
                <a:uFillTx/>
                <a:latin typeface="Futura Medium" charset="0"/>
                <a:ea typeface="Futura Medium" charset="0"/>
                <a:cs typeface="Futura Medium" charset="0"/>
              </a:rPr>
              <a:t>latency </a:t>
            </a:r>
            <a:r>
              <a:rPr kumimoji="0" lang="en-US" sz="3200" b="0" i="0" u="none" strike="noStrike" kern="1200" cap="none" spc="0" normalizeH="0" baseline="0" noProof="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a:ln>
                  <a:noFill/>
                </a:ln>
                <a:solidFill>
                  <a:prstClr val="white"/>
                </a:solidFill>
                <a:effectLst/>
                <a:uLnTx/>
                <a:uFillTx/>
                <a:latin typeface="Gill Sans MT"/>
                <a:ea typeface="+mn-ea"/>
                <a:cs typeface="+mn-cs"/>
              </a:rPr>
              <a:t> </a:t>
            </a:r>
            <a:r>
              <a:rPr kumimoji="0" lang="en-US" sz="3200" b="0" i="0" u="none" strike="noStrike" kern="1200" cap="none" spc="0" normalizeH="0" baseline="0" noProof="0">
                <a:ln>
                  <a:noFill/>
                </a:ln>
                <a:solidFill>
                  <a:prstClr val="white"/>
                </a:solidFill>
                <a:effectLst/>
                <a:uLnTx/>
                <a:uFillTx/>
                <a:latin typeface="Futura Medium" charset="0"/>
                <a:ea typeface="Futura Medium" charset="0"/>
                <a:cs typeface="Futura Medium" charset="0"/>
              </a:rPr>
              <a:t>performance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bottleneck</a:t>
            </a:r>
          </a:p>
        </p:txBody>
      </p:sp>
    </p:spTree>
    <p:extLst>
      <p:ext uri="{BB962C8B-B14F-4D97-AF65-F5344CB8AC3E}">
        <p14:creationId xmlns:p14="http://schemas.microsoft.com/office/powerpoint/2010/main" val="1314110304"/>
      </p:ext>
    </p:extLst>
  </p:cSld>
  <p:clrMapOvr>
    <a:masterClrMapping/>
  </p:clrMapOvr>
  <p:transition/>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Memory Latency Problem</a:t>
            </a:r>
          </a:p>
        </p:txBody>
      </p:sp>
      <p:sp>
        <p:nvSpPr>
          <p:cNvPr id="3" name="Content Placeholder 2"/>
          <p:cNvSpPr>
            <a:spLocks noGrp="1"/>
          </p:cNvSpPr>
          <p:nvPr>
            <p:ph idx="1"/>
          </p:nvPr>
        </p:nvSpPr>
        <p:spPr>
          <a:xfrm>
            <a:off x="228600" y="1124744"/>
            <a:ext cx="8610600" cy="5123656"/>
          </a:xfrm>
        </p:spPr>
        <p:txBody>
          <a:bodyPr/>
          <a:lstStyle/>
          <a:p>
            <a:r>
              <a:rPr lang="en-US" dirty="0"/>
              <a:t>High memory latency is a significant </a:t>
            </a:r>
            <a:r>
              <a:rPr lang="en-US" dirty="0">
                <a:solidFill>
                  <a:srgbClr val="0000FF"/>
                </a:solidFill>
              </a:rPr>
              <a:t>limiter of system performance and energy-efficiency</a:t>
            </a:r>
          </a:p>
          <a:p>
            <a:endParaRPr lang="en-US" dirty="0"/>
          </a:p>
          <a:p>
            <a:r>
              <a:rPr lang="en-US" dirty="0"/>
              <a:t>It is becoming increasingly so with </a:t>
            </a:r>
            <a:r>
              <a:rPr lang="en-US" dirty="0">
                <a:solidFill>
                  <a:srgbClr val="0000FF"/>
                </a:solidFill>
              </a:rPr>
              <a:t>higher memory contention</a:t>
            </a:r>
            <a:r>
              <a:rPr lang="en-US" dirty="0"/>
              <a:t> in multi-core and heterogeneous architectures</a:t>
            </a:r>
          </a:p>
          <a:p>
            <a:pPr lvl="1"/>
            <a:r>
              <a:rPr lang="en-US" dirty="0"/>
              <a:t>Exacerbating the bandwidth need</a:t>
            </a:r>
          </a:p>
          <a:p>
            <a:pPr lvl="1"/>
            <a:r>
              <a:rPr lang="en-US" dirty="0"/>
              <a:t>Exacerbating the QoS problem</a:t>
            </a:r>
          </a:p>
          <a:p>
            <a:endParaRPr lang="en-US" dirty="0"/>
          </a:p>
          <a:p>
            <a:r>
              <a:rPr lang="en-US" dirty="0"/>
              <a:t>It increases </a:t>
            </a:r>
            <a:r>
              <a:rPr lang="en-US" dirty="0">
                <a:solidFill>
                  <a:srgbClr val="0000FF"/>
                </a:solidFill>
              </a:rPr>
              <a:t>processor design complexity </a:t>
            </a:r>
            <a:r>
              <a:rPr lang="en-US" dirty="0"/>
              <a:t>due to the mechanisms incorporated to tolerate memory latency</a:t>
            </a:r>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25878459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5355204-1CE8-8F43-A7B0-4AE8F61D449A}" type="slidenum">
              <a:rPr kumimoji="0" lang="en-US" sz="1600" b="0" i="0" u="none" strike="noStrike" kern="1200" cap="none" spc="0" normalizeH="0" baseline="0" noProof="0">
                <a:ln>
                  <a:noFill/>
                </a:ln>
                <a:solidFill>
                  <a:srgbClr val="000000"/>
                </a:solidFill>
                <a:effectLst/>
                <a:uLnTx/>
                <a:uFillTx/>
                <a:latin typeface="Garamond"/>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330</a:t>
            </a:fld>
            <a:endParaRPr kumimoji="0" lang="en-US" sz="1600" b="0" i="0" u="none" strike="noStrike" kern="1200" cap="none" spc="0" normalizeH="0" baseline="0" noProof="0">
              <a:ln>
                <a:noFill/>
              </a:ln>
              <a:solidFill>
                <a:srgbClr val="000000"/>
              </a:solidFill>
              <a:effectLst/>
              <a:uLnTx/>
              <a:uFillTx/>
              <a:latin typeface="Garamond"/>
              <a:ea typeface="ＭＳ Ｐゴシック"/>
              <a:cs typeface="+mn-cs"/>
            </a:endParaRPr>
          </a:p>
        </p:txBody>
      </p:sp>
      <p:sp>
        <p:nvSpPr>
          <p:cNvPr id="335874" name="Rectangle 2"/>
          <p:cNvSpPr>
            <a:spLocks noGrp="1" noChangeArrowheads="1"/>
          </p:cNvSpPr>
          <p:nvPr>
            <p:ph type="title"/>
          </p:nvPr>
        </p:nvSpPr>
        <p:spPr>
          <a:xfrm>
            <a:off x="228600" y="152400"/>
            <a:ext cx="8915400" cy="1066800"/>
          </a:xfrm>
        </p:spPr>
        <p:txBody>
          <a:bodyPr/>
          <a:lstStyle/>
          <a:p>
            <a:r>
              <a:rPr lang="en-US" sz="2900" dirty="0"/>
              <a:t>Retrospective: Conventional Latency Tolerance Techniques</a:t>
            </a:r>
          </a:p>
        </p:txBody>
      </p:sp>
      <p:sp>
        <p:nvSpPr>
          <p:cNvPr id="335875" name="Rectangle 3"/>
          <p:cNvSpPr>
            <a:spLocks noGrp="1" noChangeArrowheads="1"/>
          </p:cNvSpPr>
          <p:nvPr>
            <p:ph type="body" idx="1"/>
          </p:nvPr>
        </p:nvSpPr>
        <p:spPr>
          <a:xfrm>
            <a:off x="228600" y="1219200"/>
            <a:ext cx="8610600" cy="5029200"/>
          </a:xfrm>
        </p:spPr>
        <p:txBody>
          <a:bodyPr/>
          <a:lstStyle/>
          <a:p>
            <a:pPr>
              <a:lnSpc>
                <a:spcPct val="80000"/>
              </a:lnSpc>
            </a:pPr>
            <a:r>
              <a:rPr lang="en-US" sz="1800" dirty="0"/>
              <a:t>Caching [initially by Wilkes, 1965]</a:t>
            </a:r>
          </a:p>
          <a:p>
            <a:pPr lvl="1">
              <a:lnSpc>
                <a:spcPct val="80000"/>
              </a:lnSpc>
            </a:pPr>
            <a:r>
              <a:rPr lang="en-US" sz="1800" dirty="0"/>
              <a:t>Widely used, simple, effective, but inefficient, passive</a:t>
            </a:r>
          </a:p>
          <a:p>
            <a:pPr lvl="1">
              <a:lnSpc>
                <a:spcPct val="80000"/>
              </a:lnSpc>
            </a:pPr>
            <a:r>
              <a:rPr lang="en-US" sz="1800" dirty="0"/>
              <a:t>Not all applications/phases exhibit temporal or spatial locality</a:t>
            </a:r>
          </a:p>
          <a:p>
            <a:pPr lvl="1">
              <a:lnSpc>
                <a:spcPct val="80000"/>
              </a:lnSpc>
            </a:pPr>
            <a:endParaRPr lang="en-US" sz="1800" dirty="0"/>
          </a:p>
          <a:p>
            <a:pPr>
              <a:lnSpc>
                <a:spcPct val="80000"/>
              </a:lnSpc>
            </a:pPr>
            <a:r>
              <a:rPr lang="en-US" sz="1800" dirty="0"/>
              <a:t>Prefetching [initially in IBM 360/91, 1967]</a:t>
            </a:r>
          </a:p>
          <a:p>
            <a:pPr lvl="1">
              <a:lnSpc>
                <a:spcPct val="80000"/>
              </a:lnSpc>
            </a:pPr>
            <a:r>
              <a:rPr lang="en-US" sz="1800" dirty="0"/>
              <a:t>Works well for regular memory access patterns</a:t>
            </a:r>
          </a:p>
          <a:p>
            <a:pPr lvl="1">
              <a:lnSpc>
                <a:spcPct val="80000"/>
              </a:lnSpc>
            </a:pPr>
            <a:r>
              <a:rPr lang="en-US" sz="1800" dirty="0"/>
              <a:t>Prefetching irregular access patterns is difficult, inaccurate, and hardware-intensive</a:t>
            </a:r>
          </a:p>
          <a:p>
            <a:pPr>
              <a:lnSpc>
                <a:spcPct val="80000"/>
              </a:lnSpc>
            </a:pPr>
            <a:endParaRPr lang="en-US" sz="1800" dirty="0"/>
          </a:p>
          <a:p>
            <a:pPr>
              <a:lnSpc>
                <a:spcPct val="80000"/>
              </a:lnSpc>
            </a:pPr>
            <a:r>
              <a:rPr lang="en-US" sz="1800" dirty="0"/>
              <a:t>Multithreading [initially in CDC 6600, 1964]</a:t>
            </a:r>
          </a:p>
          <a:p>
            <a:pPr lvl="1">
              <a:lnSpc>
                <a:spcPct val="80000"/>
              </a:lnSpc>
            </a:pPr>
            <a:r>
              <a:rPr lang="en-US" sz="1800" dirty="0"/>
              <a:t>Works well if there are multiple threads</a:t>
            </a:r>
          </a:p>
          <a:p>
            <a:pPr lvl="1">
              <a:lnSpc>
                <a:spcPct val="80000"/>
              </a:lnSpc>
            </a:pPr>
            <a:r>
              <a:rPr lang="en-US" sz="1800" dirty="0"/>
              <a:t>Improving single thread performance using multithreading hardware is an ongoing research effort</a:t>
            </a:r>
          </a:p>
          <a:p>
            <a:pPr lvl="1">
              <a:lnSpc>
                <a:spcPct val="80000"/>
              </a:lnSpc>
            </a:pPr>
            <a:endParaRPr lang="en-US" sz="1800" dirty="0"/>
          </a:p>
          <a:p>
            <a:pPr>
              <a:lnSpc>
                <a:spcPct val="80000"/>
              </a:lnSpc>
            </a:pPr>
            <a:r>
              <a:rPr lang="en-US" sz="1800" dirty="0"/>
              <a:t>Out-of-order execution [initially by </a:t>
            </a:r>
            <a:r>
              <a:rPr lang="en-US" sz="1800" dirty="0" err="1"/>
              <a:t>Tomasulo</a:t>
            </a:r>
            <a:r>
              <a:rPr lang="en-US" sz="1800" dirty="0"/>
              <a:t>, 1967]</a:t>
            </a:r>
          </a:p>
          <a:p>
            <a:pPr lvl="1">
              <a:lnSpc>
                <a:spcPct val="80000"/>
              </a:lnSpc>
            </a:pPr>
            <a:r>
              <a:rPr lang="en-US" sz="1800" dirty="0">
                <a:solidFill>
                  <a:srgbClr val="CC0000"/>
                </a:solidFill>
              </a:rPr>
              <a:t>Tolerates cache misses that cannot be prefetched</a:t>
            </a:r>
          </a:p>
          <a:p>
            <a:pPr lvl="1">
              <a:lnSpc>
                <a:spcPct val="80000"/>
              </a:lnSpc>
            </a:pPr>
            <a:r>
              <a:rPr lang="en-US" sz="1800" dirty="0"/>
              <a:t>Requires extensive hardware resources for tolerating long latencies</a:t>
            </a:r>
          </a:p>
          <a:p>
            <a:pPr lvl="1">
              <a:lnSpc>
                <a:spcPct val="80000"/>
              </a:lnSpc>
            </a:pPr>
            <a:endParaRPr lang="en-US" sz="1800" dirty="0">
              <a:solidFill>
                <a:srgbClr val="CC0000"/>
              </a:solidFill>
            </a:endParaRPr>
          </a:p>
        </p:txBody>
      </p:sp>
      <p:sp>
        <p:nvSpPr>
          <p:cNvPr id="5" name="Rounded Rectangle 4"/>
          <p:cNvSpPr/>
          <p:nvPr/>
        </p:nvSpPr>
        <p:spPr>
          <a:xfrm rot="21340188">
            <a:off x="349867" y="2487140"/>
            <a:ext cx="8046720" cy="1936242"/>
          </a:xfrm>
          <a:prstGeom prst="roundRect">
            <a:avLst/>
          </a:prstGeom>
          <a:solidFill>
            <a:sysClr val="window" lastClr="FFFFFF"/>
          </a:solidFill>
          <a:ln w="12700" cap="flat" cmpd="sng" algn="ctr">
            <a:solidFill>
              <a:sysClr val="windowText" lastClr="000000"/>
            </a:solidFill>
            <a:prstDash val="solid"/>
          </a:ln>
          <a:effectLst/>
          <a:scene3d>
            <a:camera prst="orthographicFront">
              <a:rot lat="0" lon="0" rev="21360000"/>
            </a:camera>
            <a:lightRig rig="threePt" dir="t"/>
          </a:scene3d>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0000FF"/>
                </a:solidFill>
                <a:effectLst/>
                <a:uLnTx/>
                <a:uFillTx/>
                <a:latin typeface="Calibri"/>
                <a:ea typeface="ＭＳ Ｐゴシック"/>
                <a:cs typeface="+mn-cs"/>
              </a:rPr>
              <a:t>None of These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0000FF"/>
                </a:solidFill>
                <a:effectLst/>
                <a:uLnTx/>
                <a:uFillTx/>
                <a:latin typeface="Calibri"/>
                <a:ea typeface="ＭＳ Ｐゴシック"/>
                <a:cs typeface="+mn-cs"/>
              </a:rPr>
              <a:t>Fundamentally Reduce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0000FF"/>
                </a:solidFill>
                <a:effectLst/>
                <a:uLnTx/>
                <a:uFillTx/>
                <a:latin typeface="Calibri"/>
                <a:ea typeface="ＭＳ Ｐゴシック"/>
                <a:cs typeface="+mn-cs"/>
              </a:rPr>
              <a:t>Memory Latency</a:t>
            </a:r>
          </a:p>
        </p:txBody>
      </p:sp>
    </p:spTree>
    <p:extLst>
      <p:ext uri="{BB962C8B-B14F-4D97-AF65-F5344CB8AC3E}">
        <p14:creationId xmlns:p14="http://schemas.microsoft.com/office/powerpoint/2010/main" val="36722985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8062664" cy="1752600"/>
          </a:xfrm>
        </p:spPr>
        <p:txBody>
          <a:bodyPr/>
          <a:lstStyle/>
          <a:p>
            <a:r>
              <a:rPr lang="en-US" dirty="0">
                <a:latin typeface="Garamond" charset="0"/>
              </a:rPr>
              <a:t>Truly Reducing Memory Latency</a:t>
            </a: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E342A0-F66A-8349-9DE5-CDF9A06A5894}" type="slidenum">
              <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331</a:t>
            </a:fld>
            <a:endPar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2525052361"/>
      </p:ext>
    </p:extLst>
  </p:cSld>
  <p:clrMapOvr>
    <a:masterClrMapping/>
  </p:clrMapOvr>
  <p:transition/>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Two Major Sources of Latency Inefficiency</a:t>
            </a:r>
          </a:p>
        </p:txBody>
      </p:sp>
      <p:sp>
        <p:nvSpPr>
          <p:cNvPr id="3" name="Content Placeholder 2"/>
          <p:cNvSpPr>
            <a:spLocks noGrp="1"/>
          </p:cNvSpPr>
          <p:nvPr>
            <p:ph idx="1"/>
          </p:nvPr>
        </p:nvSpPr>
        <p:spPr/>
        <p:txBody>
          <a:bodyPr/>
          <a:lstStyle/>
          <a:p>
            <a:r>
              <a:rPr lang="en-US" dirty="0">
                <a:solidFill>
                  <a:srgbClr val="FF0000"/>
                </a:solidFill>
              </a:rPr>
              <a:t>Modern DRAM is </a:t>
            </a:r>
            <a:r>
              <a:rPr lang="en-US" b="1" dirty="0">
                <a:solidFill>
                  <a:srgbClr val="FF0000"/>
                </a:solidFill>
              </a:rPr>
              <a:t>not</a:t>
            </a:r>
            <a:r>
              <a:rPr lang="en-US" dirty="0">
                <a:solidFill>
                  <a:srgbClr val="FF0000"/>
                </a:solidFill>
              </a:rPr>
              <a:t> designed for low latency</a:t>
            </a:r>
          </a:p>
          <a:p>
            <a:pPr lvl="1"/>
            <a:r>
              <a:rPr lang="en-US" dirty="0"/>
              <a:t>Main focus is cost-per-bit (capacity)</a:t>
            </a:r>
          </a:p>
          <a:p>
            <a:endParaRPr lang="en-US" dirty="0"/>
          </a:p>
          <a:p>
            <a:r>
              <a:rPr lang="en-US" dirty="0">
                <a:solidFill>
                  <a:srgbClr val="FF0000"/>
                </a:solidFill>
              </a:rPr>
              <a:t>Modern DRAM latency is determined by </a:t>
            </a:r>
            <a:r>
              <a:rPr lang="en-US" b="1" dirty="0">
                <a:solidFill>
                  <a:srgbClr val="FF0000"/>
                </a:solidFill>
              </a:rPr>
              <a:t>worst case </a:t>
            </a:r>
            <a:r>
              <a:rPr lang="en-US" dirty="0">
                <a:solidFill>
                  <a:srgbClr val="FF0000"/>
                </a:solidFill>
              </a:rPr>
              <a:t>conditions and </a:t>
            </a:r>
            <a:r>
              <a:rPr lang="en-US" b="1" dirty="0">
                <a:solidFill>
                  <a:srgbClr val="FF0000"/>
                </a:solidFill>
              </a:rPr>
              <a:t>worst case </a:t>
            </a:r>
            <a:r>
              <a:rPr lang="en-US" dirty="0">
                <a:solidFill>
                  <a:srgbClr val="FF0000"/>
                </a:solidFill>
              </a:rPr>
              <a:t>devices</a:t>
            </a:r>
          </a:p>
          <a:p>
            <a:pPr lvl="1"/>
            <a:r>
              <a:rPr lang="en-US" dirty="0"/>
              <a:t>Much of memory latency is unnecessary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332</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
        <p:nvSpPr>
          <p:cNvPr id="5" name="Rounded Rectangle 4"/>
          <p:cNvSpPr/>
          <p:nvPr/>
        </p:nvSpPr>
        <p:spPr>
          <a:xfrm rot="21340188">
            <a:off x="349867" y="4306082"/>
            <a:ext cx="8046720" cy="1936242"/>
          </a:xfrm>
          <a:prstGeom prst="roundRect">
            <a:avLst/>
          </a:prstGeom>
          <a:solidFill>
            <a:sysClr val="window" lastClr="FFFFFF"/>
          </a:solidFill>
          <a:ln w="12700" cap="flat" cmpd="sng" algn="ctr">
            <a:solidFill>
              <a:sysClr val="windowText" lastClr="000000"/>
            </a:solidFill>
            <a:prstDash val="solid"/>
          </a:ln>
          <a:effectLst/>
          <a:scene3d>
            <a:camera prst="orthographicFront">
              <a:rot lat="0" lon="0" rev="21360000"/>
            </a:camera>
            <a:lightRig rig="threePt" dir="t"/>
          </a:scene3d>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0000FF"/>
                </a:solidFill>
                <a:effectLst/>
                <a:uLnTx/>
                <a:uFillTx/>
                <a:latin typeface="Calibri"/>
                <a:ea typeface="+mn-ea"/>
                <a:cs typeface="+mn-cs"/>
              </a:rPr>
              <a:t>Our Goal: Reduce Memory Latency at the Source of the Problem</a:t>
            </a:r>
          </a:p>
        </p:txBody>
      </p:sp>
    </p:spTree>
    <p:extLst>
      <p:ext uri="{BB962C8B-B14F-4D97-AF65-F5344CB8AC3E}">
        <p14:creationId xmlns:p14="http://schemas.microsoft.com/office/powerpoint/2010/main" val="387548674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the Long Memory Latency?</a:t>
            </a:r>
          </a:p>
        </p:txBody>
      </p:sp>
      <p:sp>
        <p:nvSpPr>
          <p:cNvPr id="3" name="Content Placeholder 2"/>
          <p:cNvSpPr>
            <a:spLocks noGrp="1"/>
          </p:cNvSpPr>
          <p:nvPr>
            <p:ph idx="1"/>
          </p:nvPr>
        </p:nvSpPr>
        <p:spPr>
          <a:xfrm>
            <a:off x="228600" y="1371600"/>
            <a:ext cx="8763000" cy="4876800"/>
          </a:xfrm>
        </p:spPr>
        <p:txBody>
          <a:bodyPr/>
          <a:lstStyle/>
          <a:p>
            <a:r>
              <a:rPr lang="en-US" dirty="0">
                <a:solidFill>
                  <a:srgbClr val="0000FF"/>
                </a:solidFill>
              </a:rPr>
              <a:t>Reason 1: Design of DRAM Micro-architecture</a:t>
            </a:r>
          </a:p>
          <a:p>
            <a:pPr lvl="1"/>
            <a:r>
              <a:rPr lang="en-US" dirty="0"/>
              <a:t>Goal: Maximize capacity/area, not minimize latency</a:t>
            </a:r>
          </a:p>
          <a:p>
            <a:pPr lvl="1"/>
            <a:endParaRPr lang="en-US" dirty="0"/>
          </a:p>
          <a:p>
            <a:r>
              <a:rPr lang="en-US" dirty="0">
                <a:solidFill>
                  <a:srgbClr val="0000FF"/>
                </a:solidFill>
              </a:rPr>
              <a:t>Reason 2: “One size fits all” approach to latency specification</a:t>
            </a:r>
          </a:p>
          <a:p>
            <a:pPr lvl="1"/>
            <a:r>
              <a:rPr lang="en-US" dirty="0"/>
              <a:t>Same latency parameters for all </a:t>
            </a:r>
            <a:r>
              <a:rPr lang="en-US" dirty="0">
                <a:solidFill>
                  <a:srgbClr val="FF0000"/>
                </a:solidFill>
              </a:rPr>
              <a:t>temperatures</a:t>
            </a:r>
          </a:p>
          <a:p>
            <a:pPr lvl="1"/>
            <a:r>
              <a:rPr lang="en-US" dirty="0"/>
              <a:t>Same latency parameters for all </a:t>
            </a:r>
            <a:r>
              <a:rPr lang="en-US" dirty="0">
                <a:solidFill>
                  <a:srgbClr val="FF0000"/>
                </a:solidFill>
              </a:rPr>
              <a:t>DRAM chips (e.g., rows)</a:t>
            </a:r>
          </a:p>
          <a:p>
            <a:pPr lvl="1"/>
            <a:r>
              <a:rPr lang="en-US" dirty="0"/>
              <a:t>Same latency parameters for all </a:t>
            </a:r>
            <a:r>
              <a:rPr lang="en-US" dirty="0">
                <a:solidFill>
                  <a:srgbClr val="FF0000"/>
                </a:solidFill>
              </a:rPr>
              <a:t>parts of a DRAM chip</a:t>
            </a:r>
          </a:p>
          <a:p>
            <a:pPr lvl="1"/>
            <a:r>
              <a:rPr lang="en-US" dirty="0"/>
              <a:t>Same latency parameters for all </a:t>
            </a:r>
            <a:r>
              <a:rPr lang="en-US" dirty="0">
                <a:solidFill>
                  <a:srgbClr val="FF0000"/>
                </a:solidFill>
              </a:rPr>
              <a:t>supply voltage levels</a:t>
            </a:r>
          </a:p>
          <a:p>
            <a:pPr lvl="1"/>
            <a:r>
              <a:rPr lang="en-US" dirty="0"/>
              <a:t>Same latency parameters for all </a:t>
            </a:r>
            <a:r>
              <a:rPr lang="en-US" dirty="0">
                <a:solidFill>
                  <a:srgbClr val="FF0000"/>
                </a:solidFill>
              </a:rPr>
              <a:t>application data </a:t>
            </a:r>
            <a:endParaRPr lang="en-US" dirty="0"/>
          </a:p>
          <a:p>
            <a:pPr lvl="1"/>
            <a:r>
              <a:rPr lang="is-IS" dirty="0"/>
              <a:t>…</a:t>
            </a:r>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
        <p:nvSpPr>
          <p:cNvPr id="5" name="Rectangle 4">
            <a:extLst>
              <a:ext uri="{FF2B5EF4-FFF2-40B4-BE49-F238E27FC236}">
                <a16:creationId xmlns:a16="http://schemas.microsoft.com/office/drawing/2014/main" id="{8DE3BB5A-059F-AC4E-BEB4-C34C6BF576BB}"/>
              </a:ext>
            </a:extLst>
          </p:cNvPr>
          <p:cNvSpPr/>
          <p:nvPr/>
        </p:nvSpPr>
        <p:spPr>
          <a:xfrm>
            <a:off x="539552" y="2564904"/>
            <a:ext cx="8452048" cy="295232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1898867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the Fixed Latency Mindset</a:t>
            </a:r>
          </a:p>
        </p:txBody>
      </p:sp>
      <p:sp>
        <p:nvSpPr>
          <p:cNvPr id="3" name="Content Placeholder 2"/>
          <p:cNvSpPr>
            <a:spLocks noGrp="1"/>
          </p:cNvSpPr>
          <p:nvPr>
            <p:ph idx="1"/>
          </p:nvPr>
        </p:nvSpPr>
        <p:spPr>
          <a:xfrm>
            <a:off x="228600" y="836712"/>
            <a:ext cx="8610600" cy="4876800"/>
          </a:xfrm>
        </p:spPr>
        <p:txBody>
          <a:bodyPr/>
          <a:lstStyle/>
          <a:p>
            <a:r>
              <a:rPr lang="en-US" dirty="0"/>
              <a:t>Reliable operation latency is actually very heterogeneous</a:t>
            </a:r>
          </a:p>
          <a:p>
            <a:pPr lvl="1"/>
            <a:r>
              <a:rPr lang="en-US" dirty="0"/>
              <a:t>Across temperatures, chips, parts of a chip, voltage levels, </a:t>
            </a:r>
            <a:r>
              <a:rPr lang="is-IS" dirty="0"/>
              <a:t>…</a:t>
            </a:r>
          </a:p>
          <a:p>
            <a:pPr lvl="1"/>
            <a:endParaRPr lang="is-IS" sz="1100" dirty="0"/>
          </a:p>
          <a:p>
            <a:r>
              <a:rPr lang="is-IS" dirty="0"/>
              <a:t>Idea: </a:t>
            </a:r>
            <a:r>
              <a:rPr lang="is-IS" dirty="0">
                <a:solidFill>
                  <a:srgbClr val="0000FF"/>
                </a:solidFill>
              </a:rPr>
              <a:t>Dynamically find out and use the lowest latency one can reliably access a memory location with</a:t>
            </a:r>
          </a:p>
          <a:p>
            <a:pPr lvl="1"/>
            <a:r>
              <a:rPr lang="is-IS" dirty="0"/>
              <a:t>Adaptive-Latency DRAM [HPCA 2015]</a:t>
            </a:r>
          </a:p>
          <a:p>
            <a:pPr lvl="1"/>
            <a:r>
              <a:rPr lang="is-IS" dirty="0"/>
              <a:t>Flexible-Latency DRAM [SIGMETRICS 2016]</a:t>
            </a:r>
          </a:p>
          <a:p>
            <a:pPr lvl="1"/>
            <a:r>
              <a:rPr lang="is-IS" dirty="0"/>
              <a:t>Design-Induced Variation-Aware DRAM [SIGMETRICS 2017]</a:t>
            </a:r>
          </a:p>
          <a:p>
            <a:pPr lvl="1"/>
            <a:r>
              <a:rPr lang="is-IS" dirty="0"/>
              <a:t>Voltron [SIGMETRICS 2017]</a:t>
            </a:r>
          </a:p>
          <a:p>
            <a:pPr lvl="1"/>
            <a:r>
              <a:rPr lang="is-IS" dirty="0"/>
              <a:t>DRAM Latency PUF [HPCA 2018]</a:t>
            </a:r>
          </a:p>
          <a:p>
            <a:pPr lvl="1"/>
            <a:r>
              <a:rPr lang="is-IS" dirty="0"/>
              <a:t>DRAM Latency True Random Number Generator [HPCA 2019]</a:t>
            </a:r>
          </a:p>
          <a:p>
            <a:pPr lvl="1"/>
            <a:r>
              <a:rPr lang="is-IS" sz="1800" dirty="0"/>
              <a:t>...</a:t>
            </a:r>
          </a:p>
          <a:p>
            <a:pPr lvl="1"/>
            <a:endParaRPr lang="is-IS" sz="1100" dirty="0"/>
          </a:p>
          <a:p>
            <a:r>
              <a:rPr lang="is-IS" dirty="0">
                <a:solidFill>
                  <a:srgbClr val="FF0000"/>
                </a:solidFill>
              </a:rPr>
              <a:t>We would like to find sources of latency heterogeneity and exploit them to minimize latency (or create other benefits)</a:t>
            </a:r>
          </a:p>
          <a:p>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334</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188358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Latency Variation in Memory Chips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55" name="Group 54"/>
          <p:cNvGrpSpPr/>
          <p:nvPr/>
        </p:nvGrpSpPr>
        <p:grpSpPr>
          <a:xfrm>
            <a:off x="741777" y="4953000"/>
            <a:ext cx="8040641" cy="992612"/>
            <a:chOff x="224591" y="5243899"/>
            <a:chExt cx="8510476" cy="992613"/>
          </a:xfrm>
        </p:grpSpPr>
        <p:grpSp>
          <p:nvGrpSpPr>
            <p:cNvPr id="56" name="Group 55"/>
            <p:cNvGrpSpPr/>
            <p:nvPr/>
          </p:nvGrpSpPr>
          <p:grpSpPr>
            <a:xfrm>
              <a:off x="224591" y="5243899"/>
              <a:ext cx="8510476" cy="523229"/>
              <a:chOff x="352625" y="3223796"/>
              <a:chExt cx="8510476" cy="523229"/>
            </a:xfrm>
          </p:grpSpPr>
          <p:cxnSp>
            <p:nvCxnSpPr>
              <p:cNvPr id="58" name="Straight Arrow Connector 57"/>
              <p:cNvCxnSpPr/>
              <p:nvPr/>
            </p:nvCxnSpPr>
            <p:spPr>
              <a:xfrm>
                <a:off x="1161179" y="3511042"/>
                <a:ext cx="6781800" cy="0"/>
              </a:xfrm>
              <a:prstGeom prst="straightConnector1">
                <a:avLst/>
              </a:prstGeom>
              <a:noFill/>
              <a:ln w="44450" cap="rnd" cmpd="sng" algn="ctr">
                <a:solidFill>
                  <a:sysClr val="windowText" lastClr="000000">
                    <a:lumMod val="65000"/>
                    <a:lumOff val="35000"/>
                  </a:sysClr>
                </a:solidFill>
                <a:prstDash val="solid"/>
                <a:miter lim="800000"/>
                <a:headEnd type="arrow" w="lg" len="lg"/>
                <a:tailEnd type="arrow" w="lg" len="lg"/>
              </a:ln>
              <a:effectLst/>
            </p:spPr>
          </p:cxnSp>
          <p:sp>
            <p:nvSpPr>
              <p:cNvPr id="59" name="TextBox 58"/>
              <p:cNvSpPr txBox="1"/>
              <p:nvPr/>
            </p:nvSpPr>
            <p:spPr>
              <a:xfrm>
                <a:off x="7871906" y="3223804"/>
                <a:ext cx="991195" cy="523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0" cap="none" spc="0" normalizeH="0" baseline="0" noProof="0" dirty="0">
                    <a:ln>
                      <a:noFill/>
                    </a:ln>
                    <a:solidFill>
                      <a:prstClr val="black">
                        <a:lumMod val="65000"/>
                        <a:lumOff val="35000"/>
                      </a:prstClr>
                    </a:solidFill>
                    <a:effectLst/>
                    <a:uLnTx/>
                    <a:uFillTx/>
                    <a:latin typeface="Gill Sans MT"/>
                    <a:ea typeface="+mn-ea"/>
                    <a:cs typeface="+mn-cs"/>
                  </a:rPr>
                  <a:t>High</a:t>
                </a:r>
              </a:p>
            </p:txBody>
          </p:sp>
          <p:sp>
            <p:nvSpPr>
              <p:cNvPr id="60" name="TextBox 59"/>
              <p:cNvSpPr txBox="1"/>
              <p:nvPr/>
            </p:nvSpPr>
            <p:spPr>
              <a:xfrm>
                <a:off x="352625" y="3223796"/>
                <a:ext cx="876704" cy="523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0" cap="none" spc="0" normalizeH="0" baseline="0" noProof="0" dirty="0">
                    <a:ln>
                      <a:noFill/>
                    </a:ln>
                    <a:solidFill>
                      <a:prstClr val="black">
                        <a:lumMod val="65000"/>
                        <a:lumOff val="35000"/>
                      </a:prstClr>
                    </a:solidFill>
                    <a:effectLst/>
                    <a:uLnTx/>
                    <a:uFillTx/>
                    <a:latin typeface="Gill Sans MT"/>
                    <a:ea typeface="+mn-ea"/>
                    <a:cs typeface="+mn-cs"/>
                  </a:rPr>
                  <a:t>Low</a:t>
                </a:r>
              </a:p>
            </p:txBody>
          </p:sp>
        </p:grpSp>
        <p:sp>
          <p:nvSpPr>
            <p:cNvPr id="57" name="TextBox 56"/>
            <p:cNvSpPr txBox="1"/>
            <p:nvPr/>
          </p:nvSpPr>
          <p:spPr>
            <a:xfrm>
              <a:off x="2964359" y="5713292"/>
              <a:ext cx="2927841"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0" cap="none" spc="0" normalizeH="0" baseline="0" noProof="0" dirty="0">
                  <a:ln>
                    <a:noFill/>
                  </a:ln>
                  <a:solidFill>
                    <a:prstClr val="black">
                      <a:lumMod val="65000"/>
                      <a:lumOff val="35000"/>
                    </a:prstClr>
                  </a:solidFill>
                  <a:effectLst/>
                  <a:uLnTx/>
                  <a:uFillTx/>
                  <a:latin typeface="Gill Sans MT"/>
                  <a:ea typeface="+mn-ea"/>
                  <a:cs typeface="+mn-cs"/>
                </a:rPr>
                <a:t>DRAM Latency</a:t>
              </a:r>
            </a:p>
          </p:txBody>
        </p:sp>
      </p:grpSp>
      <p:grpSp>
        <p:nvGrpSpPr>
          <p:cNvPr id="61" name="Group 60"/>
          <p:cNvGrpSpPr/>
          <p:nvPr/>
        </p:nvGrpSpPr>
        <p:grpSpPr>
          <a:xfrm>
            <a:off x="4138538" y="2878490"/>
            <a:ext cx="1202573" cy="1358640"/>
            <a:chOff x="2373000" y="3289560"/>
            <a:chExt cx="1202573" cy="1358640"/>
          </a:xfrm>
        </p:grpSpPr>
        <p:pic>
          <p:nvPicPr>
            <p:cNvPr id="6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63" name="TextBox 62"/>
            <p:cNvSpPr txBox="1"/>
            <p:nvPr/>
          </p:nvSpPr>
          <p:spPr>
            <a:xfrm>
              <a:off x="2373000" y="3289560"/>
              <a:ext cx="120257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65000"/>
                      <a:lumOff val="35000"/>
                    </a:prstClr>
                  </a:solidFill>
                  <a:effectLst/>
                  <a:uLnTx/>
                  <a:uFillTx/>
                  <a:latin typeface="Gill Sans MT"/>
                  <a:ea typeface="+mn-ea"/>
                  <a:cs typeface="+mn-cs"/>
                </a:rPr>
                <a:t>DRAM B</a:t>
              </a:r>
            </a:p>
          </p:txBody>
        </p:sp>
      </p:grpSp>
      <p:grpSp>
        <p:nvGrpSpPr>
          <p:cNvPr id="64" name="Group 63"/>
          <p:cNvGrpSpPr/>
          <p:nvPr/>
        </p:nvGrpSpPr>
        <p:grpSpPr>
          <a:xfrm>
            <a:off x="2019300" y="2878490"/>
            <a:ext cx="4856042" cy="2578172"/>
            <a:chOff x="2019300" y="2878490"/>
            <a:chExt cx="4856042" cy="2578172"/>
          </a:xfrm>
        </p:grpSpPr>
        <p:grpSp>
          <p:nvGrpSpPr>
            <p:cNvPr id="65" name="dram a"/>
            <p:cNvGrpSpPr/>
            <p:nvPr/>
          </p:nvGrpSpPr>
          <p:grpSpPr>
            <a:xfrm>
              <a:off x="2286832" y="2878490"/>
              <a:ext cx="1181157" cy="2578172"/>
              <a:chOff x="2445298" y="3289228"/>
              <a:chExt cx="1181157" cy="2578172"/>
            </a:xfrm>
          </p:grpSpPr>
          <p:cxnSp>
            <p:nvCxnSpPr>
              <p:cNvPr id="84" name="Straight Connector 83"/>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5" name="Oval 84"/>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4F81BD"/>
                  </a:solidFill>
                  <a:effectLst/>
                  <a:uLnTx/>
                  <a:uFillTx/>
                  <a:latin typeface="Gill Sans MT"/>
                  <a:ea typeface="+mn-ea"/>
                  <a:cs typeface="+mn-cs"/>
                </a:endParaRPr>
              </a:p>
            </p:txBody>
          </p:sp>
          <p:grpSp>
            <p:nvGrpSpPr>
              <p:cNvPr id="86" name="Group 85"/>
              <p:cNvGrpSpPr/>
              <p:nvPr/>
            </p:nvGrpSpPr>
            <p:grpSpPr>
              <a:xfrm>
                <a:off x="2445298" y="3289228"/>
                <a:ext cx="1181157" cy="1358640"/>
                <a:chOff x="2373000" y="3289560"/>
                <a:chExt cx="1181157" cy="1358640"/>
              </a:xfrm>
            </p:grpSpPr>
            <p:pic>
              <p:nvPicPr>
                <p:cNvPr id="87"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8" name="TextBox 87"/>
                <p:cNvSpPr txBox="1"/>
                <p:nvPr/>
              </p:nvSpPr>
              <p:spPr>
                <a:xfrm>
                  <a:off x="2373000" y="3289560"/>
                  <a:ext cx="11811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0" cap="none" spc="0" normalizeH="0" baseline="0" noProof="0" dirty="0">
                      <a:ln>
                        <a:noFill/>
                      </a:ln>
                      <a:solidFill>
                        <a:prstClr val="black">
                          <a:lumMod val="65000"/>
                          <a:lumOff val="35000"/>
                        </a:prstClr>
                      </a:solidFill>
                      <a:effectLst/>
                      <a:uLnTx/>
                      <a:uFillTx/>
                      <a:latin typeface="Gill Sans MT"/>
                      <a:ea typeface="+mn-ea"/>
                      <a:cs typeface="+mn-cs"/>
                    </a:rPr>
                    <a:t>DRAM A</a:t>
                  </a:r>
                </a:p>
              </p:txBody>
            </p:sp>
          </p:grpSp>
        </p:grpSp>
        <p:cxnSp>
          <p:nvCxnSpPr>
            <p:cNvPr id="66" name="Straight Connector 65"/>
            <p:cNvCxnSpPr/>
            <p:nvPr/>
          </p:nvCxnSpPr>
          <p:spPr>
            <a:xfrm flipH="1" flipV="1">
              <a:off x="4729117" y="4237130"/>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67" name="Oval 66"/>
            <p:cNvSpPr>
              <a:spLocks noChangeAspect="1"/>
            </p:cNvSpPr>
            <p:nvPr/>
          </p:nvSpPr>
          <p:spPr>
            <a:xfrm>
              <a:off x="45144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4F81BD"/>
                </a:solidFill>
                <a:effectLst/>
                <a:uLnTx/>
                <a:uFillTx/>
                <a:latin typeface="Gill Sans MT"/>
                <a:ea typeface="+mn-ea"/>
                <a:cs typeface="+mn-cs"/>
              </a:endParaRPr>
            </a:p>
          </p:txBody>
        </p:sp>
        <p:grpSp>
          <p:nvGrpSpPr>
            <p:cNvPr id="68" name="dram c"/>
            <p:cNvGrpSpPr/>
            <p:nvPr/>
          </p:nvGrpSpPr>
          <p:grpSpPr>
            <a:xfrm>
              <a:off x="5372100" y="2878490"/>
              <a:ext cx="1215397" cy="2578172"/>
              <a:chOff x="2445298" y="3289228"/>
              <a:chExt cx="1215397" cy="2578172"/>
            </a:xfrm>
          </p:grpSpPr>
          <p:cxnSp>
            <p:nvCxnSpPr>
              <p:cNvPr id="79" name="Straight Connector 78"/>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0" name="Oval 79"/>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4F81BD"/>
                  </a:solidFill>
                  <a:effectLst/>
                  <a:uLnTx/>
                  <a:uFillTx/>
                  <a:latin typeface="Gill Sans MT"/>
                  <a:ea typeface="+mn-ea"/>
                  <a:cs typeface="+mn-cs"/>
                </a:endParaRPr>
              </a:p>
            </p:txBody>
          </p:sp>
          <p:grpSp>
            <p:nvGrpSpPr>
              <p:cNvPr id="81" name="Group 80"/>
              <p:cNvGrpSpPr/>
              <p:nvPr/>
            </p:nvGrpSpPr>
            <p:grpSpPr>
              <a:xfrm>
                <a:off x="2445298" y="3289228"/>
                <a:ext cx="1215397" cy="1358640"/>
                <a:chOff x="2373000" y="3289560"/>
                <a:chExt cx="1215397" cy="1358640"/>
              </a:xfrm>
            </p:grpSpPr>
            <p:pic>
              <p:nvPicPr>
                <p:cNvPr id="8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3" name="TextBox 82"/>
                <p:cNvSpPr txBox="1"/>
                <p:nvPr/>
              </p:nvSpPr>
              <p:spPr>
                <a:xfrm>
                  <a:off x="2373000" y="3289560"/>
                  <a:ext cx="121539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0" cap="none" spc="0" normalizeH="0" baseline="0" noProof="0" dirty="0">
                      <a:ln>
                        <a:noFill/>
                      </a:ln>
                      <a:solidFill>
                        <a:prstClr val="black">
                          <a:lumMod val="65000"/>
                          <a:lumOff val="35000"/>
                        </a:prstClr>
                      </a:solidFill>
                      <a:effectLst/>
                      <a:uLnTx/>
                      <a:uFillTx/>
                      <a:latin typeface="Gill Sans MT"/>
                      <a:ea typeface="+mn-ea"/>
                      <a:cs typeface="+mn-cs"/>
                    </a:rPr>
                    <a:t>DRAM C</a:t>
                  </a:r>
                </a:p>
              </p:txBody>
            </p:sp>
          </p:grpSp>
        </p:grpSp>
        <p:grpSp>
          <p:nvGrpSpPr>
            <p:cNvPr id="69" name="fab var"/>
            <p:cNvGrpSpPr/>
            <p:nvPr/>
          </p:nvGrpSpPr>
          <p:grpSpPr>
            <a:xfrm>
              <a:off x="2019300" y="4338029"/>
              <a:ext cx="4856042" cy="857215"/>
              <a:chOff x="2057400" y="4748767"/>
              <a:chExt cx="4856042" cy="857215"/>
            </a:xfrm>
          </p:grpSpPr>
          <p:grpSp>
            <p:nvGrpSpPr>
              <p:cNvPr id="70" name="Group 69"/>
              <p:cNvGrpSpPr>
                <a:grpSpLocks noChangeAspect="1"/>
              </p:cNvGrpSpPr>
              <p:nvPr/>
            </p:nvGrpSpPr>
            <p:grpSpPr>
              <a:xfrm>
                <a:off x="2057400" y="4748767"/>
                <a:ext cx="1735529" cy="857215"/>
                <a:chOff x="1905000" y="3429000"/>
                <a:chExt cx="4800600" cy="1905000"/>
              </a:xfrm>
            </p:grpSpPr>
            <p:sp>
              <p:nvSpPr>
                <p:cNvPr id="77"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Gill Sans MT"/>
                    <a:ea typeface="+mn-ea"/>
                    <a:cs typeface="+mn-cs"/>
                  </a:endParaRPr>
                </a:p>
              </p:txBody>
            </p:sp>
            <p:sp>
              <p:nvSpPr>
                <p:cNvPr id="78"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Gill Sans MT"/>
                    <a:ea typeface="+mn-ea"/>
                    <a:cs typeface="+mn-cs"/>
                  </a:endParaRPr>
                </a:p>
              </p:txBody>
            </p:sp>
          </p:grpSp>
          <p:grpSp>
            <p:nvGrpSpPr>
              <p:cNvPr id="71" name="Group 70"/>
              <p:cNvGrpSpPr>
                <a:grpSpLocks noChangeAspect="1"/>
              </p:cNvGrpSpPr>
              <p:nvPr/>
            </p:nvGrpSpPr>
            <p:grpSpPr>
              <a:xfrm>
                <a:off x="3919607" y="4748767"/>
                <a:ext cx="1735529" cy="857215"/>
                <a:chOff x="1905000" y="3429000"/>
                <a:chExt cx="4800600" cy="1905000"/>
              </a:xfrm>
            </p:grpSpPr>
            <p:sp>
              <p:nvSpPr>
                <p:cNvPr id="75"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Gill Sans MT"/>
                    <a:ea typeface="+mn-ea"/>
                    <a:cs typeface="+mn-cs"/>
                  </a:endParaRPr>
                </a:p>
              </p:txBody>
            </p:sp>
            <p:sp>
              <p:nvSpPr>
                <p:cNvPr id="76"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Gill Sans MT"/>
                    <a:ea typeface="+mn-ea"/>
                    <a:cs typeface="+mn-cs"/>
                  </a:endParaRPr>
                </a:p>
              </p:txBody>
            </p:sp>
          </p:grpSp>
          <p:grpSp>
            <p:nvGrpSpPr>
              <p:cNvPr id="72" name="Group 71"/>
              <p:cNvGrpSpPr>
                <a:grpSpLocks noChangeAspect="1"/>
              </p:cNvGrpSpPr>
              <p:nvPr/>
            </p:nvGrpSpPr>
            <p:grpSpPr>
              <a:xfrm>
                <a:off x="5177913" y="4748767"/>
                <a:ext cx="1735529" cy="857215"/>
                <a:chOff x="1905000" y="3429000"/>
                <a:chExt cx="4800600" cy="1905000"/>
              </a:xfrm>
            </p:grpSpPr>
            <p:sp>
              <p:nvSpPr>
                <p:cNvPr id="73"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Gill Sans MT"/>
                    <a:ea typeface="+mn-ea"/>
                    <a:cs typeface="+mn-cs"/>
                  </a:endParaRPr>
                </a:p>
              </p:txBody>
            </p:sp>
            <p:sp>
              <p:nvSpPr>
                <p:cNvPr id="74"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Gill Sans MT"/>
                    <a:ea typeface="+mn-ea"/>
                    <a:cs typeface="+mn-cs"/>
                  </a:endParaRPr>
                </a:p>
              </p:txBody>
            </p:sp>
          </p:grpSp>
        </p:grpSp>
      </p:grpSp>
      <p:grpSp>
        <p:nvGrpSpPr>
          <p:cNvPr id="89" name="Group 88"/>
          <p:cNvGrpSpPr/>
          <p:nvPr/>
        </p:nvGrpSpPr>
        <p:grpSpPr>
          <a:xfrm>
            <a:off x="3647581" y="4237130"/>
            <a:ext cx="2030017" cy="1219532"/>
            <a:chOff x="3647581" y="4237130"/>
            <a:chExt cx="2030017" cy="1219532"/>
          </a:xfrm>
        </p:grpSpPr>
        <p:sp>
          <p:nvSpPr>
            <p:cNvPr id="90" name="Oval 89"/>
            <p:cNvSpPr>
              <a:spLocks noChangeAspect="1"/>
            </p:cNvSpPr>
            <p:nvPr/>
          </p:nvSpPr>
          <p:spPr>
            <a:xfrm>
              <a:off x="5248213" y="5031571"/>
              <a:ext cx="429385" cy="425091"/>
            </a:xfrm>
            <a:prstGeom prst="ellipse">
              <a:avLst/>
            </a:prstGeom>
            <a:solidFill>
              <a:srgbClr val="C0504D">
                <a:lumMod val="5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4F81BD"/>
                </a:solidFill>
                <a:effectLst/>
                <a:uLnTx/>
                <a:uFillTx/>
                <a:latin typeface="Gill Sans MT"/>
                <a:ea typeface="+mn-ea"/>
                <a:cs typeface="+mn-cs"/>
              </a:endParaRPr>
            </a:p>
          </p:txBody>
        </p:sp>
        <p:sp>
          <p:nvSpPr>
            <p:cNvPr id="91" name="Oval 90"/>
            <p:cNvSpPr>
              <a:spLocks noChangeAspect="1"/>
            </p:cNvSpPr>
            <p:nvPr/>
          </p:nvSpPr>
          <p:spPr>
            <a:xfrm>
              <a:off x="41811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4F81BD"/>
                </a:solidFill>
                <a:effectLst/>
                <a:uLnTx/>
                <a:uFillTx/>
                <a:latin typeface="Gill Sans MT"/>
                <a:ea typeface="+mn-ea"/>
                <a:cs typeface="+mn-cs"/>
              </a:endParaRPr>
            </a:p>
          </p:txBody>
        </p:sp>
        <p:sp>
          <p:nvSpPr>
            <p:cNvPr id="92" name="Oval 91"/>
            <p:cNvSpPr>
              <a:spLocks noChangeAspect="1"/>
            </p:cNvSpPr>
            <p:nvPr/>
          </p:nvSpPr>
          <p:spPr>
            <a:xfrm>
              <a:off x="3647581" y="5031571"/>
              <a:ext cx="429385" cy="425091"/>
            </a:xfrm>
            <a:prstGeom prst="ellipse">
              <a:avLst/>
            </a:prstGeom>
            <a:solidFill>
              <a:srgbClr val="C0504D">
                <a:lumMod val="20000"/>
                <a:lumOff val="8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4F81BD"/>
                </a:solidFill>
                <a:effectLst/>
                <a:uLnTx/>
                <a:uFillTx/>
                <a:latin typeface="Gill Sans MT"/>
                <a:ea typeface="+mn-ea"/>
                <a:cs typeface="+mn-cs"/>
              </a:endParaRPr>
            </a:p>
          </p:txBody>
        </p:sp>
        <p:sp>
          <p:nvSpPr>
            <p:cNvPr id="93" name="Oval 92"/>
            <p:cNvSpPr>
              <a:spLocks noChangeAspect="1"/>
            </p:cNvSpPr>
            <p:nvPr/>
          </p:nvSpPr>
          <p:spPr>
            <a:xfrm>
              <a:off x="4451347" y="5031571"/>
              <a:ext cx="429385" cy="425091"/>
            </a:xfrm>
            <a:prstGeom prst="ellipse">
              <a:avLst/>
            </a:prstGeom>
            <a:solidFill>
              <a:srgbClr val="C0504D">
                <a:lumMod val="60000"/>
                <a:lumOff val="4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4F81BD"/>
                </a:solidFill>
                <a:effectLst/>
                <a:uLnTx/>
                <a:uFillTx/>
                <a:latin typeface="Gill Sans MT"/>
                <a:ea typeface="+mn-ea"/>
                <a:cs typeface="+mn-cs"/>
              </a:endParaRPr>
            </a:p>
          </p:txBody>
        </p:sp>
        <p:sp>
          <p:nvSpPr>
            <p:cNvPr id="94" name="Oval 93"/>
            <p:cNvSpPr>
              <a:spLocks noChangeAspect="1"/>
            </p:cNvSpPr>
            <p:nvPr/>
          </p:nvSpPr>
          <p:spPr>
            <a:xfrm>
              <a:off x="4714669" y="5031571"/>
              <a:ext cx="429385" cy="425091"/>
            </a:xfrm>
            <a:prstGeom prst="ellipse">
              <a:avLst/>
            </a:prstGeom>
            <a:solidFill>
              <a:srgbClr val="C0504D">
                <a:lumMod val="75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4F81BD"/>
                </a:solidFill>
                <a:effectLst/>
                <a:uLnTx/>
                <a:uFillTx/>
                <a:latin typeface="Gill Sans MT"/>
                <a:ea typeface="+mn-ea"/>
                <a:cs typeface="+mn-cs"/>
              </a:endParaRPr>
            </a:p>
          </p:txBody>
        </p:sp>
        <p:cxnSp>
          <p:nvCxnSpPr>
            <p:cNvPr id="95" name="Straight Connector 94"/>
            <p:cNvCxnSpPr>
              <a:stCxn id="90" idx="0"/>
            </p:cNvCxnSpPr>
            <p:nvPr/>
          </p:nvCxnSpPr>
          <p:spPr>
            <a:xfrm flipH="1" flipV="1">
              <a:off x="4943811" y="4237131"/>
              <a:ext cx="519095" cy="794440"/>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6" name="Straight Connector 95"/>
            <p:cNvCxnSpPr>
              <a:stCxn id="92" idx="0"/>
            </p:cNvCxnSpPr>
            <p:nvPr/>
          </p:nvCxnSpPr>
          <p:spPr>
            <a:xfrm flipV="1">
              <a:off x="3862274" y="4249027"/>
              <a:ext cx="650052" cy="782544"/>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7" name="Straight Connector 96"/>
            <p:cNvCxnSpPr>
              <a:stCxn id="94" idx="0"/>
            </p:cNvCxnSpPr>
            <p:nvPr/>
          </p:nvCxnSpPr>
          <p:spPr>
            <a:xfrm flipH="1" flipV="1">
              <a:off x="4845377" y="4242062"/>
              <a:ext cx="83985" cy="789509"/>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8" name="Straight Connector 97"/>
            <p:cNvCxnSpPr>
              <a:stCxn id="93" idx="0"/>
              <a:endCxn id="62" idx="2"/>
            </p:cNvCxnSpPr>
            <p:nvPr/>
          </p:nvCxnSpPr>
          <p:spPr>
            <a:xfrm flipV="1">
              <a:off x="4666040" y="4237130"/>
              <a:ext cx="63077"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9" name="Straight Connector 98"/>
            <p:cNvCxnSpPr>
              <a:stCxn id="91" idx="0"/>
            </p:cNvCxnSpPr>
            <p:nvPr/>
          </p:nvCxnSpPr>
          <p:spPr>
            <a:xfrm flipV="1">
              <a:off x="4395818" y="4237130"/>
              <a:ext cx="207144"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grpSp>
      <p:grpSp>
        <p:nvGrpSpPr>
          <p:cNvPr id="100" name="Group 99"/>
          <p:cNvGrpSpPr/>
          <p:nvPr/>
        </p:nvGrpSpPr>
        <p:grpSpPr>
          <a:xfrm>
            <a:off x="5245076" y="4042855"/>
            <a:ext cx="3281668" cy="1133852"/>
            <a:chOff x="5245076" y="4042855"/>
            <a:chExt cx="3281668" cy="1133852"/>
          </a:xfrm>
        </p:grpSpPr>
        <p:cxnSp>
          <p:nvCxnSpPr>
            <p:cNvPr id="101" name="Straight Arrow Connector 100"/>
            <p:cNvCxnSpPr/>
            <p:nvPr/>
          </p:nvCxnSpPr>
          <p:spPr>
            <a:xfrm flipH="1">
              <a:off x="5529975" y="4445804"/>
              <a:ext cx="707587" cy="730903"/>
            </a:xfrm>
            <a:prstGeom prst="straightConnector1">
              <a:avLst/>
            </a:prstGeom>
            <a:noFill/>
            <a:ln w="31750" cap="rnd" cmpd="sng" algn="ctr">
              <a:solidFill>
                <a:sysClr val="windowText" lastClr="000000">
                  <a:lumMod val="50000"/>
                  <a:lumOff val="50000"/>
                </a:sysClr>
              </a:solidFill>
              <a:prstDash val="sysDash"/>
              <a:miter lim="800000"/>
              <a:tailEnd type="arrow" w="lg" len="lg"/>
            </a:ln>
            <a:effectLst/>
          </p:spPr>
        </p:cxnSp>
        <p:sp>
          <p:nvSpPr>
            <p:cNvPr id="102" name="label: dram cell"/>
            <p:cNvSpPr txBox="1"/>
            <p:nvPr/>
          </p:nvSpPr>
          <p:spPr>
            <a:xfrm>
              <a:off x="5245076" y="4042855"/>
              <a:ext cx="3281668"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prstClr val="black"/>
                  </a:solidFill>
                  <a:effectLst/>
                  <a:uLnTx/>
                  <a:uFillTx/>
                  <a:latin typeface="Gill Sans MT"/>
                  <a:ea typeface="+mn-ea"/>
                  <a:cs typeface="+mn-cs"/>
                </a:rPr>
                <a:t>Slow cells</a:t>
              </a:r>
            </a:p>
          </p:txBody>
        </p:sp>
      </p:grpSp>
      <p:sp>
        <p:nvSpPr>
          <p:cNvPr id="103" name="TextBox 102"/>
          <p:cNvSpPr txBox="1"/>
          <p:nvPr/>
        </p:nvSpPr>
        <p:spPr>
          <a:xfrm>
            <a:off x="304800" y="1282205"/>
            <a:ext cx="868680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Gill Sans MT"/>
                <a:ea typeface="+mn-ea"/>
                <a:cs typeface="+mn-cs"/>
              </a:rPr>
              <a:t>Heterogeneous manufacturing &amp; operating conditions</a:t>
            </a:r>
            <a:r>
              <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 → </a:t>
            </a:r>
            <a:br>
              <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br>
            <a:r>
              <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	</a:t>
            </a:r>
            <a:r>
              <a:rPr kumimoji="0" lang="en-US" sz="2800" b="0" i="0" u="none" strike="noStrike" kern="1200" cap="none" spc="0" normalizeH="0" baseline="0" noProof="0" dirty="0">
                <a:ln>
                  <a:noFill/>
                </a:ln>
                <a:solidFill>
                  <a:srgbClr val="C0504D"/>
                </a:solidFill>
                <a:effectLst/>
                <a:uLnTx/>
                <a:uFillTx/>
                <a:latin typeface="Gill Sans MT"/>
                <a:ea typeface="+mn-ea"/>
                <a:cs typeface="+mn-cs"/>
              </a:rPr>
              <a:t>latency variation in timing parameters</a:t>
            </a:r>
          </a:p>
        </p:txBody>
      </p:sp>
    </p:spTree>
    <p:extLst>
      <p:ext uri="{BB962C8B-B14F-4D97-AF65-F5344CB8AC3E}">
        <p14:creationId xmlns:p14="http://schemas.microsoft.com/office/powerpoint/2010/main" val="12462847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64"/>
                                        </p:tgtEl>
                                        <p:attrNameLst>
                                          <p:attrName>style.visibility</p:attrName>
                                        </p:attrNameLst>
                                      </p:cBhvr>
                                      <p:to>
                                        <p:strVal val="hidden"/>
                                      </p:to>
                                    </p:set>
                                  </p:childTnLst>
                                </p:cTn>
                              </p:par>
                              <p:par>
                                <p:cTn id="7" presetID="55" presetClass="entr" presetSubtype="0" fill="hold" nodeType="withEffect">
                                  <p:stCondLst>
                                    <p:cond delay="0"/>
                                  </p:stCondLst>
                                  <p:childTnLst>
                                    <p:set>
                                      <p:cBhvr>
                                        <p:cTn id="8" dur="1" fill="hold">
                                          <p:stCondLst>
                                            <p:cond delay="0"/>
                                          </p:stCondLst>
                                        </p:cTn>
                                        <p:tgtEl>
                                          <p:spTgt spid="89"/>
                                        </p:tgtEl>
                                        <p:attrNameLst>
                                          <p:attrName>style.visibility</p:attrName>
                                        </p:attrNameLst>
                                      </p:cBhvr>
                                      <p:to>
                                        <p:strVal val="visible"/>
                                      </p:to>
                                    </p:set>
                                    <p:anim calcmode="lin" valueType="num">
                                      <p:cBhvr>
                                        <p:cTn id="9" dur="1000" fill="hold"/>
                                        <p:tgtEl>
                                          <p:spTgt spid="89"/>
                                        </p:tgtEl>
                                        <p:attrNameLst>
                                          <p:attrName>ppt_w</p:attrName>
                                        </p:attrNameLst>
                                      </p:cBhvr>
                                      <p:tavLst>
                                        <p:tav tm="0">
                                          <p:val>
                                            <p:strVal val="#ppt_w*0.70"/>
                                          </p:val>
                                        </p:tav>
                                        <p:tav tm="100000">
                                          <p:val>
                                            <p:strVal val="#ppt_w"/>
                                          </p:val>
                                        </p:tav>
                                      </p:tavLst>
                                    </p:anim>
                                    <p:anim calcmode="lin" valueType="num">
                                      <p:cBhvr>
                                        <p:cTn id="10" dur="1000" fill="hold"/>
                                        <p:tgtEl>
                                          <p:spTgt spid="89"/>
                                        </p:tgtEl>
                                        <p:attrNameLst>
                                          <p:attrName>ppt_h</p:attrName>
                                        </p:attrNameLst>
                                      </p:cBhvr>
                                      <p:tavLst>
                                        <p:tav tm="0">
                                          <p:val>
                                            <p:strVal val="#ppt_h"/>
                                          </p:val>
                                        </p:tav>
                                        <p:tav tm="100000">
                                          <p:val>
                                            <p:strVal val="#ppt_h"/>
                                          </p:val>
                                        </p:tav>
                                      </p:tavLst>
                                    </p:anim>
                                    <p:animEffect transition="in" filter="fade">
                                      <p:cBhvr>
                                        <p:cTn id="11" dur="1000"/>
                                        <p:tgtEl>
                                          <p:spTgt spid="89"/>
                                        </p:tgtEl>
                                      </p:cBhvr>
                                    </p:animEffect>
                                  </p:childTnLst>
                                </p:cTn>
                              </p:par>
                              <p:par>
                                <p:cTn id="12" presetID="10" presetClass="entr" presetSubtype="0" fill="hold" nodeType="withEffect">
                                  <p:stCondLst>
                                    <p:cond delay="0"/>
                                  </p:stCondLst>
                                  <p:childTnLst>
                                    <p:set>
                                      <p:cBhvr>
                                        <p:cTn id="13" dur="1" fill="hold">
                                          <p:stCondLst>
                                            <p:cond delay="0"/>
                                          </p:stCondLst>
                                        </p:cTn>
                                        <p:tgtEl>
                                          <p:spTgt spid="100"/>
                                        </p:tgtEl>
                                        <p:attrNameLst>
                                          <p:attrName>style.visibility</p:attrName>
                                        </p:attrNameLst>
                                      </p:cBhvr>
                                      <p:to>
                                        <p:strVal val="visible"/>
                                      </p:to>
                                    </p:set>
                                    <p:animEffect transition="in" filter="fade">
                                      <p:cBhvr>
                                        <p:cTn id="14"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is Latency High?</a:t>
            </a:r>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336</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sp>
        <p:nvSpPr>
          <p:cNvPr id="3" name="Content Placeholder 2"/>
          <p:cNvSpPr>
            <a:spLocks noGrp="1"/>
          </p:cNvSpPr>
          <p:nvPr>
            <p:ph idx="1"/>
          </p:nvPr>
        </p:nvSpPr>
        <p:spPr/>
        <p:txBody>
          <a:bodyPr>
            <a:normAutofit/>
          </a:bodyPr>
          <a:lstStyle/>
          <a:p>
            <a:r>
              <a:rPr lang="en-US" dirty="0">
                <a:solidFill>
                  <a:srgbClr val="0070C0"/>
                </a:solidFill>
              </a:rPr>
              <a:t>DRAM latency: Delay as specified in DRAM standards</a:t>
            </a:r>
          </a:p>
          <a:p>
            <a:pPr lvl="1"/>
            <a:r>
              <a:rPr lang="en-US" dirty="0"/>
              <a:t>Doesn’t reflect true DRAM device latency</a:t>
            </a:r>
          </a:p>
          <a:p>
            <a:r>
              <a:rPr lang="en-US" dirty="0"/>
              <a:t>Imperfect manufacturing process </a:t>
            </a:r>
            <a:r>
              <a:rPr lang="en-US" dirty="0">
                <a:latin typeface="Cambria Math" panose="02040503050406030204" pitchFamily="18" charset="0"/>
                <a:ea typeface="Cambria Math" panose="02040503050406030204" pitchFamily="18" charset="0"/>
              </a:rPr>
              <a:t>→ </a:t>
            </a:r>
            <a:r>
              <a:rPr lang="en-US" dirty="0"/>
              <a:t>latency variation</a:t>
            </a:r>
          </a:p>
          <a:p>
            <a:r>
              <a:rPr lang="en-US" b="1" dirty="0"/>
              <a:t>High standard latency </a:t>
            </a:r>
            <a:r>
              <a:rPr lang="en-US" dirty="0"/>
              <a:t>chosen to increase yield</a:t>
            </a:r>
          </a:p>
          <a:p>
            <a:endParaRPr lang="en-US" b="1" dirty="0"/>
          </a:p>
          <a:p>
            <a:endParaRPr lang="en-US" b="1" dirty="0"/>
          </a:p>
          <a:p>
            <a:endParaRPr lang="en-US" b="1" dirty="0"/>
          </a:p>
          <a:p>
            <a:pPr marL="0" indent="0">
              <a:buNone/>
            </a:pPr>
            <a:endParaRPr lang="en-US" dirty="0"/>
          </a:p>
        </p:txBody>
      </p:sp>
      <p:grpSp>
        <p:nvGrpSpPr>
          <p:cNvPr id="6" name="Group 5"/>
          <p:cNvGrpSpPr/>
          <p:nvPr/>
        </p:nvGrpSpPr>
        <p:grpSpPr>
          <a:xfrm>
            <a:off x="692768" y="5363738"/>
            <a:ext cx="8040641" cy="992612"/>
            <a:chOff x="224591" y="5243899"/>
            <a:chExt cx="8510476" cy="992613"/>
          </a:xfrm>
        </p:grpSpPr>
        <p:grpSp>
          <p:nvGrpSpPr>
            <p:cNvPr id="52" name="Group 51"/>
            <p:cNvGrpSpPr/>
            <p:nvPr/>
          </p:nvGrpSpPr>
          <p:grpSpPr>
            <a:xfrm>
              <a:off x="224591" y="5243899"/>
              <a:ext cx="8510476" cy="523229"/>
              <a:chOff x="352625" y="3223796"/>
              <a:chExt cx="8510476" cy="523229"/>
            </a:xfrm>
          </p:grpSpPr>
          <p:cxnSp>
            <p:nvCxnSpPr>
              <p:cNvPr id="57" name="Straight Arrow Connector 56"/>
              <p:cNvCxnSpPr/>
              <p:nvPr/>
            </p:nvCxnSpPr>
            <p:spPr>
              <a:xfrm>
                <a:off x="1161179" y="3511042"/>
                <a:ext cx="6781800" cy="0"/>
              </a:xfrm>
              <a:prstGeom prst="straightConnector1">
                <a:avLst/>
              </a:prstGeom>
              <a:ln w="44450" cap="rnd">
                <a:solidFill>
                  <a:schemeClr val="tx1">
                    <a:lumMod val="65000"/>
                    <a:lumOff val="35000"/>
                  </a:schemeClr>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7871907" y="3223804"/>
                <a:ext cx="991194" cy="523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High</a:t>
                </a:r>
              </a:p>
            </p:txBody>
          </p:sp>
          <p:sp>
            <p:nvSpPr>
              <p:cNvPr id="63" name="TextBox 62"/>
              <p:cNvSpPr txBox="1"/>
              <p:nvPr/>
            </p:nvSpPr>
            <p:spPr>
              <a:xfrm>
                <a:off x="352625" y="3223796"/>
                <a:ext cx="876704" cy="523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Low</a:t>
                </a:r>
              </a:p>
            </p:txBody>
          </p:sp>
        </p:grpSp>
        <p:sp>
          <p:nvSpPr>
            <p:cNvPr id="65" name="TextBox 64"/>
            <p:cNvSpPr txBox="1"/>
            <p:nvPr/>
          </p:nvSpPr>
          <p:spPr>
            <a:xfrm>
              <a:off x="2900472" y="5713292"/>
              <a:ext cx="2991727"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DRAM Latency</a:t>
              </a:r>
            </a:p>
          </p:txBody>
        </p:sp>
      </p:grpSp>
      <p:grpSp>
        <p:nvGrpSpPr>
          <p:cNvPr id="27" name="dram a"/>
          <p:cNvGrpSpPr/>
          <p:nvPr/>
        </p:nvGrpSpPr>
        <p:grpSpPr>
          <a:xfrm>
            <a:off x="2237823" y="3289228"/>
            <a:ext cx="1181157" cy="2578172"/>
            <a:chOff x="2445298" y="3289228"/>
            <a:chExt cx="1181157" cy="2578172"/>
          </a:xfrm>
        </p:grpSpPr>
        <p:cxnSp>
          <p:nvCxnSpPr>
            <p:cNvPr id="16" name="Straight Connector 15"/>
            <p:cNvCxnSpPr>
              <a:stCxn id="68" idx="0"/>
              <a:endCxn id="64" idx="2"/>
            </p:cNvCxnSpPr>
            <p:nvPr/>
          </p:nvCxnSpPr>
          <p:spPr>
            <a:xfrm flipH="1" flipV="1">
              <a:off x="3035877" y="4647868"/>
              <a:ext cx="1" cy="794441"/>
            </a:xfrm>
            <a:prstGeom prst="line">
              <a:avLst/>
            </a:prstGeom>
            <a:ln w="31750" cap="rnd">
              <a:solidFill>
                <a:schemeClr val="bg1">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sp>
          <p:nvSpPr>
            <p:cNvPr id="68" name="Oval 67"/>
            <p:cNvSpPr>
              <a:spLocks noChangeAspect="1"/>
            </p:cNvSpPr>
            <p:nvPr/>
          </p:nvSpPr>
          <p:spPr>
            <a:xfrm>
              <a:off x="2821185" y="5442309"/>
              <a:ext cx="429385" cy="425091"/>
            </a:xfrm>
            <a:prstGeom prst="ellipse">
              <a:avLst/>
            </a:prstGeom>
            <a:solidFill>
              <a:schemeClr val="accent2">
                <a:lumMod val="40000"/>
                <a:lumOff val="60000"/>
              </a:schemeClr>
            </a:solidFill>
            <a:ln w="190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F81BD"/>
                </a:solidFill>
                <a:effectLst/>
                <a:uLnTx/>
                <a:uFillTx/>
                <a:latin typeface="Gill Sans MT" panose="020B0502020104020203"/>
                <a:ea typeface="+mn-ea"/>
                <a:cs typeface="+mn-cs"/>
              </a:endParaRPr>
            </a:p>
          </p:txBody>
        </p:sp>
        <p:grpSp>
          <p:nvGrpSpPr>
            <p:cNvPr id="14" name="Group 13"/>
            <p:cNvGrpSpPr/>
            <p:nvPr/>
          </p:nvGrpSpPr>
          <p:grpSpPr>
            <a:xfrm>
              <a:off x="2445298" y="3289228"/>
              <a:ext cx="1181157" cy="1358640"/>
              <a:chOff x="2373000" y="3289560"/>
              <a:chExt cx="1181157" cy="1358640"/>
            </a:xfrm>
          </p:grpSpPr>
          <p:pic>
            <p:nvPicPr>
              <p:cNvPr id="64" name="Content Placeholder 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10" name="TextBox 9"/>
              <p:cNvSpPr txBox="1"/>
              <p:nvPr/>
            </p:nvSpPr>
            <p:spPr>
              <a:xfrm>
                <a:off x="2373000" y="3289560"/>
                <a:ext cx="11811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DRAM A</a:t>
                </a:r>
              </a:p>
            </p:txBody>
          </p:sp>
        </p:grpSp>
      </p:grpSp>
      <p:grpSp>
        <p:nvGrpSpPr>
          <p:cNvPr id="74" name="dram b"/>
          <p:cNvGrpSpPr/>
          <p:nvPr/>
        </p:nvGrpSpPr>
        <p:grpSpPr>
          <a:xfrm>
            <a:off x="4089529" y="3289228"/>
            <a:ext cx="1202573" cy="2578172"/>
            <a:chOff x="2445298" y="3289228"/>
            <a:chExt cx="1202573" cy="2578172"/>
          </a:xfrm>
        </p:grpSpPr>
        <p:cxnSp>
          <p:nvCxnSpPr>
            <p:cNvPr id="75" name="Straight Connector 74"/>
            <p:cNvCxnSpPr/>
            <p:nvPr/>
          </p:nvCxnSpPr>
          <p:spPr>
            <a:xfrm flipH="1" flipV="1">
              <a:off x="3035877" y="4647868"/>
              <a:ext cx="1" cy="794441"/>
            </a:xfrm>
            <a:prstGeom prst="line">
              <a:avLst/>
            </a:prstGeom>
            <a:ln w="31750" cap="rnd">
              <a:solidFill>
                <a:schemeClr val="bg1">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6" name="Oval 75"/>
            <p:cNvSpPr>
              <a:spLocks noChangeAspect="1"/>
            </p:cNvSpPr>
            <p:nvPr/>
          </p:nvSpPr>
          <p:spPr>
            <a:xfrm>
              <a:off x="2821185" y="5442309"/>
              <a:ext cx="429385" cy="425091"/>
            </a:xfrm>
            <a:prstGeom prst="ellipse">
              <a:avLst/>
            </a:prstGeom>
            <a:solidFill>
              <a:schemeClr val="accent2">
                <a:lumMod val="40000"/>
                <a:lumOff val="60000"/>
              </a:schemeClr>
            </a:solidFill>
            <a:ln w="190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F81BD"/>
                </a:solidFill>
                <a:effectLst/>
                <a:uLnTx/>
                <a:uFillTx/>
                <a:latin typeface="Gill Sans MT" panose="020B0502020104020203"/>
                <a:ea typeface="+mn-ea"/>
                <a:cs typeface="+mn-cs"/>
              </a:endParaRPr>
            </a:p>
          </p:txBody>
        </p:sp>
        <p:grpSp>
          <p:nvGrpSpPr>
            <p:cNvPr id="77" name="Group 76"/>
            <p:cNvGrpSpPr/>
            <p:nvPr/>
          </p:nvGrpSpPr>
          <p:grpSpPr>
            <a:xfrm>
              <a:off x="2445298" y="3289228"/>
              <a:ext cx="1202573" cy="1358640"/>
              <a:chOff x="2373000" y="3289560"/>
              <a:chExt cx="1202573" cy="1358640"/>
            </a:xfrm>
          </p:grpSpPr>
          <p:pic>
            <p:nvPicPr>
              <p:cNvPr id="78" name="Content Placeholder 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79" name="TextBox 78"/>
              <p:cNvSpPr txBox="1"/>
              <p:nvPr/>
            </p:nvSpPr>
            <p:spPr>
              <a:xfrm>
                <a:off x="2373000" y="3289560"/>
                <a:ext cx="120257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DRAM B</a:t>
                </a:r>
              </a:p>
            </p:txBody>
          </p:sp>
        </p:grpSp>
      </p:grpSp>
      <p:grpSp>
        <p:nvGrpSpPr>
          <p:cNvPr id="80" name="dram c"/>
          <p:cNvGrpSpPr/>
          <p:nvPr/>
        </p:nvGrpSpPr>
        <p:grpSpPr>
          <a:xfrm>
            <a:off x="5323091" y="3289228"/>
            <a:ext cx="1215397" cy="2578172"/>
            <a:chOff x="2445298" y="3289228"/>
            <a:chExt cx="1215397" cy="2578172"/>
          </a:xfrm>
        </p:grpSpPr>
        <p:cxnSp>
          <p:nvCxnSpPr>
            <p:cNvPr id="81" name="Straight Connector 80"/>
            <p:cNvCxnSpPr/>
            <p:nvPr/>
          </p:nvCxnSpPr>
          <p:spPr>
            <a:xfrm flipH="1" flipV="1">
              <a:off x="3035877" y="4647868"/>
              <a:ext cx="1" cy="794441"/>
            </a:xfrm>
            <a:prstGeom prst="line">
              <a:avLst/>
            </a:prstGeom>
            <a:ln w="31750" cap="rnd">
              <a:solidFill>
                <a:schemeClr val="bg1">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sp>
          <p:nvSpPr>
            <p:cNvPr id="82" name="Oval 81"/>
            <p:cNvSpPr>
              <a:spLocks noChangeAspect="1"/>
            </p:cNvSpPr>
            <p:nvPr/>
          </p:nvSpPr>
          <p:spPr>
            <a:xfrm>
              <a:off x="2821185" y="5442309"/>
              <a:ext cx="429385" cy="425091"/>
            </a:xfrm>
            <a:prstGeom prst="ellipse">
              <a:avLst/>
            </a:prstGeom>
            <a:solidFill>
              <a:schemeClr val="accent2">
                <a:lumMod val="40000"/>
                <a:lumOff val="60000"/>
              </a:schemeClr>
            </a:solidFill>
            <a:ln w="190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F81BD"/>
                </a:solidFill>
                <a:effectLst/>
                <a:uLnTx/>
                <a:uFillTx/>
                <a:latin typeface="Gill Sans MT" panose="020B0502020104020203"/>
                <a:ea typeface="+mn-ea"/>
                <a:cs typeface="+mn-cs"/>
              </a:endParaRPr>
            </a:p>
          </p:txBody>
        </p:sp>
        <p:grpSp>
          <p:nvGrpSpPr>
            <p:cNvPr id="83" name="Group 82"/>
            <p:cNvGrpSpPr/>
            <p:nvPr/>
          </p:nvGrpSpPr>
          <p:grpSpPr>
            <a:xfrm>
              <a:off x="2445298" y="3289228"/>
              <a:ext cx="1215397" cy="1358640"/>
              <a:chOff x="2373000" y="3289560"/>
              <a:chExt cx="1215397" cy="1358640"/>
            </a:xfrm>
          </p:grpSpPr>
          <p:pic>
            <p:nvPicPr>
              <p:cNvPr id="84" name="Content Placeholder 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5" name="TextBox 84"/>
              <p:cNvSpPr txBox="1"/>
              <p:nvPr/>
            </p:nvSpPr>
            <p:spPr>
              <a:xfrm>
                <a:off x="2373000" y="3289560"/>
                <a:ext cx="121539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DRAM C</a:t>
                </a:r>
              </a:p>
            </p:txBody>
          </p:sp>
        </p:grpSp>
      </p:grpSp>
      <p:sp>
        <p:nvSpPr>
          <p:cNvPr id="92" name="TextBox 91"/>
          <p:cNvSpPr txBox="1"/>
          <p:nvPr/>
        </p:nvSpPr>
        <p:spPr>
          <a:xfrm>
            <a:off x="126972" y="4461942"/>
            <a:ext cx="2158155" cy="95410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504D"/>
                </a:solidFill>
                <a:effectLst/>
                <a:uLnTx/>
                <a:uFillTx/>
                <a:latin typeface="Gill Sans MT" panose="020B0502020104020203"/>
                <a:ea typeface=""/>
                <a:cs typeface="+mn-cs"/>
              </a:rPr>
              <a:t>Manufacturing</a:t>
            </a:r>
            <a:br>
              <a:rPr kumimoji="0" lang="en-US" sz="2800" b="0" i="1" u="none" strike="noStrike" kern="1200" cap="none" spc="0" normalizeH="0" baseline="0" noProof="0" dirty="0">
                <a:ln>
                  <a:noFill/>
                </a:ln>
                <a:solidFill>
                  <a:srgbClr val="C0504D"/>
                </a:solidFill>
                <a:effectLst/>
                <a:uLnTx/>
                <a:uFillTx/>
                <a:latin typeface="Gill Sans MT" panose="020B0502020104020203"/>
                <a:ea typeface=""/>
                <a:cs typeface="+mn-cs"/>
              </a:rPr>
            </a:br>
            <a:r>
              <a:rPr kumimoji="0" lang="en-US" sz="2800" b="0" i="1" u="none" strike="noStrike" kern="1200" cap="none" spc="0" normalizeH="0" baseline="0" noProof="0" dirty="0">
                <a:ln>
                  <a:noFill/>
                </a:ln>
                <a:solidFill>
                  <a:srgbClr val="C0504D"/>
                </a:solidFill>
                <a:effectLst/>
                <a:uLnTx/>
                <a:uFillTx/>
                <a:latin typeface="Gill Sans MT" panose="020B0502020104020203"/>
                <a:ea typeface=""/>
                <a:cs typeface="+mn-cs"/>
              </a:rPr>
              <a:t>Variation</a:t>
            </a:r>
          </a:p>
        </p:txBody>
      </p:sp>
      <p:cxnSp>
        <p:nvCxnSpPr>
          <p:cNvPr id="37" name="fab line 1"/>
          <p:cNvCxnSpPr/>
          <p:nvPr/>
        </p:nvCxnSpPr>
        <p:spPr>
          <a:xfrm>
            <a:off x="2832524" y="5045088"/>
            <a:ext cx="1847517" cy="0"/>
          </a:xfrm>
          <a:prstGeom prst="straightConnector1">
            <a:avLst/>
          </a:prstGeom>
          <a:ln w="47625" cap="rnd">
            <a:solidFill>
              <a:schemeClr val="accent2"/>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cxnSp>
        <p:nvCxnSpPr>
          <p:cNvPr id="94" name="fab line 2"/>
          <p:cNvCxnSpPr/>
          <p:nvPr/>
        </p:nvCxnSpPr>
        <p:spPr>
          <a:xfrm>
            <a:off x="4713491" y="5045088"/>
            <a:ext cx="1224991" cy="0"/>
          </a:xfrm>
          <a:prstGeom prst="straightConnector1">
            <a:avLst/>
          </a:prstGeom>
          <a:ln w="47625" cap="rnd">
            <a:solidFill>
              <a:schemeClr val="accent2"/>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grpSp>
        <p:nvGrpSpPr>
          <p:cNvPr id="31" name="fab var"/>
          <p:cNvGrpSpPr/>
          <p:nvPr/>
        </p:nvGrpSpPr>
        <p:grpSpPr>
          <a:xfrm>
            <a:off x="1970291" y="4748767"/>
            <a:ext cx="4856042" cy="857215"/>
            <a:chOff x="2057400" y="4748767"/>
            <a:chExt cx="4856042" cy="857215"/>
          </a:xfrm>
        </p:grpSpPr>
        <p:grpSp>
          <p:nvGrpSpPr>
            <p:cNvPr id="8" name="Group 7"/>
            <p:cNvGrpSpPr>
              <a:grpSpLocks noChangeAspect="1"/>
            </p:cNvGrpSpPr>
            <p:nvPr/>
          </p:nvGrpSpPr>
          <p:grpSpPr>
            <a:xfrm>
              <a:off x="2057400" y="4748767"/>
              <a:ext cx="1735529" cy="857215"/>
              <a:chOff x="1905000" y="3429000"/>
              <a:chExt cx="4800600" cy="1905000"/>
            </a:xfrm>
          </p:grpSpPr>
          <p:sp>
            <p:nvSpPr>
              <p:cNvPr id="66"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sp>
            <p:nvSpPr>
              <p:cNvPr id="67"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grpSp>
        <p:grpSp>
          <p:nvGrpSpPr>
            <p:cNvPr id="86" name="Group 85"/>
            <p:cNvGrpSpPr>
              <a:grpSpLocks noChangeAspect="1"/>
            </p:cNvGrpSpPr>
            <p:nvPr/>
          </p:nvGrpSpPr>
          <p:grpSpPr>
            <a:xfrm>
              <a:off x="3919607" y="4748767"/>
              <a:ext cx="1735529" cy="857215"/>
              <a:chOff x="1905000" y="3429000"/>
              <a:chExt cx="4800600" cy="1905000"/>
            </a:xfrm>
          </p:grpSpPr>
          <p:sp>
            <p:nvSpPr>
              <p:cNvPr id="87"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sp>
            <p:nvSpPr>
              <p:cNvPr id="88"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grpSp>
        <p:grpSp>
          <p:nvGrpSpPr>
            <p:cNvPr id="89" name="Group 88"/>
            <p:cNvGrpSpPr>
              <a:grpSpLocks noChangeAspect="1"/>
            </p:cNvGrpSpPr>
            <p:nvPr/>
          </p:nvGrpSpPr>
          <p:grpSpPr>
            <a:xfrm>
              <a:off x="5177913" y="4748767"/>
              <a:ext cx="1735529" cy="857215"/>
              <a:chOff x="1905000" y="3429000"/>
              <a:chExt cx="4800600" cy="1905000"/>
            </a:xfrm>
          </p:grpSpPr>
          <p:sp>
            <p:nvSpPr>
              <p:cNvPr id="90"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sp>
            <p:nvSpPr>
              <p:cNvPr id="91"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grpSp>
      </p:grpSp>
      <p:grpSp>
        <p:nvGrpSpPr>
          <p:cNvPr id="102" name="Group 101"/>
          <p:cNvGrpSpPr/>
          <p:nvPr/>
        </p:nvGrpSpPr>
        <p:grpSpPr>
          <a:xfrm>
            <a:off x="6453811" y="3296340"/>
            <a:ext cx="1460080" cy="2567188"/>
            <a:chOff x="6413080" y="3296340"/>
            <a:chExt cx="1460080" cy="2567188"/>
          </a:xfrm>
        </p:grpSpPr>
        <p:grpSp>
          <p:nvGrpSpPr>
            <p:cNvPr id="96" name="standard latency"/>
            <p:cNvGrpSpPr/>
            <p:nvPr/>
          </p:nvGrpSpPr>
          <p:grpSpPr>
            <a:xfrm>
              <a:off x="6413080" y="3296340"/>
              <a:ext cx="1460080" cy="2354643"/>
              <a:chOff x="5817951" y="3264492"/>
              <a:chExt cx="1460080" cy="2354643"/>
            </a:xfrm>
          </p:grpSpPr>
          <p:sp>
            <p:nvSpPr>
              <p:cNvPr id="97" name="TextBox 96"/>
              <p:cNvSpPr txBox="1"/>
              <p:nvPr/>
            </p:nvSpPr>
            <p:spPr>
              <a:xfrm>
                <a:off x="5817951" y="3264492"/>
                <a:ext cx="1460080" cy="95410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70C0"/>
                    </a:solidFill>
                    <a:effectLst/>
                    <a:uLnTx/>
                    <a:uFillTx/>
                    <a:latin typeface="Gill Sans MT" panose="020B0502020104020203"/>
                    <a:ea typeface=""/>
                    <a:cs typeface="+mn-cs"/>
                  </a:rPr>
                  <a:t>Standard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70C0"/>
                    </a:solidFill>
                    <a:effectLst/>
                    <a:uLnTx/>
                    <a:uFillTx/>
                    <a:latin typeface="Gill Sans MT" panose="020B0502020104020203"/>
                    <a:ea typeface=""/>
                    <a:cs typeface="+mn-cs"/>
                  </a:rPr>
                  <a:t>Latency</a:t>
                </a:r>
              </a:p>
            </p:txBody>
          </p:sp>
          <p:cxnSp>
            <p:nvCxnSpPr>
              <p:cNvPr id="98" name="Straight Connector 97"/>
              <p:cNvCxnSpPr/>
              <p:nvPr/>
            </p:nvCxnSpPr>
            <p:spPr>
              <a:xfrm flipV="1">
                <a:off x="6552912" y="4235352"/>
                <a:ext cx="0" cy="1383783"/>
              </a:xfrm>
              <a:prstGeom prst="line">
                <a:avLst/>
              </a:prstGeom>
              <a:ln w="44450" cap="rnd">
                <a:solidFill>
                  <a:srgbClr val="0070C0"/>
                </a:solidFill>
                <a:prstDash val="solid"/>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101" name="Oval 100"/>
            <p:cNvSpPr>
              <a:spLocks noChangeAspect="1"/>
            </p:cNvSpPr>
            <p:nvPr/>
          </p:nvSpPr>
          <p:spPr>
            <a:xfrm>
              <a:off x="6927314" y="5438437"/>
              <a:ext cx="429385" cy="425091"/>
            </a:xfrm>
            <a:prstGeom prst="ellipse">
              <a:avLst/>
            </a:prstGeom>
            <a:solidFill>
              <a:srgbClr val="0070C0"/>
            </a:solidFill>
            <a:ln w="190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F81BD"/>
                </a:solidFill>
                <a:effectLst/>
                <a:uLnTx/>
                <a:uFillTx/>
                <a:latin typeface="Gill Sans MT" panose="020B0502020104020203"/>
                <a:ea typeface="+mn-ea"/>
                <a:cs typeface="+mn-cs"/>
              </a:endParaRPr>
            </a:p>
          </p:txBody>
        </p:sp>
      </p:grpSp>
    </p:spTree>
    <p:extLst>
      <p:ext uri="{BB962C8B-B14F-4D97-AF65-F5344CB8AC3E}">
        <p14:creationId xmlns:p14="http://schemas.microsoft.com/office/powerpoint/2010/main" val="14880236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7" presetClass="entr" presetSubtype="10" fill="hold" nodeType="withEffect">
                                  <p:stCondLst>
                                    <p:cond delay="500"/>
                                  </p:stCondLst>
                                  <p:childTnLst>
                                    <p:set>
                                      <p:cBhvr>
                                        <p:cTn id="18" dur="1" fill="hold">
                                          <p:stCondLst>
                                            <p:cond delay="0"/>
                                          </p:stCondLst>
                                        </p:cTn>
                                        <p:tgtEl>
                                          <p:spTgt spid="80"/>
                                        </p:tgtEl>
                                        <p:attrNameLst>
                                          <p:attrName>style.visibility</p:attrName>
                                        </p:attrNameLst>
                                      </p:cBhvr>
                                      <p:to>
                                        <p:strVal val="visible"/>
                                      </p:to>
                                    </p:set>
                                    <p:anim calcmode="lin" valueType="num">
                                      <p:cBhvr>
                                        <p:cTn id="19" dur="500" fill="hold"/>
                                        <p:tgtEl>
                                          <p:spTgt spid="80"/>
                                        </p:tgtEl>
                                        <p:attrNameLst>
                                          <p:attrName>ppt_w</p:attrName>
                                        </p:attrNameLst>
                                      </p:cBhvr>
                                      <p:tavLst>
                                        <p:tav tm="0">
                                          <p:val>
                                            <p:fltVal val="0"/>
                                          </p:val>
                                        </p:tav>
                                        <p:tav tm="100000">
                                          <p:val>
                                            <p:strVal val="#ppt_w"/>
                                          </p:val>
                                        </p:tav>
                                      </p:tavLst>
                                    </p:anim>
                                    <p:anim calcmode="lin" valueType="num">
                                      <p:cBhvr>
                                        <p:cTn id="20" dur="500" fill="hold"/>
                                        <p:tgtEl>
                                          <p:spTgt spid="80"/>
                                        </p:tgtEl>
                                        <p:attrNameLst>
                                          <p:attrName>ppt_h</p:attrName>
                                        </p:attrNameLst>
                                      </p:cBhvr>
                                      <p:tavLst>
                                        <p:tav tm="0">
                                          <p:val>
                                            <p:strVal val="#ppt_h"/>
                                          </p:val>
                                        </p:tav>
                                        <p:tav tm="100000">
                                          <p:val>
                                            <p:strVal val="#ppt_h"/>
                                          </p:val>
                                        </p:tav>
                                      </p:tavLst>
                                    </p:anim>
                                  </p:childTnLst>
                                </p:cTn>
                              </p:par>
                              <p:par>
                                <p:cTn id="21" presetID="17" presetClass="entr" presetSubtype="10" fill="hold" nodeType="withEffect">
                                  <p:stCondLst>
                                    <p:cond delay="500"/>
                                  </p:stCondLst>
                                  <p:childTnLst>
                                    <p:set>
                                      <p:cBhvr>
                                        <p:cTn id="22" dur="1" fill="hold">
                                          <p:stCondLst>
                                            <p:cond delay="0"/>
                                          </p:stCondLst>
                                        </p:cTn>
                                        <p:tgtEl>
                                          <p:spTgt spid="74"/>
                                        </p:tgtEl>
                                        <p:attrNameLst>
                                          <p:attrName>style.visibility</p:attrName>
                                        </p:attrNameLst>
                                      </p:cBhvr>
                                      <p:to>
                                        <p:strVal val="visible"/>
                                      </p:to>
                                    </p:set>
                                    <p:anim calcmode="lin" valueType="num">
                                      <p:cBhvr>
                                        <p:cTn id="23" dur="500" fill="hold"/>
                                        <p:tgtEl>
                                          <p:spTgt spid="74"/>
                                        </p:tgtEl>
                                        <p:attrNameLst>
                                          <p:attrName>ppt_w</p:attrName>
                                        </p:attrNameLst>
                                      </p:cBhvr>
                                      <p:tavLst>
                                        <p:tav tm="0">
                                          <p:val>
                                            <p:fltVal val="0"/>
                                          </p:val>
                                        </p:tav>
                                        <p:tav tm="100000">
                                          <p:val>
                                            <p:strVal val="#ppt_w"/>
                                          </p:val>
                                        </p:tav>
                                      </p:tavLst>
                                    </p:anim>
                                    <p:anim calcmode="lin" valueType="num">
                                      <p:cBhvr>
                                        <p:cTn id="24" dur="500" fill="hold"/>
                                        <p:tgtEl>
                                          <p:spTgt spid="74"/>
                                        </p:tgtEl>
                                        <p:attrNameLst>
                                          <p:attrName>ppt_h</p:attrName>
                                        </p:attrNameLst>
                                      </p:cBhvr>
                                      <p:tavLst>
                                        <p:tav tm="0">
                                          <p:val>
                                            <p:strVal val="#ppt_h"/>
                                          </p:val>
                                        </p:tav>
                                        <p:tav tm="100000">
                                          <p:val>
                                            <p:strVal val="#ppt_h"/>
                                          </p:val>
                                        </p:tav>
                                      </p:tavLst>
                                    </p:anim>
                                  </p:childTnLst>
                                </p:cTn>
                              </p:par>
                              <p:par>
                                <p:cTn id="25" presetID="17" presetClass="entr" presetSubtype="10" fill="hold"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p:cTn id="27" dur="500" fill="hold"/>
                                        <p:tgtEl>
                                          <p:spTgt spid="27"/>
                                        </p:tgtEl>
                                        <p:attrNameLst>
                                          <p:attrName>ppt_w</p:attrName>
                                        </p:attrNameLst>
                                      </p:cBhvr>
                                      <p:tavLst>
                                        <p:tav tm="0">
                                          <p:val>
                                            <p:fltVal val="0"/>
                                          </p:val>
                                        </p:tav>
                                        <p:tav tm="100000">
                                          <p:val>
                                            <p:strVal val="#ppt_w"/>
                                          </p:val>
                                        </p:tav>
                                      </p:tavLst>
                                    </p:anim>
                                    <p:anim calcmode="lin" valueType="num">
                                      <p:cBhvr>
                                        <p:cTn id="28" dur="500" fill="hold"/>
                                        <p:tgtEl>
                                          <p:spTgt spid="27"/>
                                        </p:tgtEl>
                                        <p:attrNameLst>
                                          <p:attrName>ppt_h</p:attrName>
                                        </p:attrNameLst>
                                      </p:cBhvr>
                                      <p:tavLst>
                                        <p:tav tm="0">
                                          <p:val>
                                            <p:strVal val="#ppt_h"/>
                                          </p:val>
                                        </p:tav>
                                        <p:tav tm="100000">
                                          <p:val>
                                            <p:strVal val="#ppt_h"/>
                                          </p:val>
                                        </p:tav>
                                      </p:tavLst>
                                    </p:anim>
                                  </p:childTnLst>
                                </p:cTn>
                              </p:par>
                              <p:par>
                                <p:cTn id="29" presetID="16" presetClass="entr" presetSubtype="37" fill="hold" nodeType="withEffect">
                                  <p:stCondLst>
                                    <p:cond delay="3000"/>
                                  </p:stCondLst>
                                  <p:childTnLst>
                                    <p:set>
                                      <p:cBhvr>
                                        <p:cTn id="30" dur="1" fill="hold">
                                          <p:stCondLst>
                                            <p:cond delay="0"/>
                                          </p:stCondLst>
                                        </p:cTn>
                                        <p:tgtEl>
                                          <p:spTgt spid="37"/>
                                        </p:tgtEl>
                                        <p:attrNameLst>
                                          <p:attrName>style.visibility</p:attrName>
                                        </p:attrNameLst>
                                      </p:cBhvr>
                                      <p:to>
                                        <p:strVal val="visible"/>
                                      </p:to>
                                    </p:set>
                                    <p:animEffect transition="in" filter="barn(outVertical)">
                                      <p:cBhvr>
                                        <p:cTn id="31" dur="500"/>
                                        <p:tgtEl>
                                          <p:spTgt spid="37"/>
                                        </p:tgtEl>
                                      </p:cBhvr>
                                    </p:animEffect>
                                  </p:childTnLst>
                                </p:cTn>
                              </p:par>
                              <p:par>
                                <p:cTn id="32" presetID="16" presetClass="entr" presetSubtype="37" fill="hold" nodeType="withEffect">
                                  <p:stCondLst>
                                    <p:cond delay="3000"/>
                                  </p:stCondLst>
                                  <p:childTnLst>
                                    <p:set>
                                      <p:cBhvr>
                                        <p:cTn id="33" dur="1" fill="hold">
                                          <p:stCondLst>
                                            <p:cond delay="0"/>
                                          </p:stCondLst>
                                        </p:cTn>
                                        <p:tgtEl>
                                          <p:spTgt spid="94"/>
                                        </p:tgtEl>
                                        <p:attrNameLst>
                                          <p:attrName>style.visibility</p:attrName>
                                        </p:attrNameLst>
                                      </p:cBhvr>
                                      <p:to>
                                        <p:strVal val="visible"/>
                                      </p:to>
                                    </p:set>
                                    <p:animEffect transition="in" filter="barn(outVertical)">
                                      <p:cBhvr>
                                        <p:cTn id="34" dur="500"/>
                                        <p:tgtEl>
                                          <p:spTgt spid="94"/>
                                        </p:tgtEl>
                                      </p:cBhvr>
                                    </p:animEffect>
                                  </p:childTnLst>
                                </p:cTn>
                              </p:par>
                              <p:par>
                                <p:cTn id="35" presetID="1" presetClass="entr" presetSubtype="0" fill="hold" grpId="0" nodeType="withEffect">
                                  <p:stCondLst>
                                    <p:cond delay="3000"/>
                                  </p:stCondLst>
                                  <p:childTnLst>
                                    <p:set>
                                      <p:cBhvr>
                                        <p:cTn id="36" dur="1" fill="hold">
                                          <p:stCondLst>
                                            <p:cond delay="0"/>
                                          </p:stCondLst>
                                        </p:cTn>
                                        <p:tgtEl>
                                          <p:spTgt spid="92"/>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wipe(left)">
                                      <p:cBhvr>
                                        <p:cTn id="41" dur="2000"/>
                                        <p:tgtEl>
                                          <p:spTgt spid="31"/>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3">
                                            <p:txEl>
                                              <p:pRg st="3" end="3"/>
                                            </p:txEl>
                                          </p:spTgt>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1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92" grpId="0"/>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What Causes the Long Memory Latency?</a:t>
            </a:r>
          </a:p>
        </p:txBody>
      </p:sp>
      <p:sp>
        <p:nvSpPr>
          <p:cNvPr id="3" name="Content Placeholder 2"/>
          <p:cNvSpPr>
            <a:spLocks noGrp="1"/>
          </p:cNvSpPr>
          <p:nvPr>
            <p:ph idx="1"/>
          </p:nvPr>
        </p:nvSpPr>
        <p:spPr>
          <a:xfrm>
            <a:off x="228600" y="1052736"/>
            <a:ext cx="8610600" cy="5051648"/>
          </a:xfrm>
        </p:spPr>
        <p:txBody>
          <a:bodyPr/>
          <a:lstStyle/>
          <a:p>
            <a:r>
              <a:rPr lang="en-US" b="1" dirty="0">
                <a:solidFill>
                  <a:srgbClr val="FF0000"/>
                </a:solidFill>
              </a:rPr>
              <a:t>Conservative timing margins! </a:t>
            </a:r>
          </a:p>
          <a:p>
            <a:endParaRPr lang="en-US" dirty="0">
              <a:solidFill>
                <a:srgbClr val="FF0000"/>
              </a:solidFill>
            </a:endParaRPr>
          </a:p>
          <a:p>
            <a:r>
              <a:rPr lang="en-US" dirty="0">
                <a:solidFill>
                  <a:srgbClr val="0000FF"/>
                </a:solidFill>
              </a:rPr>
              <a:t>DRAM timing parameters are set to cover the worst case</a:t>
            </a:r>
          </a:p>
          <a:p>
            <a:pPr lvl="1"/>
            <a:endParaRPr lang="en-US" dirty="0"/>
          </a:p>
          <a:p>
            <a:r>
              <a:rPr lang="en-US" dirty="0">
                <a:solidFill>
                  <a:srgbClr val="FF0000"/>
                </a:solidFill>
              </a:rPr>
              <a:t>Worst-case temperatures </a:t>
            </a:r>
          </a:p>
          <a:p>
            <a:pPr lvl="1"/>
            <a:r>
              <a:rPr lang="en-US" dirty="0"/>
              <a:t>85 degrees vs. common-case</a:t>
            </a:r>
          </a:p>
          <a:p>
            <a:pPr lvl="1"/>
            <a:r>
              <a:rPr lang="en-US" dirty="0"/>
              <a:t>to enable a wide range of operating conditions</a:t>
            </a:r>
          </a:p>
          <a:p>
            <a:r>
              <a:rPr lang="en-US" dirty="0">
                <a:solidFill>
                  <a:srgbClr val="FF0000"/>
                </a:solidFill>
              </a:rPr>
              <a:t>Worst-case devices </a:t>
            </a:r>
          </a:p>
          <a:p>
            <a:pPr lvl="1"/>
            <a:r>
              <a:rPr lang="en-US" dirty="0"/>
              <a:t>DRAM cell with smallest charge across any acceptable device</a:t>
            </a:r>
          </a:p>
          <a:p>
            <a:pPr lvl="1"/>
            <a:r>
              <a:rPr lang="en-US" dirty="0"/>
              <a:t>to tolerate process variation at acceptable yield</a:t>
            </a:r>
          </a:p>
          <a:p>
            <a:pPr lvl="1"/>
            <a:endParaRPr lang="en-US" dirty="0"/>
          </a:p>
          <a:p>
            <a:r>
              <a:rPr lang="en-US" dirty="0">
                <a:solidFill>
                  <a:srgbClr val="0000FF"/>
                </a:solidFill>
              </a:rPr>
              <a:t>This leads to large timing margins for the common case</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41825824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3" name="Rectangle 4"/>
          <p:cNvSpPr>
            <a:spLocks noGrp="1" noChangeArrowheads="1"/>
          </p:cNvSpPr>
          <p:nvPr>
            <p:ph type="ctrTitle"/>
          </p:nvPr>
        </p:nvSpPr>
        <p:spPr>
          <a:xfrm>
            <a:off x="1" y="1524000"/>
            <a:ext cx="8794750" cy="822325"/>
          </a:xfrm>
        </p:spPr>
        <p:txBody>
          <a:bodyPr/>
          <a:lstStyle/>
          <a:p>
            <a:pPr algn="ctr" eaLnBrk="1" hangingPunct="1"/>
            <a:r>
              <a:rPr lang="en-US" dirty="0">
                <a:latin typeface="Garamond" charset="0"/>
              </a:rPr>
              <a:t>Understanding and Exploiting</a:t>
            </a:r>
            <a:br>
              <a:rPr lang="en-US" dirty="0">
                <a:latin typeface="Garamond" charset="0"/>
              </a:rPr>
            </a:br>
            <a:r>
              <a:rPr lang="en-US" dirty="0">
                <a:latin typeface="Garamond" charset="0"/>
              </a:rPr>
              <a:t>Variation in DRAM Latency</a:t>
            </a:r>
          </a:p>
        </p:txBody>
      </p:sp>
      <p:sp>
        <p:nvSpPr>
          <p:cNvPr id="11571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273691916"/>
      </p:ext>
    </p:extLst>
  </p:cSld>
  <p:clrMapOvr>
    <a:masterClrMapping/>
  </p:clrMapOvr>
  <p:transition/>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Characterization Infrastructure</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p:cNvSpPr/>
          <p:nvPr/>
        </p:nvSpPr>
        <p:spPr>
          <a:xfrm>
            <a:off x="1979712" y="6300608"/>
            <a:ext cx="6696744" cy="584776"/>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Kim+, “</a:t>
            </a:r>
            <a:r>
              <a:rPr kumimoji="0" lang="en-US" sz="1600" b="0" i="0" u="none" strike="noStrike" kern="1200" cap="none" spc="0" normalizeH="0" baseline="0" noProof="0" dirty="0">
                <a:ln>
                  <a:noFill/>
                </a:ln>
                <a:solidFill>
                  <a:srgbClr val="0000FF"/>
                </a:solidFill>
                <a:effectLst/>
                <a:uLnTx/>
                <a:uFillTx/>
                <a:latin typeface="Tahoma"/>
                <a:ea typeface="+mn-ea"/>
                <a:cs typeface="+mn-cs"/>
              </a:rPr>
              <a:t>Flipping Bits in Memory Without Accessing Them: An Experimental Study of DRAM Disturbance Errors</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Temperature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Controller</a:t>
            </a:r>
          </a:p>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32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endParaRPr>
          </a:p>
        </p:txBody>
      </p:sp>
      <p:sp>
        <p:nvSpPr>
          <p:cNvPr id="8" name="Rectangle 7"/>
          <p:cNvSpPr/>
          <p:nvPr/>
        </p:nvSpPr>
        <p:spPr>
          <a:xfrm>
            <a:off x="107504" y="2990238"/>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PC</a:t>
            </a:r>
            <a:endPar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endParaRPr>
          </a:p>
        </p:txBody>
      </p:sp>
      <p:sp>
        <p:nvSpPr>
          <p:cNvPr id="9" name="Rectangle 8"/>
          <p:cNvSpPr/>
          <p:nvPr/>
        </p:nvSpPr>
        <p:spPr>
          <a:xfrm>
            <a:off x="4374702" y="1962444"/>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Heater</a:t>
            </a:r>
          </a:p>
        </p:txBody>
      </p:sp>
      <p:sp>
        <p:nvSpPr>
          <p:cNvPr id="10" name="Rectangle 9"/>
          <p:cNvSpPr/>
          <p:nvPr/>
        </p:nvSpPr>
        <p:spPr>
          <a:xfrm>
            <a:off x="23173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FPGAs</a:t>
            </a:r>
          </a:p>
        </p:txBody>
      </p:sp>
      <p:sp>
        <p:nvSpPr>
          <p:cNvPr id="11" name="Rectangle 10"/>
          <p:cNvSpPr/>
          <p:nvPr/>
        </p:nvSpPr>
        <p:spPr>
          <a:xfrm>
            <a:off x="58225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FPGAs</a:t>
            </a:r>
          </a:p>
        </p:txBody>
      </p:sp>
    </p:spTree>
    <p:extLst>
      <p:ext uri="{BB962C8B-B14F-4D97-AF65-F5344CB8AC3E}">
        <p14:creationId xmlns:p14="http://schemas.microsoft.com/office/powerpoint/2010/main" val="2600984651"/>
      </p:ext>
    </p:extLst>
  </p:cSld>
  <p:clrMapOvr>
    <a:masterClrMapping/>
  </p:clrMapOvr>
  <p:transition/>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Characterization Infrastructure</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b="1" dirty="0"/>
              <a:t>,</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3396476372"/>
      </p:ext>
    </p:extLst>
  </p:cSld>
  <p:clrMapOvr>
    <a:masterClrMapping/>
  </p:clrMapOvr>
  <p:transition/>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642" y="152400"/>
            <a:ext cx="9144000" cy="1066800"/>
          </a:xfrm>
        </p:spPr>
        <p:txBody>
          <a:bodyPr/>
          <a:lstStyle/>
          <a:p>
            <a:r>
              <a:rPr lang="en-US" dirty="0"/>
              <a:t>SoftMC: Open Source DRAM Infrastructure</a:t>
            </a:r>
          </a:p>
        </p:txBody>
      </p:sp>
      <p:sp>
        <p:nvSpPr>
          <p:cNvPr id="3" name="Content Placeholder 2"/>
          <p:cNvSpPr>
            <a:spLocks noGrp="1"/>
          </p:cNvSpPr>
          <p:nvPr>
            <p:ph idx="1"/>
          </p:nvPr>
        </p:nvSpPr>
        <p:spPr/>
        <p:txBody>
          <a:bodyPr/>
          <a:lstStyle/>
          <a:p>
            <a:r>
              <a:rPr lang="en-US" dirty="0">
                <a:hlinkClick r:id="rId2"/>
              </a:rPr>
              <a:t>https://github.com/CMU-SAFARI/SoftMC</a:t>
            </a:r>
            <a:r>
              <a:rPr lang="en-US" dirty="0"/>
              <a:t> </a:t>
            </a:r>
          </a:p>
          <a:p>
            <a:endParaRPr lang="en-US" dirty="0"/>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23666583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a:latin typeface="+mn-lt"/>
              </a:rPr>
              <a:t>Adaptive-Latency DRAM</a:t>
            </a: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a:solidFill>
                  <a:srgbClr val="000000"/>
                </a:solidFill>
              </a:rPr>
              <a:t>Key idea</a:t>
            </a:r>
          </a:p>
          <a:p>
            <a:pPr marL="914400" lvl="1" indent="-457200">
              <a:lnSpc>
                <a:spcPct val="100000"/>
              </a:lnSpc>
              <a:spcBef>
                <a:spcPts val="0"/>
              </a:spcBef>
            </a:pPr>
            <a:r>
              <a:rPr lang="en-US" b="1" dirty="0">
                <a:solidFill>
                  <a:srgbClr val="000000"/>
                </a:solidFill>
              </a:rPr>
              <a:t>Optimize DRAM timing parameters online</a:t>
            </a:r>
          </a:p>
          <a:p>
            <a:pPr marL="914400" lvl="1" indent="-457200">
              <a:lnSpc>
                <a:spcPct val="100000"/>
              </a:lnSpc>
              <a:spcBef>
                <a:spcPts val="0"/>
              </a:spcBef>
            </a:pPr>
            <a:endParaRPr lang="en-US" sz="2000" i="1" dirty="0">
              <a:solidFill>
                <a:srgbClr val="000000"/>
              </a:solidFill>
            </a:endParaRPr>
          </a:p>
          <a:p>
            <a:pPr marL="457200" indent="-457200">
              <a:lnSpc>
                <a:spcPct val="100000"/>
              </a:lnSpc>
              <a:spcBef>
                <a:spcPts val="0"/>
              </a:spcBef>
            </a:pPr>
            <a:r>
              <a:rPr lang="en-US" i="1" dirty="0">
                <a:solidFill>
                  <a:srgbClr val="000000"/>
                </a:solidFill>
              </a:rPr>
              <a:t>Two components</a:t>
            </a:r>
            <a:endParaRPr lang="en-US" sz="3200" i="1" dirty="0">
              <a:solidFill>
                <a:srgbClr val="000000"/>
              </a:solidFill>
            </a:endParaRPr>
          </a:p>
          <a:p>
            <a:pPr lvl="1">
              <a:lnSpc>
                <a:spcPct val="100000"/>
              </a:lnSpc>
              <a:spcBef>
                <a:spcPts val="0"/>
              </a:spcBef>
            </a:pPr>
            <a:r>
              <a:rPr lang="en-US" dirty="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a:solidFill>
                  <a:srgbClr val="000000"/>
                </a:solidFill>
              </a:rPr>
              <a:t>System monitors DRAM temperature &amp; uses appropriate DRAM timing 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prstClr val="white"/>
                </a:solidFill>
                <a:effectLst/>
                <a:uLnTx/>
                <a:uFillTx/>
                <a:latin typeface="Calibri Light"/>
                <a:ea typeface="Cambria Math" panose="02040503050406030204" pitchFamily="18" charset="0"/>
                <a:cs typeface="+mn-cs"/>
              </a:rPr>
              <a:t>reliable DRAM timing parameters</a:t>
            </a:r>
            <a:endParaRPr kumimoji="0" lang="en-US" sz="32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prstClr val="white"/>
                </a:solidFill>
                <a:effectLst/>
                <a:uLnTx/>
                <a:uFillTx/>
                <a:latin typeface="Calibri Light"/>
                <a:ea typeface="Cambria Math" panose="02040503050406030204" pitchFamily="18" charset="0"/>
                <a:cs typeface="+mn-cs"/>
              </a:rPr>
              <a:t>DRAM temperature</a:t>
            </a:r>
            <a:endParaRPr kumimoji="0" lang="en-US" sz="32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8" name="Rectangle 7"/>
          <p:cNvSpPr/>
          <p:nvPr/>
        </p:nvSpPr>
        <p:spPr>
          <a:xfrm>
            <a:off x="1403648" y="6309320"/>
            <a:ext cx="7056784" cy="5539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Adaptive-Latency DRAM: Optimizing DRAM Timing for the Common-Case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2015.</a:t>
            </a:r>
          </a:p>
        </p:txBody>
      </p:sp>
    </p:spTree>
    <p:extLst>
      <p:ext uri="{BB962C8B-B14F-4D97-AF65-F5344CB8AC3E}">
        <p14:creationId xmlns:p14="http://schemas.microsoft.com/office/powerpoint/2010/main" val="3499282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a:ea typeface="+mj-ea"/>
                <a:cs typeface="+mj-cs"/>
              </a:rPr>
              <a:t>Latency Reduction Summary of 115 DIMMs</a:t>
            </a: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457200" algn="l" defTabSz="914400" rtl="0" eaLnBrk="1" fontAlgn="auto" latinLnBrk="0" hangingPunct="1">
              <a:lnSpc>
                <a:spcPct val="100000"/>
              </a:lnSpc>
              <a:spcBef>
                <a:spcPts val="3000"/>
              </a:spcBef>
              <a:spcAft>
                <a:spcPts val="0"/>
              </a:spcAft>
              <a:buClrTx/>
              <a:buSzTx/>
              <a:buFont typeface="Arial" panose="020B0604020202020204" pitchFamily="34" charset="0"/>
              <a:buChar char="•"/>
              <a:tabLst/>
              <a:defRPr/>
            </a:pPr>
            <a:r>
              <a:rPr kumimoji="0" lang="en-US" sz="3600" b="0" i="1" u="none" strike="noStrike" kern="1200" cap="none" spc="0" normalizeH="0" baseline="0" noProof="0" dirty="0">
                <a:ln>
                  <a:noFill/>
                </a:ln>
                <a:solidFill>
                  <a:srgbClr val="000000"/>
                </a:solidFill>
                <a:effectLst/>
                <a:uLnTx/>
                <a:uFillTx/>
                <a:latin typeface="Calibri Light"/>
                <a:ea typeface="+mn-ea"/>
                <a:cs typeface="+mn-cs"/>
              </a:rPr>
              <a:t>Latency reduction for read &amp; write (55°C)</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srgbClr val="000000"/>
                </a:solidFill>
                <a:effectLst/>
                <a:uLnTx/>
                <a:uFillTx/>
                <a:latin typeface="Calibri Light"/>
                <a:ea typeface="+mn-ea"/>
                <a:cs typeface="+mn-cs"/>
              </a:rPr>
              <a:t>Read Latency: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32.7%</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srgbClr val="000000"/>
                </a:solidFill>
                <a:effectLst/>
                <a:uLnTx/>
                <a:uFillTx/>
                <a:latin typeface="Calibri Light"/>
                <a:ea typeface="+mn-ea"/>
                <a:cs typeface="+mn-cs"/>
              </a:rPr>
              <a:t>Write Latency: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55.1%</a:t>
            </a:r>
          </a:p>
          <a:p>
            <a:pPr marL="457200" marR="0" lvl="0" indent="-457200" algn="l" defTabSz="914400" rtl="0" eaLnBrk="1" fontAlgn="auto" latinLnBrk="0" hangingPunct="1">
              <a:lnSpc>
                <a:spcPct val="100000"/>
              </a:lnSpc>
              <a:spcBef>
                <a:spcPts val="3000"/>
              </a:spcBef>
              <a:spcAft>
                <a:spcPts val="0"/>
              </a:spcAft>
              <a:buClrTx/>
              <a:buSzTx/>
              <a:buFont typeface="Arial" panose="020B0604020202020204" pitchFamily="34" charset="0"/>
              <a:buChar char="•"/>
              <a:tabLst/>
              <a:defRPr/>
            </a:pPr>
            <a:r>
              <a:rPr kumimoji="0" lang="en-US" sz="3600" b="0" i="1" u="none" strike="noStrike" kern="1200" cap="none" spc="0" normalizeH="0" baseline="0" noProof="0" dirty="0">
                <a:ln>
                  <a:noFill/>
                </a:ln>
                <a:solidFill>
                  <a:srgbClr val="000000"/>
                </a:solidFill>
                <a:effectLst/>
                <a:uLnTx/>
                <a:uFillTx/>
                <a:latin typeface="Calibri Light"/>
                <a:ea typeface="+mn-ea"/>
                <a:cs typeface="+mn-cs"/>
              </a:rPr>
              <a:t>Latency reduction for each timing parameter (55°C) </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srgbClr val="000000"/>
                </a:solidFill>
                <a:effectLst/>
                <a:uLnTx/>
                <a:uFillTx/>
                <a:latin typeface="Calibri Light"/>
                <a:ea typeface="+mn-ea"/>
                <a:cs typeface="+mn-cs"/>
              </a:rPr>
              <a:t>Sensing: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17.3%</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srgbClr val="000000"/>
                </a:solidFill>
                <a:effectLst/>
                <a:uLnTx/>
                <a:uFillTx/>
                <a:latin typeface="Calibri Light"/>
                <a:ea typeface="+mn-ea"/>
                <a:cs typeface="+mn-cs"/>
              </a:rPr>
              <a:t>Restore: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37.3%</a:t>
            </a:r>
            <a:r>
              <a:rPr kumimoji="0" lang="en-US" sz="3200" b="0" i="1" u="none" strike="noStrike" kern="1200" cap="none" spc="0" normalizeH="0" baseline="0" noProof="0" dirty="0">
                <a:ln>
                  <a:noFill/>
                </a:ln>
                <a:solidFill>
                  <a:srgbClr val="000000"/>
                </a:solidFill>
                <a:effectLst/>
                <a:uLnTx/>
                <a:uFillTx/>
                <a:latin typeface="Calibri Light"/>
                <a:ea typeface="+mn-ea"/>
                <a:cs typeface="+mn-cs"/>
              </a:rPr>
              <a:t> (read),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54.8%</a:t>
            </a:r>
            <a:r>
              <a:rPr kumimoji="0" lang="en-US" sz="3200" b="0" i="1" u="none" strike="noStrike" kern="1200" cap="none" spc="0" normalizeH="0" baseline="0" noProof="0" dirty="0">
                <a:ln>
                  <a:noFill/>
                </a:ln>
                <a:solidFill>
                  <a:srgbClr val="000000"/>
                </a:solidFill>
                <a:effectLst/>
                <a:uLnTx/>
                <a:uFillTx/>
                <a:latin typeface="Calibri Light"/>
                <a:ea typeface="+mn-ea"/>
                <a:cs typeface="+mn-cs"/>
              </a:rPr>
              <a:t> (write)</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err="1">
                <a:ln>
                  <a:noFill/>
                </a:ln>
                <a:solidFill>
                  <a:srgbClr val="000000"/>
                </a:solidFill>
                <a:effectLst/>
                <a:uLnTx/>
                <a:uFillTx/>
                <a:latin typeface="Calibri Light"/>
                <a:ea typeface="+mn-ea"/>
                <a:cs typeface="+mn-cs"/>
              </a:rPr>
              <a:t>Precharge</a:t>
            </a:r>
            <a:r>
              <a:rPr kumimoji="0" lang="en-US" sz="3200" b="0" i="1" u="none" strike="noStrike" kern="1200" cap="none" spc="0" normalizeH="0" baseline="0" noProof="0" dirty="0">
                <a:ln>
                  <a:noFill/>
                </a:ln>
                <a:solidFill>
                  <a:srgbClr val="000000"/>
                </a:solidFill>
                <a:effectLst/>
                <a:uLnTx/>
                <a:uFillTx/>
                <a:latin typeface="Calibri Light"/>
                <a:ea typeface="+mn-ea"/>
                <a:cs typeface="+mn-cs"/>
              </a:rPr>
              <a:t>: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35.2%</a:t>
            </a:r>
            <a:r>
              <a:rPr kumimoji="0" lang="en-US" sz="3200" b="0" i="1" u="none" strike="noStrike" kern="1200" cap="none" spc="0" normalizeH="0" baseline="0" noProof="0" dirty="0">
                <a:ln>
                  <a:noFill/>
                </a:ln>
                <a:solidFill>
                  <a:srgbClr val="0000FF"/>
                </a:solidFill>
                <a:effectLst/>
                <a:uLnTx/>
                <a:uFillTx/>
                <a:latin typeface="Calibri Light"/>
                <a:ea typeface="+mn-ea"/>
                <a:cs typeface="+mn-cs"/>
              </a:rPr>
              <a:t> </a:t>
            </a:r>
          </a:p>
        </p:txBody>
      </p:sp>
      <p:sp>
        <p:nvSpPr>
          <p:cNvPr id="4" name="Rectangle 3"/>
          <p:cNvSpPr/>
          <p:nvPr/>
        </p:nvSpPr>
        <p:spPr>
          <a:xfrm>
            <a:off x="1403648" y="6344604"/>
            <a:ext cx="7056784" cy="5539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Adaptive-Latency DRAM: Optimizing DRAM Timing for the Common-Case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2015.</a:t>
            </a:r>
          </a:p>
        </p:txBody>
      </p:sp>
    </p:spTree>
    <p:extLst>
      <p:ext uri="{BB962C8B-B14F-4D97-AF65-F5344CB8AC3E}">
        <p14:creationId xmlns:p14="http://schemas.microsoft.com/office/powerpoint/2010/main" val="2237719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000" b="0" i="0" u="none" strike="noStrike" kern="1200" cap="none" spc="0" normalizeH="0" baseline="0" noProof="0" dirty="0">
                <a:ln>
                  <a:noFill/>
                </a:ln>
                <a:solidFill>
                  <a:srgbClr val="000000"/>
                </a:solidFill>
                <a:effectLst/>
                <a:uLnTx/>
                <a:uFillTx/>
                <a:latin typeface="Calibri"/>
                <a:ea typeface="+mj-ea"/>
                <a:cs typeface="+mj-cs"/>
              </a:rPr>
              <a:t>AL-DRAM: Real System Evaluation</a:t>
            </a: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457200" algn="l" defTabSz="914400" rtl="0" eaLnBrk="1" fontAlgn="auto" latinLnBrk="0" hangingPunct="1">
              <a:lnSpc>
                <a:spcPct val="100000"/>
              </a:lnSpc>
              <a:spcBef>
                <a:spcPts val="3000"/>
              </a:spcBef>
              <a:spcAft>
                <a:spcPts val="0"/>
              </a:spcAft>
              <a:buClrTx/>
              <a:buSzTx/>
              <a:buFont typeface="Arial" panose="020B0604020202020204" pitchFamily="34" charset="0"/>
              <a:buChar char="•"/>
              <a:tabLst/>
              <a:defRPr/>
            </a:pPr>
            <a:r>
              <a:rPr kumimoji="0" lang="en-US" sz="3600" b="0" i="1" u="none" strike="noStrike" kern="1200" cap="none" spc="0" normalizeH="0" baseline="0" noProof="0" dirty="0">
                <a:ln>
                  <a:noFill/>
                </a:ln>
                <a:solidFill>
                  <a:prstClr val="black"/>
                </a:solidFill>
                <a:effectLst/>
                <a:uLnTx/>
                <a:uFillTx/>
                <a:latin typeface="Calibri Light"/>
                <a:ea typeface="+mn-ea"/>
                <a:cs typeface="+mn-cs"/>
              </a:rPr>
              <a:t>System</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prstClr val="black"/>
                </a:solidFill>
                <a:effectLst/>
                <a:uLnTx/>
                <a:uFillTx/>
                <a:latin typeface="Calibri Light"/>
                <a:ea typeface="+mn-ea"/>
                <a:cs typeface="+mn-cs"/>
              </a:rPr>
              <a:t>CPU: AMD 4386 ( 8 Cores, 3.1GHz, 8MB LLC)</a:t>
            </a:r>
            <a:endParaRPr kumimoji="0" lang="en-US" sz="3200" b="1" i="1" u="none" strike="noStrike" kern="1200" cap="none" spc="0" normalizeH="0" baseline="0" noProof="0" dirty="0">
              <a:ln>
                <a:noFill/>
              </a:ln>
              <a:solidFill>
                <a:prstClr val="black"/>
              </a:solidFill>
              <a:effectLst/>
              <a:uLnTx/>
              <a:uFillTx/>
              <a:latin typeface="Calibri Light"/>
              <a:ea typeface="+mn-ea"/>
              <a:cs typeface="+mn-cs"/>
            </a:endParaRP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DRAM: 4GByte DDR3-1600 (800Mhz Clock)</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OS: Linux</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Storage: 128GByte SSD</a:t>
            </a:r>
          </a:p>
          <a:p>
            <a:pPr marL="457200" marR="0" lvl="0" indent="-457200" algn="l" defTabSz="914400" rtl="0" eaLnBrk="1" fontAlgn="auto" latinLnBrk="0" hangingPunct="1">
              <a:lnSpc>
                <a:spcPct val="100000"/>
              </a:lnSpc>
              <a:spcBef>
                <a:spcPts val="3000"/>
              </a:spcBef>
              <a:spcAft>
                <a:spcPts val="0"/>
              </a:spcAft>
              <a:buClrTx/>
              <a:buSzTx/>
              <a:buFont typeface="Arial" panose="020B0604020202020204" pitchFamily="34" charset="0"/>
              <a:buChar char="•"/>
              <a:tabLst/>
              <a:defRPr/>
            </a:pPr>
            <a:r>
              <a:rPr kumimoji="0" lang="en-US" sz="3600" b="0" i="1" u="none" strike="noStrike" kern="1200" cap="none" spc="0" normalizeH="0" baseline="0" noProof="0" dirty="0">
                <a:ln>
                  <a:noFill/>
                </a:ln>
                <a:solidFill>
                  <a:prstClr val="black"/>
                </a:solidFill>
                <a:effectLst/>
                <a:uLnTx/>
                <a:uFillTx/>
                <a:latin typeface="Calibri Light"/>
                <a:ea typeface="+mn-ea"/>
                <a:cs typeface="+mn-cs"/>
              </a:rPr>
              <a:t>Workload</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prstClr val="black"/>
                </a:solidFill>
                <a:effectLst/>
                <a:uLnTx/>
                <a:uFillTx/>
                <a:latin typeface="Calibri Light"/>
                <a:ea typeface="+mn-ea"/>
                <a:cs typeface="+mn-cs"/>
              </a:rPr>
              <a:t>35 applications from SPEC, STREAM, Parsec, </a:t>
            </a:r>
            <a:r>
              <a:rPr kumimoji="0" lang="en-US" sz="3200" b="0" i="1" u="none" strike="noStrike" kern="1200" cap="none" spc="0" normalizeH="0" baseline="0" noProof="0" dirty="0" err="1">
                <a:ln>
                  <a:noFill/>
                </a:ln>
                <a:solidFill>
                  <a:prstClr val="black"/>
                </a:solidFill>
                <a:effectLst/>
                <a:uLnTx/>
                <a:uFillTx/>
                <a:latin typeface="Calibri Light"/>
                <a:ea typeface="+mn-ea"/>
                <a:cs typeface="+mn-cs"/>
              </a:rPr>
              <a:t>Memcached</a:t>
            </a:r>
            <a:r>
              <a:rPr kumimoji="0" lang="en-US" sz="3200" b="0" i="1" u="none" strike="noStrike" kern="1200" cap="none" spc="0" normalizeH="0" baseline="0" noProof="0" dirty="0">
                <a:ln>
                  <a:noFill/>
                </a:ln>
                <a:solidFill>
                  <a:prstClr val="black"/>
                </a:solidFill>
                <a:effectLst/>
                <a:uLnTx/>
                <a:uFillTx/>
                <a:latin typeface="Calibri Light"/>
                <a:ea typeface="+mn-ea"/>
                <a:cs typeface="+mn-cs"/>
              </a:rPr>
              <a:t>, Apache, GUPS</a:t>
            </a:r>
          </a:p>
        </p:txBody>
      </p:sp>
      <p:pic>
        <p:nvPicPr>
          <p:cNvPr id="5" name="Picture 4"/>
          <p:cNvPicPr>
            <a:picLocks noChangeAspect="1"/>
          </p:cNvPicPr>
          <p:nvPr/>
        </p:nvPicPr>
        <p:blipFill>
          <a:blip r:embed="rId2"/>
          <a:stretch>
            <a:fillRect/>
          </a:stretch>
        </p:blipFill>
        <p:spPr>
          <a:xfrm>
            <a:off x="5095374" y="2743200"/>
            <a:ext cx="4048626" cy="2057400"/>
          </a:xfrm>
          <a:prstGeom prst="rect">
            <a:avLst/>
          </a:prstGeom>
        </p:spPr>
      </p:pic>
      <p:sp>
        <p:nvSpPr>
          <p:cNvPr id="3" name="Oval 2"/>
          <p:cNvSpPr/>
          <p:nvPr/>
        </p:nvSpPr>
        <p:spPr>
          <a:xfrm>
            <a:off x="7031736" y="4151376"/>
            <a:ext cx="182880" cy="182880"/>
          </a:xfrm>
          <a:prstGeom prst="ellipse">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pic>
        <p:nvPicPr>
          <p:cNvPr id="2" name="Picture 1"/>
          <p:cNvPicPr>
            <a:picLocks noChangeAspect="1"/>
          </p:cNvPicPr>
          <p:nvPr/>
        </p:nvPicPr>
        <p:blipFill>
          <a:blip r:embed="rId3"/>
          <a:stretch>
            <a:fillRect/>
          </a:stretch>
        </p:blipFill>
        <p:spPr>
          <a:xfrm>
            <a:off x="76200" y="2286000"/>
            <a:ext cx="8943975" cy="4410075"/>
          </a:xfrm>
          <a:prstGeom prst="rect">
            <a:avLst/>
          </a:prstGeom>
          <a:ln w="50800">
            <a:solidFill>
              <a:schemeClr val="tx1"/>
            </a:solidFill>
          </a:ln>
        </p:spPr>
      </p:pic>
    </p:spTree>
    <p:extLst>
      <p:ext uri="{BB962C8B-B14F-4D97-AF65-F5344CB8AC3E}">
        <p14:creationId xmlns:p14="http://schemas.microsoft.com/office/powerpoint/2010/main" val="20808570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xit" presetSubtype="0" fill="hold" nodeType="clickEffect">
                                  <p:stCondLst>
                                    <p:cond delay="0"/>
                                  </p:stCondLst>
                                  <p:childTnLst>
                                    <p:animEffect transition="out" filter="fade">
                                      <p:cBhvr>
                                        <p:cTn id="18" dur="500"/>
                                        <p:tgtEl>
                                          <p:spTgt spid="2"/>
                                        </p:tgtEl>
                                      </p:cBhvr>
                                    </p:animEffect>
                                    <p:anim calcmode="lin" valueType="num">
                                      <p:cBhvr>
                                        <p:cTn id="19" dur="500"/>
                                        <p:tgtEl>
                                          <p:spTgt spid="2"/>
                                        </p:tgtEl>
                                        <p:attrNameLst>
                                          <p:attrName>ppt_x</p:attrName>
                                        </p:attrNameLst>
                                      </p:cBhvr>
                                      <p:tavLst>
                                        <p:tav tm="0">
                                          <p:val>
                                            <p:strVal val="ppt_x"/>
                                          </p:val>
                                        </p:tav>
                                        <p:tav tm="100000">
                                          <p:val>
                                            <p:strVal val="ppt_x"/>
                                          </p:val>
                                        </p:tav>
                                      </p:tavLst>
                                    </p:anim>
                                    <p:anim calcmode="lin" valueType="num">
                                      <p:cBhvr>
                                        <p:cTn id="20" dur="500"/>
                                        <p:tgtEl>
                                          <p:spTgt spid="2"/>
                                        </p:tgtEl>
                                        <p:attrNameLst>
                                          <p:attrName>ppt_y</p:attrName>
                                        </p:attrNameLst>
                                      </p:cBhvr>
                                      <p:tavLst>
                                        <p:tav tm="0">
                                          <p:val>
                                            <p:strVal val="ppt_y"/>
                                          </p:val>
                                        </p:tav>
                                        <p:tav tm="100000">
                                          <p:val>
                                            <p:strVal val="ppt_y+.1"/>
                                          </p:val>
                                        </p:tav>
                                      </p:tavLst>
                                    </p:anim>
                                    <p:set>
                                      <p:cBhvr>
                                        <p:cTn id="21" dur="1" fill="hold">
                                          <p:stCondLst>
                                            <p:cond delay="499"/>
                                          </p:stCondLst>
                                        </p:cTn>
                                        <p:tgtEl>
                                          <p:spTgt spid="2"/>
                                        </p:tgtEl>
                                        <p:attrNameLst>
                                          <p:attrName>style.visibility</p:attrName>
                                        </p:attrNameLst>
                                      </p:cBhvr>
                                      <p:to>
                                        <p:strVal val="hidden"/>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xEl>
                                              <p:pRg st="3" end="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xEl>
                                              <p:pRg st="5" end="5"/>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2"/>
          </a:graphicData>
        </a:graphic>
      </p:graphicFrame>
      <p:grpSp>
        <p:nvGrpSpPr>
          <p:cNvPr id="21" name="Group 20"/>
          <p:cNvGrpSpPr/>
          <p:nvPr/>
        </p:nvGrpSpPr>
        <p:grpSpPr>
          <a:xfrm>
            <a:off x="461666" y="990600"/>
            <a:ext cx="8458200" cy="4267199"/>
            <a:chOff x="461666" y="1143000"/>
            <a:chExt cx="8458200" cy="4267199"/>
          </a:xfrm>
        </p:grpSpPr>
        <p:graphicFrame>
          <p:nvGraphicFramePr>
            <p:cNvPr id="8" name="Chart 7"/>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54"/>
            <p:cNvSpPr txBox="1"/>
            <p:nvPr/>
          </p:nvSpPr>
          <p:spPr>
            <a:xfrm>
              <a:off x="6977768" y="3010335"/>
              <a:ext cx="990624" cy="430902"/>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4472C4"/>
                  </a:solidFill>
                  <a:effectLst/>
                  <a:uLnTx/>
                  <a:uFillTx/>
                  <a:latin typeface="Calibri Light"/>
                  <a:ea typeface="+mn-ea"/>
                  <a:cs typeface="+mn-cs"/>
                </a:rPr>
                <a:t>1.4%</a:t>
              </a:r>
            </a:p>
          </p:txBody>
        </p:sp>
        <p:sp>
          <p:nvSpPr>
            <p:cNvPr id="20" name="TextBox 54"/>
            <p:cNvSpPr txBox="1"/>
            <p:nvPr/>
          </p:nvSpPr>
          <p:spPr>
            <a:xfrm>
              <a:off x="7606889" y="2624282"/>
              <a:ext cx="990624" cy="430859"/>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4472C4"/>
                  </a:solidFill>
                  <a:effectLst/>
                  <a:uLnTx/>
                  <a:uFillTx/>
                  <a:latin typeface="Calibri Light"/>
                  <a:ea typeface="+mn-ea"/>
                  <a:cs typeface="+mn-cs"/>
                </a:rPr>
                <a:t>6.7%</a:t>
              </a:r>
            </a:p>
          </p:txBody>
        </p:sp>
      </p:grpSp>
      <p:grpSp>
        <p:nvGrpSpPr>
          <p:cNvPr id="18" name="Group 17"/>
          <p:cNvGrpSpPr/>
          <p:nvPr/>
        </p:nvGrpSpPr>
        <p:grpSpPr>
          <a:xfrm>
            <a:off x="461666" y="990600"/>
            <a:ext cx="8458200" cy="4267199"/>
            <a:chOff x="461666" y="1143000"/>
            <a:chExt cx="8458200" cy="4267199"/>
          </a:xfrm>
        </p:grpSpPr>
        <p:graphicFrame>
          <p:nvGraphicFramePr>
            <p:cNvPr id="11" name="Chart 10"/>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54"/>
            <p:cNvSpPr txBox="1"/>
            <p:nvPr/>
          </p:nvSpPr>
          <p:spPr>
            <a:xfrm>
              <a:off x="7924800" y="2723778"/>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4472C4"/>
                  </a:solidFill>
                  <a:effectLst/>
                  <a:uLnTx/>
                  <a:uFillTx/>
                  <a:latin typeface="Calibri Light"/>
                  <a:ea typeface="+mn-ea"/>
                  <a:cs typeface="+mn-cs"/>
                </a:rPr>
                <a:t>5.0%</a:t>
              </a: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000" b="0" i="0" u="none" strike="noStrike" kern="1200" cap="none" spc="0" normalizeH="0" baseline="0" noProof="0" dirty="0">
                <a:ln>
                  <a:noFill/>
                </a:ln>
                <a:solidFill>
                  <a:srgbClr val="000000"/>
                </a:solidFill>
                <a:effectLst/>
                <a:uLnTx/>
                <a:uFillTx/>
                <a:latin typeface="Calibri"/>
                <a:ea typeface="+mj-ea"/>
                <a:cs typeface="+mj-cs"/>
              </a:rPr>
              <a:t>AL-DRAM: Single-Core Evaluation</a:t>
            </a:r>
          </a:p>
        </p:txBody>
      </p:sp>
      <p:sp>
        <p:nvSpPr>
          <p:cNvPr id="4" name="TextBox 54"/>
          <p:cNvSpPr txBox="1"/>
          <p:nvPr/>
        </p:nvSpPr>
        <p:spPr>
          <a:xfrm>
            <a:off x="3585866" y="1567190"/>
            <a:ext cx="15240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1" u="none" strike="noStrike" kern="1200" cap="none" spc="0" normalizeH="0" baseline="0" noProof="0" dirty="0">
              <a:ln>
                <a:noFill/>
              </a:ln>
              <a:solidFill>
                <a:srgbClr val="0000FF"/>
              </a:solidFill>
              <a:effectLst/>
              <a:uLnTx/>
              <a:uFillTx/>
              <a:latin typeface="Calibri Light"/>
              <a:ea typeface="+mn-ea"/>
              <a:cs typeface="+mn-cs"/>
            </a:endParaRPr>
          </a:p>
        </p:txBody>
      </p:sp>
      <p:sp>
        <p:nvSpPr>
          <p:cNvPr id="12" name="TextBox 54"/>
          <p:cNvSpPr txBox="1"/>
          <p:nvPr/>
        </p:nvSpPr>
        <p:spPr>
          <a:xfrm>
            <a:off x="3357266" y="1524000"/>
            <a:ext cx="20574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1" u="none" strike="noStrike" kern="1200" cap="none" spc="0" normalizeH="0" baseline="0" noProof="0" dirty="0">
              <a:ln>
                <a:noFill/>
              </a:ln>
              <a:solidFill>
                <a:srgbClr val="0000FF"/>
              </a:solidFill>
              <a:effectLst/>
              <a:uLnTx/>
              <a:uFillTx/>
              <a:latin typeface="Calibri Light"/>
              <a:ea typeface="+mn-ea"/>
              <a:cs typeface="+mn-cs"/>
            </a:endParaRPr>
          </a:p>
        </p:txBody>
      </p:sp>
      <p:sp>
        <p:nvSpPr>
          <p:cNvPr id="13" name="Punchline"/>
          <p:cNvSpPr txBox="1"/>
          <p:nvPr/>
        </p:nvSpPr>
        <p:spPr>
          <a:xfrm>
            <a:off x="-152400" y="5566750"/>
            <a:ext cx="9448800" cy="670562"/>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0000FF"/>
                </a:solidFill>
                <a:effectLst/>
                <a:uLnTx/>
                <a:uFillTx/>
                <a:latin typeface="Calibri Light"/>
                <a:ea typeface="+mn-ea"/>
                <a:cs typeface="+mn-cs"/>
              </a:rPr>
              <a:t>AL-DRAM </a:t>
            </a:r>
            <a:r>
              <a:rPr kumimoji="0" lang="en-US" sz="3600" b="1" i="1" u="none" strike="noStrike" kern="1200" cap="none" spc="0" normalizeH="0" baseline="0" noProof="0" dirty="0">
                <a:ln>
                  <a:noFill/>
                </a:ln>
                <a:solidFill>
                  <a:srgbClr val="0000FF"/>
                </a:solidFill>
                <a:effectLst/>
                <a:uLnTx/>
                <a:uFillTx/>
                <a:latin typeface="Calibri Light"/>
                <a:ea typeface="+mn-ea"/>
                <a:cs typeface="+mn-cs"/>
              </a:rPr>
              <a:t>improves single-core performance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0000FF"/>
                </a:solidFill>
                <a:effectLst/>
                <a:uLnTx/>
                <a:uFillTx/>
                <a:latin typeface="Calibri Light"/>
                <a:ea typeface="+mn-ea"/>
                <a:cs typeface="+mn-cs"/>
              </a:rPr>
              <a:t>on a real system</a:t>
            </a:r>
          </a:p>
        </p:txBody>
      </p:sp>
      <p:sp>
        <p:nvSpPr>
          <p:cNvPr id="9" name="TextBox 8"/>
          <p:cNvSpPr txBox="1"/>
          <p:nvPr/>
        </p:nvSpPr>
        <p:spPr>
          <a:xfrm rot="16200000">
            <a:off x="-1559868" y="2626666"/>
            <a:ext cx="3581402"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prstClr val="black"/>
                </a:solidFill>
                <a:effectLst/>
                <a:uLnTx/>
                <a:uFillTx/>
                <a:latin typeface="Calibri Light"/>
                <a:ea typeface="+mn-ea"/>
                <a:cs typeface="+mn-cs"/>
              </a:rPr>
              <a:t>Performance Improvement</a:t>
            </a:r>
          </a:p>
        </p:txBody>
      </p:sp>
      <p:cxnSp>
        <p:nvCxnSpPr>
          <p:cNvPr id="3" name="Straight Connector 2"/>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858000" y="914400"/>
            <a:ext cx="2286000" cy="138499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Light"/>
                <a:ea typeface="+mn-ea"/>
                <a:cs typeface="+mn-cs"/>
              </a:rPr>
              <a:t>Average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Light"/>
                <a:ea typeface="+mn-ea"/>
                <a:cs typeface="+mn-cs"/>
              </a:rPr>
              <a:t>Improvement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Light"/>
              <a:ea typeface="+mn-ea"/>
              <a:cs typeface="+mn-cs"/>
            </a:endParaRPr>
          </a:p>
        </p:txBody>
      </p:sp>
      <p:sp>
        <p:nvSpPr>
          <p:cNvPr id="23" name="TextBox 22"/>
          <p:cNvSpPr txBox="1"/>
          <p:nvPr/>
        </p:nvSpPr>
        <p:spPr>
          <a:xfrm rot="16200000">
            <a:off x="7622234" y="4188768"/>
            <a:ext cx="2133599" cy="461665"/>
          </a:xfrm>
          <a:prstGeom prst="rect">
            <a:avLst/>
          </a:prstGeom>
          <a:solidFill>
            <a:schemeClr val="bg1"/>
          </a:solid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Light"/>
                <a:ea typeface="+mn-ea"/>
                <a:cs typeface="+mn-cs"/>
              </a:rPr>
              <a:t>all-35-workload</a:t>
            </a:r>
          </a:p>
        </p:txBody>
      </p:sp>
    </p:spTree>
    <p:extLst>
      <p:ext uri="{BB962C8B-B14F-4D97-AF65-F5344CB8AC3E}">
        <p14:creationId xmlns:p14="http://schemas.microsoft.com/office/powerpoint/2010/main" val="3353961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extLst/>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1" u="none" strike="noStrike" kern="1200" cap="none" spc="0" normalizeH="0" baseline="0" noProof="0" dirty="0">
              <a:ln>
                <a:noFill/>
              </a:ln>
              <a:solidFill>
                <a:srgbClr val="0000FF"/>
              </a:solidFill>
              <a:effectLst/>
              <a:uLnTx/>
              <a:uFillTx/>
              <a:latin typeface="Calibri Light"/>
              <a:ea typeface="+mn-ea"/>
              <a:cs typeface="+mn-cs"/>
            </a:endParaRPr>
          </a:p>
        </p:txBody>
      </p:sp>
      <p:graphicFrame>
        <p:nvGraphicFramePr>
          <p:cNvPr id="13" name="Chart 12"/>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4472C4"/>
                  </a:solidFill>
                  <a:effectLst/>
                  <a:uLnTx/>
                  <a:uFillTx/>
                  <a:latin typeface="Calibri Light"/>
                  <a:ea typeface="+mn-ea"/>
                  <a:cs typeface="+mn-cs"/>
                </a:rPr>
                <a:t>14.0%</a:t>
              </a: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4472C4"/>
                  </a:solidFill>
                  <a:effectLst/>
                  <a:uLnTx/>
                  <a:uFillTx/>
                  <a:latin typeface="Calibri Light"/>
                  <a:ea typeface="+mn-ea"/>
                  <a:cs typeface="+mn-cs"/>
                </a:rPr>
                <a:t>2.9%</a:t>
              </a: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4472C4"/>
                  </a:solidFill>
                  <a:effectLst/>
                  <a:uLnTx/>
                  <a:uFillTx/>
                  <a:latin typeface="Calibri Light"/>
                  <a:ea typeface="+mn-ea"/>
                  <a:cs typeface="+mn-cs"/>
                </a:rPr>
                <a:t>10.4%</a:t>
              </a: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000" b="0" i="0" u="none" strike="noStrike" kern="1200" cap="none" spc="0" normalizeH="0" baseline="0" noProof="0" dirty="0">
                <a:ln>
                  <a:noFill/>
                </a:ln>
                <a:solidFill>
                  <a:srgbClr val="000000"/>
                </a:solidFill>
                <a:effectLst/>
                <a:uLnTx/>
                <a:uFillTx/>
                <a:latin typeface="Calibri"/>
                <a:ea typeface="+mj-ea"/>
                <a:cs typeface="+mj-cs"/>
              </a:rPr>
              <a:t>AL-DRAM: Multi-Core Evaluation</a:t>
            </a:r>
          </a:p>
        </p:txBody>
      </p:sp>
      <p:sp>
        <p:nvSpPr>
          <p:cNvPr id="16" name="Punchline"/>
          <p:cNvSpPr txBox="1"/>
          <p:nvPr/>
        </p:nvSpPr>
        <p:spPr>
          <a:xfrm>
            <a:off x="0" y="5229200"/>
            <a:ext cx="9144000" cy="1066802"/>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0000FF"/>
                </a:solidFill>
                <a:effectLst/>
                <a:uLnTx/>
                <a:uFillTx/>
                <a:latin typeface="Calibri Light"/>
                <a:ea typeface="+mn-ea"/>
                <a:cs typeface="+mn-cs"/>
              </a:rPr>
              <a:t>AL-DRAM provides higher performance 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1" u="none" strike="noStrike" kern="1200" cap="none" spc="0" normalizeH="0" baseline="0" noProof="0" dirty="0">
                <a:ln>
                  <a:noFill/>
                </a:ln>
                <a:solidFill>
                  <a:srgbClr val="0000FF"/>
                </a:solidFill>
                <a:effectLst/>
                <a:uLnTx/>
                <a:uFillTx/>
                <a:latin typeface="Calibri Light"/>
                <a:ea typeface="+mn-ea"/>
                <a:cs typeface="+mn-cs"/>
              </a:rPr>
              <a:t>multi-programmed &amp; multi-threaded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prstClr val="black"/>
                </a:solidFill>
                <a:effectLst/>
                <a:uLnTx/>
                <a:uFillTx/>
                <a:latin typeface="Calibri Light"/>
                <a:ea typeface="+mn-ea"/>
                <a:cs typeface="+mn-cs"/>
              </a:rPr>
              <a:t>Performance Improvement</a:t>
            </a: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mn-cs"/>
              </a:rPr>
              <a:t>Average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mn-cs"/>
              </a:rPr>
              <a:t>Improvement</a:t>
            </a: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Light"/>
                <a:ea typeface="+mn-ea"/>
                <a:cs typeface="+mn-cs"/>
              </a:rPr>
              <a:t>all-35-workload</a:t>
            </a:r>
          </a:p>
        </p:txBody>
      </p:sp>
    </p:spTree>
    <p:extLst>
      <p:ext uri="{BB962C8B-B14F-4D97-AF65-F5344CB8AC3E}">
        <p14:creationId xmlns:p14="http://schemas.microsoft.com/office/powerpoint/2010/main" val="1696876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P spid="16" grpId="0"/>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Reducing Latency Also Reduces Energy</a:t>
            </a:r>
          </a:p>
        </p:txBody>
      </p:sp>
      <p:sp>
        <p:nvSpPr>
          <p:cNvPr id="3" name="Content Placeholder 2"/>
          <p:cNvSpPr>
            <a:spLocks noGrp="1"/>
          </p:cNvSpPr>
          <p:nvPr>
            <p:ph idx="1"/>
          </p:nvPr>
        </p:nvSpPr>
        <p:spPr>
          <a:xfrm>
            <a:off x="228600" y="1216496"/>
            <a:ext cx="8610600" cy="4876800"/>
          </a:xfrm>
        </p:spPr>
        <p:txBody>
          <a:bodyPr/>
          <a:lstStyle/>
          <a:p>
            <a:r>
              <a:rPr lang="en-US" dirty="0"/>
              <a:t>AL-DRAM reduces DRAM power consumption by 5.8%</a:t>
            </a:r>
          </a:p>
          <a:p>
            <a:endParaRPr lang="en-US" dirty="0"/>
          </a:p>
          <a:p>
            <a:r>
              <a:rPr lang="en-US" dirty="0"/>
              <a:t>Major reason: reduction in row activation time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8010573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AL-DRAM: Advantages &amp; Disadvantages</a:t>
            </a:r>
          </a:p>
        </p:txBody>
      </p:sp>
      <p:sp>
        <p:nvSpPr>
          <p:cNvPr id="3" name="Content Placeholder 2"/>
          <p:cNvSpPr>
            <a:spLocks noGrp="1"/>
          </p:cNvSpPr>
          <p:nvPr>
            <p:ph idx="1"/>
          </p:nvPr>
        </p:nvSpPr>
        <p:spPr>
          <a:xfrm>
            <a:off x="228600" y="1371600"/>
            <a:ext cx="8763000" cy="4876800"/>
          </a:xfrm>
        </p:spPr>
        <p:txBody>
          <a:bodyPr/>
          <a:lstStyle/>
          <a:p>
            <a:r>
              <a:rPr lang="en-US" dirty="0">
                <a:solidFill>
                  <a:srgbClr val="0000FF"/>
                </a:solidFill>
              </a:rPr>
              <a:t>Advantages</a:t>
            </a:r>
          </a:p>
          <a:p>
            <a:pPr marL="0" indent="0">
              <a:buNone/>
            </a:pPr>
            <a:r>
              <a:rPr lang="en-US" dirty="0"/>
              <a:t>   + Simple mechanism to reduce latency</a:t>
            </a:r>
          </a:p>
          <a:p>
            <a:pPr marL="0" indent="0">
              <a:buNone/>
            </a:pPr>
            <a:r>
              <a:rPr lang="en-US" dirty="0"/>
              <a:t>   + Significant system performance and energy benefits</a:t>
            </a:r>
          </a:p>
          <a:p>
            <a:pPr marL="0" indent="0">
              <a:buNone/>
            </a:pPr>
            <a:r>
              <a:rPr lang="en-US" dirty="0"/>
              <a:t>      + Benefits higher at low temperature</a:t>
            </a:r>
          </a:p>
          <a:p>
            <a:pPr marL="0" indent="0">
              <a:buNone/>
            </a:pPr>
            <a:r>
              <a:rPr lang="en-US" dirty="0"/>
              <a:t>   + Low cost, low complexity </a:t>
            </a:r>
          </a:p>
          <a:p>
            <a:pPr marL="0" indent="0">
              <a:buNone/>
            </a:pPr>
            <a:endParaRPr lang="en-US" dirty="0"/>
          </a:p>
          <a:p>
            <a:r>
              <a:rPr lang="en-US" dirty="0">
                <a:solidFill>
                  <a:srgbClr val="0000FF"/>
                </a:solidFill>
              </a:rPr>
              <a:t>Disadvantages</a:t>
            </a:r>
            <a:endParaRPr lang="en-US" dirty="0"/>
          </a:p>
          <a:p>
            <a:pPr marL="0" indent="0">
              <a:buNone/>
            </a:pPr>
            <a:r>
              <a:rPr lang="en-US" dirty="0">
                <a:solidFill>
                  <a:srgbClr val="0000FF"/>
                </a:solidFill>
              </a:rPr>
              <a:t>    </a:t>
            </a:r>
            <a:r>
              <a:rPr lang="en-US" dirty="0"/>
              <a:t>- Need to determine reliable operating latencies for different temperatures and different DIMMs </a:t>
            </a:r>
            <a:r>
              <a:rPr lang="en-US" dirty="0">
                <a:sym typeface="Wingdings"/>
              </a:rPr>
              <a:t> higher testing cost</a:t>
            </a:r>
          </a:p>
          <a:p>
            <a:pPr marL="0" indent="0">
              <a:buNone/>
            </a:pPr>
            <a:r>
              <a:rPr lang="en-US" dirty="0">
                <a:sym typeface="Wingdings"/>
              </a:rPr>
              <a:t>      (might not be that difficult for low temperatures)</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268928588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Adaptive-Latency DRAM</a:t>
            </a:r>
          </a:p>
        </p:txBody>
      </p:sp>
      <p:sp>
        <p:nvSpPr>
          <p:cNvPr id="3" name="Content Placeholder 2"/>
          <p:cNvSpPr>
            <a:spLocks noGrp="1"/>
          </p:cNvSpPr>
          <p:nvPr>
            <p:ph idx="1"/>
          </p:nvPr>
        </p:nvSpPr>
        <p:spPr>
          <a:xfrm>
            <a:off x="228600" y="1000472"/>
            <a:ext cx="8610600" cy="4876800"/>
          </a:xfrm>
        </p:spPr>
        <p:txBody>
          <a:bodyPr/>
          <a:lstStyle/>
          <a:p>
            <a:r>
              <a:rPr lang="en-US" sz="2200" dirty="0"/>
              <a:t>Donghyuk Lee, Yoongu Kim, Gennady </a:t>
            </a:r>
            <a:r>
              <a:rPr lang="en-US" sz="2200" dirty="0" err="1"/>
              <a:t>Pekhimenko</a:t>
            </a:r>
            <a:r>
              <a:rPr lang="en-US" sz="2200" dirty="0"/>
              <a:t>, Samira Khan, Vivek Seshadri, Kevin Chang, and Onur Mutlu,</a:t>
            </a:r>
            <a:br>
              <a:rPr lang="en-US" sz="2200" dirty="0"/>
            </a:br>
            <a:r>
              <a:rPr lang="en-US" sz="2200" b="1" dirty="0">
                <a:hlinkClick r:id="rId2"/>
              </a:rPr>
              <a:t>"Adaptive-Latency DRAM: Optimizing DRAM Timing for the Common-Case"</a:t>
            </a:r>
            <a:r>
              <a:rPr lang="en-US" sz="2200" dirty="0"/>
              <a:t> </a:t>
            </a:r>
            <a:br>
              <a:rPr lang="en-US" sz="2200" dirty="0"/>
            </a:br>
            <a:r>
              <a:rPr lang="en-US" sz="2200" i="1" dirty="0"/>
              <a:t>Proceedings of the </a:t>
            </a:r>
            <a:r>
              <a:rPr lang="en-US" sz="2200" i="1" dirty="0">
                <a:hlinkClick r:id="rId3"/>
              </a:rPr>
              <a:t>21st International Symposium on High-Performance Computer Architecture</a:t>
            </a:r>
            <a:r>
              <a:rPr lang="en-US" sz="2200" i="1" dirty="0"/>
              <a:t> (</a:t>
            </a:r>
            <a:r>
              <a:rPr lang="en-US" sz="2200" b="1" i="1" dirty="0"/>
              <a:t>HPCA</a:t>
            </a:r>
            <a:r>
              <a:rPr lang="en-US" sz="2200" i="1" dirty="0"/>
              <a:t>)</a:t>
            </a:r>
            <a:r>
              <a:rPr lang="en-US" sz="2200" dirty="0"/>
              <a:t>, Bay Area, CA, February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Full data sets</a:t>
            </a:r>
            <a:r>
              <a:rPr lang="en-US" sz="22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349</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0" y="4451880"/>
            <a:ext cx="9144000" cy="1713424"/>
          </a:xfrm>
          <a:prstGeom prst="rect">
            <a:avLst/>
          </a:prstGeom>
        </p:spPr>
      </p:pic>
    </p:spTree>
    <p:extLst>
      <p:ext uri="{BB962C8B-B14F-4D97-AF65-F5344CB8AC3E}">
        <p14:creationId xmlns:p14="http://schemas.microsoft.com/office/powerpoint/2010/main" val="41770380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Different Types of Latency Variation</a:t>
            </a:r>
          </a:p>
        </p:txBody>
      </p:sp>
      <p:sp>
        <p:nvSpPr>
          <p:cNvPr id="3" name="Content Placeholder 2"/>
          <p:cNvSpPr>
            <a:spLocks noGrp="1"/>
          </p:cNvSpPr>
          <p:nvPr>
            <p:ph idx="1"/>
          </p:nvPr>
        </p:nvSpPr>
        <p:spPr/>
        <p:txBody>
          <a:bodyPr/>
          <a:lstStyle/>
          <a:p>
            <a:r>
              <a:rPr lang="en-US" dirty="0"/>
              <a:t>AL-DRAM exploits latency variation</a:t>
            </a:r>
          </a:p>
          <a:p>
            <a:pPr lvl="1"/>
            <a:r>
              <a:rPr lang="en-US" dirty="0"/>
              <a:t>Across time (different temperatures)</a:t>
            </a:r>
          </a:p>
          <a:p>
            <a:pPr lvl="1"/>
            <a:r>
              <a:rPr lang="en-US" dirty="0"/>
              <a:t>Across chips</a:t>
            </a:r>
          </a:p>
          <a:p>
            <a:pPr lvl="1"/>
            <a:endParaRPr lang="en-US" dirty="0"/>
          </a:p>
          <a:p>
            <a:pPr lvl="1"/>
            <a:endParaRPr lang="en-US" dirty="0"/>
          </a:p>
          <a:p>
            <a:pPr lvl="1"/>
            <a:endParaRPr lang="en-US" dirty="0"/>
          </a:p>
          <a:p>
            <a:r>
              <a:rPr lang="en-US" dirty="0"/>
              <a:t>Is there also latency variation within a chip?</a:t>
            </a:r>
          </a:p>
          <a:p>
            <a:pPr lvl="1"/>
            <a:r>
              <a:rPr lang="en-US" dirty="0"/>
              <a:t>Across different parts of a chip</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350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Tree>
    <p:extLst>
      <p:ext uri="{BB962C8B-B14F-4D97-AF65-F5344CB8AC3E}">
        <p14:creationId xmlns:p14="http://schemas.microsoft.com/office/powerpoint/2010/main" val="22460562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Spatial Locality of Activation Errors</a:t>
            </a:r>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351</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pic>
        <p:nvPicPr>
          <p:cNvPr id="7" name="Content Placeholder 6"/>
          <p:cNvPicPr>
            <a:picLocks noGrp="1" noChangeAspect="1"/>
          </p:cNvPicPr>
          <p:nvPr>
            <p:ph idx="1"/>
          </p:nvPr>
        </p:nvPicPr>
        <p:blipFill>
          <a:blip r:embed="rId3" cstate="print">
            <a:extLst>
              <a:ext uri="{28A0092B-C50C-407E-A947-70E740481C1C}">
                <a14:useLocalDpi xmlns:a14="http://schemas.microsoft.com/office/drawing/2010/main" val="0"/>
              </a:ext>
            </a:extLst>
          </a:blip>
          <a:stretch>
            <a:fillRect/>
          </a:stretch>
        </p:blipFill>
        <p:spPr>
          <a:xfrm>
            <a:off x="1533447" y="1447800"/>
            <a:ext cx="6077105" cy="4114800"/>
          </a:xfrm>
        </p:spPr>
      </p:pic>
      <p:sp>
        <p:nvSpPr>
          <p:cNvPr id="8" name="noerr box"/>
          <p:cNvSpPr/>
          <p:nvPr/>
        </p:nvSpPr>
        <p:spPr>
          <a:xfrm rot="5400000">
            <a:off x="1943100" y="3086100"/>
            <a:ext cx="2895600" cy="228600"/>
          </a:xfrm>
          <a:prstGeom prst="rect">
            <a:avLst/>
          </a:prstGeom>
          <a:solidFill>
            <a:srgbClr val="FF0000">
              <a:alpha val="1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a:ea typeface="+mn-ea"/>
              <a:cs typeface="+mn-cs"/>
            </a:endParaRPr>
          </a:p>
        </p:txBody>
      </p:sp>
      <p:sp>
        <p:nvSpPr>
          <p:cNvPr id="9" name="noerr box"/>
          <p:cNvSpPr/>
          <p:nvPr/>
        </p:nvSpPr>
        <p:spPr>
          <a:xfrm rot="5400000">
            <a:off x="1257300" y="3009900"/>
            <a:ext cx="2895600" cy="381000"/>
          </a:xfrm>
          <a:prstGeom prst="rect">
            <a:avLst/>
          </a:prstGeom>
          <a:solidFill>
            <a:srgbClr val="FF0000">
              <a:alpha val="1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a:ea typeface="+mn-ea"/>
              <a:cs typeface="+mn-cs"/>
            </a:endParaRPr>
          </a:p>
        </p:txBody>
      </p:sp>
      <p:sp>
        <p:nvSpPr>
          <p:cNvPr id="12" name="banner"/>
          <p:cNvSpPr/>
          <p:nvPr/>
        </p:nvSpPr>
        <p:spPr>
          <a:xfrm>
            <a:off x="0" y="5260187"/>
            <a:ext cx="9144000" cy="1123015"/>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Gill Sans MT" panose="020B0502020104020203"/>
                <a:ea typeface="+mn-ea"/>
                <a:cs typeface="+mn-cs"/>
              </a:rPr>
              <a:t>Activation errors are concentrated </a:t>
            </a:r>
            <a:br>
              <a:rPr kumimoji="0" lang="en-US" sz="3200" b="1" i="0" u="none" strike="noStrike" kern="1200" cap="none" spc="0" normalizeH="0" baseline="0" noProof="0" dirty="0">
                <a:ln>
                  <a:noFill/>
                </a:ln>
                <a:solidFill>
                  <a:prstClr val="white"/>
                </a:solidFill>
                <a:effectLst/>
                <a:uLnTx/>
                <a:uFillTx/>
                <a:latin typeface="Gill Sans MT" panose="020B0502020104020203"/>
                <a:ea typeface="+mn-ea"/>
                <a:cs typeface="+mn-cs"/>
              </a:rPr>
            </a:br>
            <a:r>
              <a:rPr kumimoji="0" lang="en-US" sz="3200" b="1" i="0" u="none" strike="noStrike" kern="1200" cap="none" spc="0" normalizeH="0" baseline="0" noProof="0" dirty="0">
                <a:ln>
                  <a:noFill/>
                </a:ln>
                <a:solidFill>
                  <a:prstClr val="white"/>
                </a:solidFill>
                <a:effectLst/>
                <a:uLnTx/>
                <a:uFillTx/>
                <a:latin typeface="Gill Sans MT" panose="020B0502020104020203"/>
                <a:ea typeface="+mn-ea"/>
                <a:cs typeface="+mn-cs"/>
              </a:rPr>
              <a:t>at certain columns of cells</a:t>
            </a:r>
          </a:p>
        </p:txBody>
      </p:sp>
      <p:sp>
        <p:nvSpPr>
          <p:cNvPr id="3" name="TextBox 2"/>
          <p:cNvSpPr txBox="1"/>
          <p:nvPr/>
        </p:nvSpPr>
        <p:spPr>
          <a:xfrm>
            <a:off x="2514600" y="1216967"/>
            <a:ext cx="344357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Gill Sans MT" panose="020B0502020104020203"/>
                <a:ea typeface=""/>
                <a:cs typeface="+mn-cs"/>
              </a:rPr>
              <a:t>One DIMM @ </a:t>
            </a:r>
            <a:r>
              <a:rPr kumimoji="0" lang="en-US" sz="2400" b="0" i="1" u="none" strike="noStrike" kern="1200" cap="none" spc="0" normalizeH="0" baseline="0" noProof="0" dirty="0" err="1">
                <a:ln>
                  <a:noFill/>
                </a:ln>
                <a:solidFill>
                  <a:prstClr val="black"/>
                </a:solidFill>
                <a:effectLst/>
                <a:uLnTx/>
                <a:uFillTx/>
                <a:latin typeface="Gill Sans MT" panose="020B0502020104020203"/>
                <a:ea typeface=""/>
                <a:cs typeface="+mn-cs"/>
              </a:rPr>
              <a:t>tRCD</a:t>
            </a:r>
            <a:r>
              <a:rPr kumimoji="0" lang="en-US" sz="2400" b="0" i="1" u="none" strike="noStrike" kern="1200" cap="none" spc="0" normalizeH="0" baseline="0" noProof="0" dirty="0">
                <a:ln>
                  <a:noFill/>
                </a:ln>
                <a:solidFill>
                  <a:prstClr val="black"/>
                </a:solidFill>
                <a:effectLst/>
                <a:uLnTx/>
                <a:uFillTx/>
                <a:latin typeface="Gill Sans MT" panose="020B0502020104020203"/>
                <a:ea typeface=""/>
                <a:cs typeface="+mn-cs"/>
              </a:rPr>
              <a:t>=7.5ns</a:t>
            </a:r>
          </a:p>
        </p:txBody>
      </p:sp>
    </p:spTree>
    <p:extLst>
      <p:ext uri="{BB962C8B-B14F-4D97-AF65-F5344CB8AC3E}">
        <p14:creationId xmlns:p14="http://schemas.microsoft.com/office/powerpoint/2010/main" val="3585366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2" grpId="0" animBg="1"/>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839200" cy="1143000"/>
          </a:xfrm>
        </p:spPr>
        <p:txBody>
          <a:bodyPr>
            <a:normAutofit/>
          </a:bodyPr>
          <a:lstStyle/>
          <a:p>
            <a:r>
              <a:rPr lang="en-US" dirty="0"/>
              <a:t>Heterogeneous Latency within A Chip</a:t>
            </a:r>
          </a:p>
        </p:txBody>
      </p:sp>
      <p:sp>
        <p:nvSpPr>
          <p:cNvPr id="3" name="Content Placeholder 2"/>
          <p:cNvSpPr>
            <a:spLocks noGrp="1"/>
          </p:cNvSpPr>
          <p:nvPr>
            <p:ph idx="1"/>
          </p:nvPr>
        </p:nvSpPr>
        <p:spPr/>
        <p:txBody>
          <a:bodyPr>
            <a:noAutofit/>
          </a:bodyPr>
          <a:lstStyle/>
          <a:p>
            <a:pPr>
              <a:lnSpc>
                <a:spcPct val="110000"/>
              </a:lnSpc>
            </a:pPr>
            <a:r>
              <a:rPr lang="en-US" b="1" dirty="0"/>
              <a:t>Observation: </a:t>
            </a:r>
            <a:r>
              <a:rPr lang="en-US" dirty="0"/>
              <a:t>DRAM timing errors (slow DRAM cells) are concentrated on certain regions</a:t>
            </a:r>
          </a:p>
          <a:p>
            <a:pPr lvl="1">
              <a:lnSpc>
                <a:spcPct val="110000"/>
              </a:lnSpc>
            </a:pPr>
            <a:endParaRPr lang="en-US" sz="1000" dirty="0"/>
          </a:p>
          <a:p>
            <a:pPr>
              <a:lnSpc>
                <a:spcPct val="110000"/>
              </a:lnSpc>
            </a:pPr>
            <a:r>
              <a:rPr lang="en-US" b="1" dirty="0">
                <a:solidFill>
                  <a:schemeClr val="accent3">
                    <a:lumMod val="75000"/>
                  </a:schemeClr>
                </a:solidFill>
              </a:rPr>
              <a:t>Flexible-</a:t>
            </a:r>
            <a:r>
              <a:rPr lang="en-US" b="1" dirty="0" err="1">
                <a:solidFill>
                  <a:schemeClr val="accent3">
                    <a:lumMod val="75000"/>
                  </a:schemeClr>
                </a:solidFill>
              </a:rPr>
              <a:t>LatencY</a:t>
            </a:r>
            <a:r>
              <a:rPr lang="en-US" b="1" dirty="0">
                <a:solidFill>
                  <a:schemeClr val="accent3">
                    <a:lumMod val="75000"/>
                  </a:schemeClr>
                </a:solidFill>
              </a:rPr>
              <a:t> (FLY) DRAM</a:t>
            </a:r>
          </a:p>
          <a:p>
            <a:pPr lvl="1">
              <a:lnSpc>
                <a:spcPct val="110000"/>
              </a:lnSpc>
            </a:pPr>
            <a:r>
              <a:rPr lang="en-US" dirty="0"/>
              <a:t>A software-transparent design that reduces latency</a:t>
            </a:r>
            <a:r>
              <a:rPr lang="en-US" dirty="0">
                <a:solidFill>
                  <a:schemeClr val="accent1"/>
                </a:solidFill>
              </a:rPr>
              <a:t> </a:t>
            </a:r>
          </a:p>
          <a:p>
            <a:pPr lvl="1">
              <a:lnSpc>
                <a:spcPct val="110000"/>
              </a:lnSpc>
            </a:pPr>
            <a:endParaRPr lang="en-US" sz="1000" dirty="0"/>
          </a:p>
          <a:p>
            <a:pPr>
              <a:lnSpc>
                <a:spcPct val="110000"/>
              </a:lnSpc>
            </a:pPr>
            <a:r>
              <a:rPr lang="en-US" b="1" dirty="0"/>
              <a:t>Key idea</a:t>
            </a:r>
            <a:r>
              <a:rPr lang="en-US" dirty="0"/>
              <a:t>:</a:t>
            </a:r>
          </a:p>
          <a:p>
            <a:pPr marL="457200" lvl="1" indent="0">
              <a:lnSpc>
                <a:spcPct val="110000"/>
              </a:lnSpc>
              <a:buNone/>
            </a:pPr>
            <a:r>
              <a:rPr lang="en-US" dirty="0"/>
              <a:t>1) Divide memory into regions of different latencies</a:t>
            </a:r>
          </a:p>
          <a:p>
            <a:pPr marL="747713" lvl="1" indent="-290513">
              <a:lnSpc>
                <a:spcPct val="110000"/>
              </a:lnSpc>
              <a:buNone/>
              <a:tabLst>
                <a:tab pos="676275" algn="l"/>
                <a:tab pos="741363" algn="l"/>
                <a:tab pos="788988" algn="l"/>
                <a:tab pos="3311525" algn="l"/>
              </a:tabLst>
            </a:pPr>
            <a:r>
              <a:rPr lang="en-US" dirty="0"/>
              <a:t>2) </a:t>
            </a:r>
            <a:r>
              <a:rPr lang="en-US" i="1" dirty="0"/>
              <a:t>Memory controller: </a:t>
            </a:r>
            <a:r>
              <a:rPr lang="en-US" dirty="0">
                <a:solidFill>
                  <a:srgbClr val="0070C0"/>
                </a:solidFill>
              </a:rPr>
              <a:t>Use</a:t>
            </a:r>
            <a:r>
              <a:rPr lang="en-US" i="1" dirty="0">
                <a:solidFill>
                  <a:srgbClr val="0070C0"/>
                </a:solidFill>
              </a:rPr>
              <a:t> </a:t>
            </a:r>
            <a:r>
              <a:rPr lang="en-US" dirty="0">
                <a:solidFill>
                  <a:srgbClr val="0070C0"/>
                </a:solidFill>
              </a:rPr>
              <a:t>lower latency for regions without slow cells; higher latency for other regions</a:t>
            </a:r>
          </a:p>
        </p:txBody>
      </p:sp>
      <p:sp>
        <p:nvSpPr>
          <p:cNvPr id="5" name="TextBox 4"/>
          <p:cNvSpPr txBox="1"/>
          <p:nvPr/>
        </p:nvSpPr>
        <p:spPr>
          <a:xfrm>
            <a:off x="152400" y="6248400"/>
            <a:ext cx="8928420" cy="61555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
                <a:cs typeface="+mn-cs"/>
              </a:rPr>
              <a:t>Chang+, “</a:t>
            </a:r>
            <a:r>
              <a:rPr kumimoji="0" lang="en-US" sz="1700" b="1" i="0" u="none" strike="noStrike" kern="1200" cap="none" spc="0" normalizeH="0" baseline="0" noProof="0" dirty="0">
                <a:ln>
                  <a:noFill/>
                </a:ln>
                <a:solidFill>
                  <a:srgbClr val="000000"/>
                </a:solidFill>
                <a:effectLst/>
                <a:uLnTx/>
                <a:uFillTx/>
                <a:latin typeface="Tahoma"/>
                <a:ea typeface=""/>
                <a:cs typeface="+mn-cs"/>
                <a:hlinkClick r:id="rId3"/>
              </a:rPr>
              <a:t>Understanding Latency Variation in Modern DRAM Chips: Experimental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000000"/>
                </a:solidFill>
                <a:effectLst/>
                <a:uLnTx/>
                <a:uFillTx/>
                <a:latin typeface="Tahoma"/>
                <a:ea typeface=""/>
                <a:cs typeface="+mn-cs"/>
                <a:hlinkClick r:id="rId3"/>
              </a:rPr>
              <a:t>Characterization, Analysis, and Optimization"</a:t>
            </a:r>
            <a:r>
              <a:rPr kumimoji="0" lang="en-US" sz="1700" b="0" i="0" u="none" strike="noStrike" kern="1200" cap="none" spc="0" normalizeH="0" baseline="0" noProof="0" dirty="0">
                <a:ln>
                  <a:noFill/>
                </a:ln>
                <a:solidFill>
                  <a:srgbClr val="000000"/>
                </a:solidFill>
                <a:effectLst/>
                <a:uLnTx/>
                <a:uFillTx/>
                <a:latin typeface="Tahoma"/>
                <a:ea typeface=""/>
                <a:cs typeface="+mn-cs"/>
              </a:rPr>
              <a:t>,” SIGMETRICS 2016.</a:t>
            </a:r>
          </a:p>
        </p:txBody>
      </p:sp>
    </p:spTree>
    <p:extLst>
      <p:ext uri="{BB962C8B-B14F-4D97-AF65-F5344CB8AC3E}">
        <p14:creationId xmlns:p14="http://schemas.microsoft.com/office/powerpoint/2010/main" val="1674054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FLY-DRAM Configurations</a:t>
            </a:r>
          </a:p>
        </p:txBody>
      </p:sp>
      <p:sp>
        <p:nvSpPr>
          <p:cNvPr id="16" name="Rectangle 15"/>
          <p:cNvSpPr/>
          <p:nvPr/>
        </p:nvSpPr>
        <p:spPr>
          <a:xfrm>
            <a:off x="2190750" y="6019800"/>
            <a:ext cx="5257800" cy="762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a:ea typeface="+mn-ea"/>
              <a:cs typeface="+mn-cs"/>
            </a:endParaRPr>
          </a:p>
        </p:txBody>
      </p:sp>
      <p:graphicFrame>
        <p:nvGraphicFramePr>
          <p:cNvPr id="21" name="Chart 20"/>
          <p:cNvGraphicFramePr>
            <a:graphicFrameLocks/>
          </p:cNvGraphicFramePr>
          <p:nvPr>
            <p:extLst/>
          </p:nvPr>
        </p:nvGraphicFramePr>
        <p:xfrm>
          <a:off x="762000" y="3485456"/>
          <a:ext cx="7620000" cy="3235325"/>
        </p:xfrm>
        <a:graphic>
          <a:graphicData uri="http://schemas.openxmlformats.org/drawingml/2006/chart">
            <c:chart xmlns:c="http://schemas.openxmlformats.org/drawingml/2006/chart" xmlns:r="http://schemas.openxmlformats.org/officeDocument/2006/relationships" r:id="rId3"/>
          </a:graphicData>
        </a:graphic>
      </p:graphicFrame>
      <p:sp>
        <p:nvSpPr>
          <p:cNvPr id="22" name="Rectangle 21"/>
          <p:cNvSpPr/>
          <p:nvPr/>
        </p:nvSpPr>
        <p:spPr>
          <a:xfrm>
            <a:off x="1981200" y="5867400"/>
            <a:ext cx="5467350" cy="762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a:ea typeface="+mn-ea"/>
              <a:cs typeface="+mn-cs"/>
            </a:endParaRPr>
          </a:p>
        </p:txBody>
      </p:sp>
      <p:graphicFrame>
        <p:nvGraphicFramePr>
          <p:cNvPr id="23" name="Chart 22"/>
          <p:cNvGraphicFramePr>
            <a:graphicFrameLocks/>
          </p:cNvGraphicFramePr>
          <p:nvPr>
            <p:extLst/>
          </p:nvPr>
        </p:nvGraphicFramePr>
        <p:xfrm>
          <a:off x="762000" y="877409"/>
          <a:ext cx="7620000" cy="3238500"/>
        </p:xfrm>
        <a:graphic>
          <a:graphicData uri="http://schemas.openxmlformats.org/drawingml/2006/chart">
            <c:chart xmlns:c="http://schemas.openxmlformats.org/drawingml/2006/chart" xmlns:r="http://schemas.openxmlformats.org/officeDocument/2006/relationships" r:id="rId4"/>
          </a:graphicData>
        </a:graphic>
      </p:graphicFrame>
      <p:grpSp>
        <p:nvGrpSpPr>
          <p:cNvPr id="5" name="Group 4"/>
          <p:cNvGrpSpPr/>
          <p:nvPr/>
        </p:nvGrpSpPr>
        <p:grpSpPr>
          <a:xfrm>
            <a:off x="3357563" y="3251170"/>
            <a:ext cx="2909887" cy="695194"/>
            <a:chOff x="3357563" y="3251170"/>
            <a:chExt cx="2909887" cy="695194"/>
          </a:xfrm>
        </p:grpSpPr>
        <p:sp>
          <p:nvSpPr>
            <p:cNvPr id="10" name="TextBox 9"/>
            <p:cNvSpPr txBox="1"/>
            <p:nvPr/>
          </p:nvSpPr>
          <p:spPr>
            <a:xfrm>
              <a:off x="3371850" y="3546254"/>
              <a:ext cx="289560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70C0"/>
                  </a:solidFill>
                  <a:effectLst/>
                  <a:uLnTx/>
                  <a:uFillTx/>
                  <a:latin typeface="Gill Sans MT" panose="020B0502020104020203"/>
                  <a:ea typeface=""/>
                  <a:cs typeface="+mn-cs"/>
                </a:rPr>
                <a:t>Profiles of 3 real DIMMs</a:t>
              </a:r>
            </a:p>
          </p:txBody>
        </p:sp>
        <p:sp>
          <p:nvSpPr>
            <p:cNvPr id="3" name="Rounded Rectangle 2"/>
            <p:cNvSpPr/>
            <p:nvPr/>
          </p:nvSpPr>
          <p:spPr>
            <a:xfrm>
              <a:off x="3357563" y="3251170"/>
              <a:ext cx="2671762" cy="336550"/>
            </a:xfrm>
            <a:prstGeom prst="roundRect">
              <a:avLst/>
            </a:prstGeom>
            <a:no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a:ea typeface="+mn-ea"/>
                <a:cs typeface="+mn-cs"/>
              </a:endParaRPr>
            </a:p>
          </p:txBody>
        </p:sp>
      </p:grpSp>
      <p:grpSp>
        <p:nvGrpSpPr>
          <p:cNvPr id="7" name="Group 6"/>
          <p:cNvGrpSpPr/>
          <p:nvPr/>
        </p:nvGrpSpPr>
        <p:grpSpPr>
          <a:xfrm>
            <a:off x="3357563" y="1979935"/>
            <a:ext cx="2900362" cy="3796084"/>
            <a:chOff x="3357563" y="1979935"/>
            <a:chExt cx="2900362" cy="3796084"/>
          </a:xfrm>
        </p:grpSpPr>
        <p:sp>
          <p:nvSpPr>
            <p:cNvPr id="13" name="TextBox 12"/>
            <p:cNvSpPr txBox="1"/>
            <p:nvPr/>
          </p:nvSpPr>
          <p:spPr>
            <a:xfrm>
              <a:off x="3357563" y="2795130"/>
              <a:ext cx="80010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Gill Sans MT" panose="020B0502020104020203"/>
                  <a:ea typeface=""/>
                  <a:cs typeface="+mn-cs"/>
                </a:rPr>
                <a:t>12%</a:t>
              </a:r>
              <a:endParaRPr kumimoji="0" lang="en-US" sz="2000" b="0" i="0" u="none" strike="noStrike" kern="1200" cap="none" spc="0" normalizeH="0" baseline="0" noProof="0" dirty="0">
                <a:ln>
                  <a:noFill/>
                </a:ln>
                <a:solidFill>
                  <a:prstClr val="white"/>
                </a:solidFill>
                <a:effectLst/>
                <a:uLnTx/>
                <a:uFillTx/>
                <a:latin typeface="Gill Sans MT" panose="020B0502020104020203"/>
                <a:ea typeface=""/>
                <a:cs typeface="+mn-cs"/>
              </a:endParaRPr>
            </a:p>
          </p:txBody>
        </p:sp>
        <p:sp>
          <p:nvSpPr>
            <p:cNvPr id="14" name="TextBox 13"/>
            <p:cNvSpPr txBox="1"/>
            <p:nvPr/>
          </p:nvSpPr>
          <p:spPr>
            <a:xfrm>
              <a:off x="4419600" y="2294148"/>
              <a:ext cx="80010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Gill Sans MT" panose="020B0502020104020203"/>
                  <a:ea typeface=""/>
                  <a:cs typeface="+mn-cs"/>
                </a:rPr>
                <a:t>93%</a:t>
              </a:r>
            </a:p>
          </p:txBody>
        </p:sp>
        <p:sp>
          <p:nvSpPr>
            <p:cNvPr id="15" name="TextBox 14"/>
            <p:cNvSpPr txBox="1"/>
            <p:nvPr/>
          </p:nvSpPr>
          <p:spPr>
            <a:xfrm>
              <a:off x="5457825" y="1979935"/>
              <a:ext cx="80010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Gill Sans MT" panose="020B0502020104020203"/>
                  <a:ea typeface=""/>
                  <a:cs typeface="+mn-cs"/>
                </a:rPr>
                <a:t>99%</a:t>
              </a:r>
            </a:p>
          </p:txBody>
        </p:sp>
        <p:sp>
          <p:nvSpPr>
            <p:cNvPr id="19" name="TextBox 18"/>
            <p:cNvSpPr txBox="1"/>
            <p:nvPr/>
          </p:nvSpPr>
          <p:spPr>
            <a:xfrm>
              <a:off x="3357563" y="5375909"/>
              <a:ext cx="80010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Gill Sans MT" panose="020B0502020104020203"/>
                  <a:ea typeface=""/>
                  <a:cs typeface="+mn-cs"/>
                </a:rPr>
                <a:t>13%</a:t>
              </a:r>
            </a:p>
          </p:txBody>
        </p:sp>
        <p:sp>
          <p:nvSpPr>
            <p:cNvPr id="24" name="TextBox 23"/>
            <p:cNvSpPr txBox="1"/>
            <p:nvPr/>
          </p:nvSpPr>
          <p:spPr>
            <a:xfrm>
              <a:off x="4419600" y="4839729"/>
              <a:ext cx="80010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Gill Sans MT" panose="020B0502020104020203"/>
                  <a:ea typeface=""/>
                  <a:cs typeface="+mn-cs"/>
                </a:rPr>
                <a:t>74%</a:t>
              </a:r>
            </a:p>
          </p:txBody>
        </p:sp>
        <p:sp>
          <p:nvSpPr>
            <p:cNvPr id="25" name="TextBox 24"/>
            <p:cNvSpPr txBox="1"/>
            <p:nvPr/>
          </p:nvSpPr>
          <p:spPr>
            <a:xfrm>
              <a:off x="5457825" y="4661285"/>
              <a:ext cx="80010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Gill Sans MT" panose="020B0502020104020203"/>
                  <a:ea typeface=""/>
                  <a:cs typeface="+mn-cs"/>
                </a:rPr>
                <a:t>99%</a:t>
              </a:r>
            </a:p>
          </p:txBody>
        </p:sp>
      </p:grpSp>
      <p:sp>
        <p:nvSpPr>
          <p:cNvPr id="17" name="TextBox 16"/>
          <p:cNvSpPr txBox="1"/>
          <p:nvPr/>
        </p:nvSpPr>
        <p:spPr>
          <a:xfrm>
            <a:off x="7315200" y="1493934"/>
            <a:ext cx="114005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70C0"/>
                </a:solidFill>
                <a:effectLst/>
                <a:uLnTx/>
                <a:uFillTx/>
                <a:latin typeface="Gill Sans MT" panose="020B0502020104020203"/>
                <a:ea typeface=""/>
                <a:cs typeface="+mn-cs"/>
              </a:rPr>
              <a:t>tRCD</a:t>
            </a:r>
            <a:endParaRPr kumimoji="0" lang="en-US" sz="2800" b="1" i="0" u="none" strike="noStrike" kern="1200" cap="none" spc="0" normalizeH="0" baseline="0" noProof="0" dirty="0">
              <a:ln>
                <a:noFill/>
              </a:ln>
              <a:solidFill>
                <a:srgbClr val="0070C0"/>
              </a:solidFill>
              <a:effectLst/>
              <a:uLnTx/>
              <a:uFillTx/>
              <a:latin typeface="Gill Sans MT" panose="020B0502020104020203"/>
              <a:ea typeface=""/>
              <a:cs typeface="+mn-cs"/>
            </a:endParaRPr>
          </a:p>
        </p:txBody>
      </p:sp>
      <p:sp>
        <p:nvSpPr>
          <p:cNvPr id="18" name="TextBox 17"/>
          <p:cNvSpPr txBox="1"/>
          <p:nvPr/>
        </p:nvSpPr>
        <p:spPr>
          <a:xfrm>
            <a:off x="7448550" y="4101853"/>
            <a:ext cx="80983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70C0"/>
                </a:solidFill>
                <a:effectLst/>
                <a:uLnTx/>
                <a:uFillTx/>
                <a:latin typeface="Gill Sans MT" panose="020B0502020104020203"/>
                <a:ea typeface=""/>
                <a:cs typeface="+mn-cs"/>
              </a:rPr>
              <a:t>tRP</a:t>
            </a:r>
            <a:endParaRPr kumimoji="0" lang="en-US" sz="2800" b="1" i="0" u="none" strike="noStrike" kern="1200" cap="none" spc="0" normalizeH="0" baseline="0" noProof="0" dirty="0">
              <a:ln>
                <a:noFill/>
              </a:ln>
              <a:solidFill>
                <a:srgbClr val="0070C0"/>
              </a:solidFill>
              <a:effectLst/>
              <a:uLnTx/>
              <a:uFillTx/>
              <a:latin typeface="Gill Sans MT" panose="020B0502020104020203"/>
              <a:ea typeface=""/>
              <a:cs typeface="+mn-cs"/>
            </a:endParaRPr>
          </a:p>
        </p:txBody>
      </p:sp>
      <p:sp>
        <p:nvSpPr>
          <p:cNvPr id="6" name="Rectangle 5"/>
          <p:cNvSpPr/>
          <p:nvPr/>
        </p:nvSpPr>
        <p:spPr>
          <a:xfrm>
            <a:off x="3248238" y="1219200"/>
            <a:ext cx="2828712" cy="49438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a:ea typeface="+mn-ea"/>
              <a:cs typeface="+mn-cs"/>
            </a:endParaRPr>
          </a:p>
        </p:txBody>
      </p:sp>
      <p:sp>
        <p:nvSpPr>
          <p:cNvPr id="26" name="Rectangle 25"/>
          <p:cNvSpPr/>
          <p:nvPr/>
        </p:nvSpPr>
        <p:spPr>
          <a:xfrm>
            <a:off x="6091236" y="1158181"/>
            <a:ext cx="1204914" cy="49438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a:ea typeface="+mn-ea"/>
              <a:cs typeface="+mn-cs"/>
            </a:endParaRPr>
          </a:p>
        </p:txBody>
      </p:sp>
      <p:sp>
        <p:nvSpPr>
          <p:cNvPr id="27" name="TextBox 26"/>
          <p:cNvSpPr txBox="1"/>
          <p:nvPr/>
        </p:nvSpPr>
        <p:spPr>
          <a:xfrm>
            <a:off x="152400" y="6248400"/>
            <a:ext cx="8928420" cy="61555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
                <a:cs typeface="+mn-cs"/>
              </a:rPr>
              <a:t>Chang+, “</a:t>
            </a:r>
            <a:r>
              <a:rPr kumimoji="0" lang="en-US" sz="1700" b="1" i="0" u="none" strike="noStrike" kern="1200" cap="none" spc="0" normalizeH="0" baseline="0" noProof="0" dirty="0">
                <a:ln>
                  <a:noFill/>
                </a:ln>
                <a:solidFill>
                  <a:srgbClr val="000000"/>
                </a:solidFill>
                <a:effectLst/>
                <a:uLnTx/>
                <a:uFillTx/>
                <a:latin typeface="Tahoma"/>
                <a:ea typeface=""/>
                <a:cs typeface="+mn-cs"/>
                <a:hlinkClick r:id="" action="ppaction://noaction"/>
              </a:rPr>
              <a:t>Understanding Latency Variation in Modern DRAM Chips: Experimental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000000"/>
                </a:solidFill>
                <a:effectLst/>
                <a:uLnTx/>
                <a:uFillTx/>
                <a:latin typeface="Tahoma"/>
                <a:ea typeface=""/>
                <a:cs typeface="+mn-cs"/>
                <a:hlinkClick r:id="" action="ppaction://noaction"/>
              </a:rPr>
              <a:t>Characterization, Analysis, and Optimization"</a:t>
            </a:r>
            <a:r>
              <a:rPr kumimoji="0" lang="en-US" sz="1700" b="0" i="0" u="none" strike="noStrike" kern="1200" cap="none" spc="0" normalizeH="0" baseline="0" noProof="0" dirty="0">
                <a:ln>
                  <a:noFill/>
                </a:ln>
                <a:solidFill>
                  <a:srgbClr val="000000"/>
                </a:solidFill>
                <a:effectLst/>
                <a:uLnTx/>
                <a:uFillTx/>
                <a:latin typeface="Tahoma"/>
                <a:ea typeface=""/>
                <a:cs typeface="+mn-cs"/>
              </a:rPr>
              <a:t>,” SIGMETRICS 2016.</a:t>
            </a:r>
          </a:p>
        </p:txBody>
      </p:sp>
    </p:spTree>
    <p:extLst>
      <p:ext uri="{BB962C8B-B14F-4D97-AF65-F5344CB8AC3E}">
        <p14:creationId xmlns:p14="http://schemas.microsoft.com/office/powerpoint/2010/main" val="10667910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xit" presetSubtype="0" fill="hold" grpId="0" nodeType="clickEffect">
                                  <p:stCondLst>
                                    <p:cond delay="0"/>
                                  </p:stCondLst>
                                  <p:childTnLst>
                                    <p:set>
                                      <p:cBhvr>
                                        <p:cTn id="14" dur="1" fill="hold">
                                          <p:stCondLst>
                                            <p:cond delay="0"/>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6" grpId="0" animBg="1"/>
    </p:bld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Heterogeneous Latency within A Chip</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12" name="Chart 11"/>
          <p:cNvGraphicFramePr>
            <a:graphicFrameLocks/>
          </p:cNvGraphicFramePr>
          <p:nvPr>
            <p:extLst/>
          </p:nvPr>
        </p:nvGraphicFramePr>
        <p:xfrm>
          <a:off x="762000" y="816322"/>
          <a:ext cx="7391400" cy="5060950"/>
        </p:xfrm>
        <a:graphic>
          <a:graphicData uri="http://schemas.openxmlformats.org/drawingml/2006/chart">
            <c:chart xmlns:c="http://schemas.openxmlformats.org/drawingml/2006/chart" xmlns:r="http://schemas.openxmlformats.org/officeDocument/2006/relationships" r:id="rId2"/>
          </a:graphicData>
        </a:graphic>
      </p:graphicFrame>
      <p:cxnSp>
        <p:nvCxnSpPr>
          <p:cNvPr id="13" name="Straight Connector 12"/>
          <p:cNvCxnSpPr/>
          <p:nvPr/>
        </p:nvCxnSpPr>
        <p:spPr>
          <a:xfrm>
            <a:off x="2171699" y="3924648"/>
            <a:ext cx="3505200" cy="0"/>
          </a:xfrm>
          <a:prstGeom prst="line">
            <a:avLst/>
          </a:prstGeom>
          <a:noFill/>
          <a:ln w="34925" cap="rnd" cmpd="sng" algn="ctr">
            <a:solidFill>
              <a:sysClr val="windowText" lastClr="000000"/>
            </a:solidFill>
            <a:prstDash val="solid"/>
            <a:miter lim="800000"/>
            <a:tailEnd type="none" w="lg" len="lg"/>
          </a:ln>
          <a:effectLst/>
        </p:spPr>
      </p:cxnSp>
      <p:sp>
        <p:nvSpPr>
          <p:cNvPr id="14" name="TextBox 13"/>
          <p:cNvSpPr txBox="1"/>
          <p:nvPr/>
        </p:nvSpPr>
        <p:spPr>
          <a:xfrm>
            <a:off x="3449532" y="1571541"/>
            <a:ext cx="79861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ysClr val="windowText" lastClr="000000"/>
                </a:solidFill>
                <a:effectLst/>
                <a:uLnTx/>
                <a:uFillTx/>
                <a:latin typeface="Tahoma"/>
                <a:ea typeface="+mn-ea"/>
                <a:cs typeface="+mn-cs"/>
              </a:rPr>
              <a:t>17.6%</a:t>
            </a:r>
          </a:p>
        </p:txBody>
      </p:sp>
      <p:sp>
        <p:nvSpPr>
          <p:cNvPr id="15" name="TextBox 14"/>
          <p:cNvSpPr txBox="1"/>
          <p:nvPr/>
        </p:nvSpPr>
        <p:spPr>
          <a:xfrm>
            <a:off x="3924299" y="1330997"/>
            <a:ext cx="79861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ysClr val="windowText" lastClr="000000"/>
                </a:solidFill>
                <a:effectLst/>
                <a:uLnTx/>
                <a:uFillTx/>
                <a:latin typeface="Tahoma"/>
                <a:ea typeface="+mn-ea"/>
                <a:cs typeface="+mn-cs"/>
              </a:rPr>
              <a:t>19.5%</a:t>
            </a:r>
          </a:p>
        </p:txBody>
      </p:sp>
      <p:sp>
        <p:nvSpPr>
          <p:cNvPr id="16" name="TextBox 15"/>
          <p:cNvSpPr txBox="1"/>
          <p:nvPr/>
        </p:nvSpPr>
        <p:spPr>
          <a:xfrm>
            <a:off x="4572000" y="1171431"/>
            <a:ext cx="79861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ysClr val="windowText" lastClr="000000"/>
                </a:solidFill>
                <a:effectLst/>
                <a:uLnTx/>
                <a:uFillTx/>
                <a:latin typeface="Tahoma"/>
                <a:ea typeface="+mn-ea"/>
                <a:cs typeface="+mn-cs"/>
              </a:rPr>
              <a:t>19.7%</a:t>
            </a:r>
          </a:p>
        </p:txBody>
      </p:sp>
      <p:sp>
        <p:nvSpPr>
          <p:cNvPr id="17" name="TextBox 16"/>
          <p:cNvSpPr txBox="1"/>
          <p:nvPr/>
        </p:nvSpPr>
        <p:spPr>
          <a:xfrm>
            <a:off x="2895600" y="2062837"/>
            <a:ext cx="79861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ysClr val="windowText" lastClr="000000"/>
                </a:solidFill>
                <a:effectLst/>
                <a:uLnTx/>
                <a:uFillTx/>
                <a:latin typeface="Tahoma"/>
                <a:ea typeface="+mn-ea"/>
                <a:cs typeface="+mn-cs"/>
              </a:rPr>
              <a:t>13.3%</a:t>
            </a:r>
          </a:p>
        </p:txBody>
      </p:sp>
      <p:sp>
        <p:nvSpPr>
          <p:cNvPr id="19" name="TextBox 18"/>
          <p:cNvSpPr txBox="1"/>
          <p:nvPr/>
        </p:nvSpPr>
        <p:spPr>
          <a:xfrm>
            <a:off x="180084" y="5733256"/>
            <a:ext cx="8928420" cy="61555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Chang+, “</a:t>
            </a:r>
            <a:r>
              <a:rPr kumimoji="0" lang="en-US" sz="1700" b="1" i="0" u="none" strike="noStrike" kern="1200" cap="none" spc="0" normalizeH="0" baseline="0" noProof="0" dirty="0">
                <a:ln>
                  <a:noFill/>
                </a:ln>
                <a:solidFill>
                  <a:srgbClr val="000000"/>
                </a:solidFill>
                <a:effectLst/>
                <a:uLnTx/>
                <a:uFillTx/>
                <a:latin typeface="Tahoma"/>
                <a:ea typeface="+mn-ea"/>
                <a:cs typeface="+mn-cs"/>
                <a:hlinkClick r:id="rId3"/>
              </a:rPr>
              <a:t>Understanding Latency Variation in Modern DRAM Chips: Experimental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000000"/>
                </a:solidFill>
                <a:effectLst/>
                <a:uLnTx/>
                <a:uFillTx/>
                <a:latin typeface="Tahoma"/>
                <a:ea typeface="+mn-ea"/>
                <a:cs typeface="+mn-cs"/>
                <a:hlinkClick r:id="rId3"/>
              </a:rPr>
              <a:t>Characterization, Analysis, and Optimization"</a:t>
            </a:r>
            <a:r>
              <a:rPr kumimoji="0" lang="en-US" sz="1700" b="0" i="0" u="none" strike="noStrike" kern="1200" cap="none" spc="0" normalizeH="0" baseline="0" noProof="0" dirty="0">
                <a:ln>
                  <a:noFill/>
                </a:ln>
                <a:solidFill>
                  <a:srgbClr val="000000"/>
                </a:solidFill>
                <a:effectLst/>
                <a:uLnTx/>
                <a:uFillTx/>
                <a:latin typeface="Tahoma"/>
                <a:ea typeface="+mn-ea"/>
                <a:cs typeface="+mn-cs"/>
              </a:rPr>
              <a:t>,” SIGMETRICS 2016.</a:t>
            </a:r>
          </a:p>
        </p:txBody>
      </p:sp>
    </p:spTree>
    <p:extLst>
      <p:ext uri="{BB962C8B-B14F-4D97-AF65-F5344CB8AC3E}">
        <p14:creationId xmlns:p14="http://schemas.microsoft.com/office/powerpoint/2010/main" val="3386069541"/>
      </p:ext>
    </p:extLst>
  </p:cSld>
  <p:clrMapOvr>
    <a:masterClrMapping/>
  </p:clrMapOvr>
  <p:transition/>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763000" cy="1066800"/>
          </a:xfrm>
        </p:spPr>
        <p:txBody>
          <a:bodyPr/>
          <a:lstStyle/>
          <a:p>
            <a:r>
              <a:rPr lang="en-US"/>
              <a:t>FLY-DRAM</a:t>
            </a:r>
            <a:r>
              <a:rPr lang="en-US" dirty="0"/>
              <a:t>: Advantages &amp; Disadvantages</a:t>
            </a:r>
          </a:p>
        </p:txBody>
      </p:sp>
      <p:sp>
        <p:nvSpPr>
          <p:cNvPr id="3" name="Content Placeholder 2"/>
          <p:cNvSpPr>
            <a:spLocks noGrp="1"/>
          </p:cNvSpPr>
          <p:nvPr>
            <p:ph idx="1"/>
          </p:nvPr>
        </p:nvSpPr>
        <p:spPr>
          <a:xfrm>
            <a:off x="228600" y="1371600"/>
            <a:ext cx="8763000" cy="4876800"/>
          </a:xfrm>
        </p:spPr>
        <p:txBody>
          <a:bodyPr/>
          <a:lstStyle/>
          <a:p>
            <a:r>
              <a:rPr lang="en-US" dirty="0">
                <a:solidFill>
                  <a:srgbClr val="0000FF"/>
                </a:solidFill>
              </a:rPr>
              <a:t>Advantages</a:t>
            </a:r>
          </a:p>
          <a:p>
            <a:pPr marL="0" indent="0">
              <a:buNone/>
            </a:pPr>
            <a:r>
              <a:rPr lang="en-US" dirty="0"/>
              <a:t>   + Reduces latency significantly</a:t>
            </a:r>
          </a:p>
          <a:p>
            <a:pPr marL="0" indent="0">
              <a:buNone/>
            </a:pPr>
            <a:r>
              <a:rPr lang="en-US" dirty="0"/>
              <a:t>      + Exploits significant within-chip latency variation</a:t>
            </a:r>
          </a:p>
          <a:p>
            <a:pPr marL="0" indent="0">
              <a:buNone/>
            </a:pPr>
            <a:endParaRPr lang="en-US" dirty="0"/>
          </a:p>
          <a:p>
            <a:pPr marL="0" indent="0">
              <a:buNone/>
            </a:pPr>
            <a:endParaRPr lang="en-US" dirty="0"/>
          </a:p>
          <a:p>
            <a:r>
              <a:rPr lang="en-US" dirty="0">
                <a:solidFill>
                  <a:srgbClr val="0000FF"/>
                </a:solidFill>
              </a:rPr>
              <a:t>Disadvantages</a:t>
            </a:r>
            <a:endParaRPr lang="en-US" dirty="0"/>
          </a:p>
          <a:p>
            <a:pPr marL="0" indent="0">
              <a:buNone/>
            </a:pPr>
            <a:r>
              <a:rPr lang="en-US" dirty="0">
                <a:solidFill>
                  <a:srgbClr val="0000FF"/>
                </a:solidFill>
              </a:rPr>
              <a:t>    </a:t>
            </a:r>
            <a:r>
              <a:rPr lang="en-US" dirty="0"/>
              <a:t>- Need to determine reliable operating latencies for different parts of a chip </a:t>
            </a:r>
            <a:r>
              <a:rPr lang="en-US" dirty="0">
                <a:sym typeface="Wingdings"/>
              </a:rPr>
              <a:t> higher testing cost</a:t>
            </a:r>
          </a:p>
          <a:p>
            <a:pPr marL="0" indent="0">
              <a:buNone/>
            </a:pPr>
            <a:r>
              <a:rPr lang="en-US" dirty="0">
                <a:sym typeface="Wingdings"/>
              </a:rPr>
              <a:t>    - Slightly more complicated controller</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355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39295209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Analysis of Latency Variation in DRAM Chips</a:t>
            </a:r>
          </a:p>
        </p:txBody>
      </p:sp>
      <p:sp>
        <p:nvSpPr>
          <p:cNvPr id="3" name="Content Placeholder 2"/>
          <p:cNvSpPr>
            <a:spLocks noGrp="1"/>
          </p:cNvSpPr>
          <p:nvPr>
            <p:ph idx="1"/>
          </p:nvPr>
        </p:nvSpPr>
        <p:spPr>
          <a:xfrm>
            <a:off x="228600" y="980728"/>
            <a:ext cx="8915400" cy="5193723"/>
          </a:xfrm>
        </p:spPr>
        <p:txBody>
          <a:bodyPr/>
          <a:lstStyle/>
          <a:p>
            <a:r>
              <a:rPr lang="en-US" sz="2000" dirty="0"/>
              <a:t>Kevin Chang, </a:t>
            </a:r>
            <a:r>
              <a:rPr lang="en-US" sz="2000" dirty="0" err="1"/>
              <a:t>Abhijith</a:t>
            </a:r>
            <a:r>
              <a:rPr lang="en-US" sz="2000" dirty="0"/>
              <a:t> </a:t>
            </a:r>
            <a:r>
              <a:rPr lang="en-US" sz="2000" dirty="0" err="1"/>
              <a:t>Kashyap</a:t>
            </a:r>
            <a:r>
              <a:rPr lang="en-US" sz="2000" dirty="0"/>
              <a:t>, </a:t>
            </a:r>
            <a:r>
              <a:rPr lang="en-US" sz="2000" dirty="0" err="1"/>
              <a:t>Hasan</a:t>
            </a:r>
            <a:r>
              <a:rPr lang="en-US" sz="2000" dirty="0"/>
              <a:t> Hassan, Samira Khan, Kevin Hsieh, </a:t>
            </a:r>
            <a:r>
              <a:rPr lang="en-US" sz="2000" dirty="0" err="1"/>
              <a:t>Donghyuk</a:t>
            </a:r>
            <a:r>
              <a:rPr lang="en-US" sz="2000" dirty="0"/>
              <a:t> Lee, </a:t>
            </a:r>
            <a:r>
              <a:rPr lang="en-US" sz="2000" dirty="0" err="1"/>
              <a:t>Saugata</a:t>
            </a:r>
            <a:r>
              <a:rPr lang="en-US" sz="2000" dirty="0"/>
              <a:t> </a:t>
            </a:r>
            <a:r>
              <a:rPr lang="en-US" sz="2000" dirty="0" err="1"/>
              <a:t>Ghose</a:t>
            </a:r>
            <a:r>
              <a:rPr lang="en-US" sz="2000" dirty="0"/>
              <a:t>, Gennady Pekhimenko, </a:t>
            </a:r>
            <a:r>
              <a:rPr lang="en-US" sz="2000" dirty="0" err="1"/>
              <a:t>Tianshi</a:t>
            </a:r>
            <a:r>
              <a:rPr lang="en-US" sz="2000" dirty="0"/>
              <a:t> Li, and Onur Mutlu,</a:t>
            </a:r>
            <a:br>
              <a:rPr lang="en-US" sz="2000" dirty="0"/>
            </a:br>
            <a:r>
              <a:rPr lang="en-US" sz="2000" b="1" dirty="0">
                <a:hlinkClick r:id="rId2"/>
              </a:rPr>
              <a:t>"Understanding Latency Variation in Modern DRAM Chips: Experimental Characterization, Analysis, and Optimization"</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Antibes Juan-Les-Pins, France,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Source Code</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356</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16234" y="4365104"/>
            <a:ext cx="9144000" cy="818866"/>
          </a:xfrm>
          <a:prstGeom prst="rect">
            <a:avLst/>
          </a:prstGeom>
        </p:spPr>
      </p:pic>
      <p:pic>
        <p:nvPicPr>
          <p:cNvPr id="6" name="Picture 5"/>
          <p:cNvPicPr>
            <a:picLocks noChangeAspect="1"/>
          </p:cNvPicPr>
          <p:nvPr/>
        </p:nvPicPr>
        <p:blipFill>
          <a:blip r:embed="rId8"/>
          <a:stretch>
            <a:fillRect/>
          </a:stretch>
        </p:blipFill>
        <p:spPr>
          <a:xfrm>
            <a:off x="-36512" y="5229200"/>
            <a:ext cx="9144000" cy="1278739"/>
          </a:xfrm>
          <a:prstGeom prst="rect">
            <a:avLst/>
          </a:prstGeom>
        </p:spPr>
      </p:pic>
    </p:spTree>
    <p:extLst>
      <p:ext uri="{BB962C8B-B14F-4D97-AF65-F5344CB8AC3E}">
        <p14:creationId xmlns:p14="http://schemas.microsoft.com/office/powerpoint/2010/main" val="3121431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762000" y="1066800"/>
            <a:ext cx="7924800" cy="1752600"/>
          </a:xfrm>
        </p:spPr>
        <p:txBody>
          <a:bodyPr/>
          <a:lstStyle/>
          <a:p>
            <a:r>
              <a:rPr lang="en-US"/>
              <a:t>Why Is There </a:t>
            </a:r>
            <a:br>
              <a:rPr lang="en-US"/>
            </a:br>
            <a:r>
              <a:rPr lang="en-US"/>
              <a:t>	Spatial Latency Variation </a:t>
            </a:r>
            <a:br>
              <a:rPr lang="en-US"/>
            </a:br>
            <a:r>
              <a:rPr lang="en-US"/>
              <a:t>				Within a Chip?</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357</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1694906463"/>
      </p:ext>
    </p:extLst>
  </p:cSld>
  <p:clrMapOvr>
    <a:masterClrMapping/>
  </p:clrMapOvr>
  <p:transition/>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152400" y="3276600"/>
            <a:ext cx="4038600" cy="1575815"/>
            <a:chOff x="152400" y="3581400"/>
            <a:chExt cx="4038600" cy="1575815"/>
          </a:xfrm>
        </p:grpSpPr>
        <p:sp>
          <p:nvSpPr>
            <p:cNvPr id="160" name="Rounded Rectangle 159"/>
            <p:cNvSpPr/>
            <p:nvPr/>
          </p:nvSpPr>
          <p:spPr>
            <a:xfrm>
              <a:off x="3197351" y="3581400"/>
              <a:ext cx="993649" cy="990600"/>
            </a:xfrm>
            <a:prstGeom prst="roundRect">
              <a:avLst/>
            </a:prstGeom>
            <a:solidFill>
              <a:schemeClr val="accent5">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prstClr val="white"/>
                </a:solidFill>
                <a:effectLst/>
                <a:uLnTx/>
                <a:uFillTx/>
                <a:latin typeface="Calibri"/>
                <a:ea typeface="+mn-ea"/>
                <a:cs typeface="+mn-cs"/>
              </a:endParaRPr>
            </a:p>
          </p:txBody>
        </p:sp>
        <p:sp>
          <p:nvSpPr>
            <p:cNvPr id="162" name="Freeform 161"/>
            <p:cNvSpPr/>
            <p:nvPr/>
          </p:nvSpPr>
          <p:spPr>
            <a:xfrm rot="10800000">
              <a:off x="2343151" y="4495799"/>
              <a:ext cx="936500" cy="509016"/>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5">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3" name="TextBox 162"/>
            <p:cNvSpPr txBox="1"/>
            <p:nvPr/>
          </p:nvSpPr>
          <p:spPr>
            <a:xfrm>
              <a:off x="152400" y="4852415"/>
              <a:ext cx="2244856" cy="3048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50" normalizeH="0" baseline="0" noProof="0" dirty="0">
                  <a:ln>
                    <a:noFill/>
                  </a:ln>
                  <a:solidFill>
                    <a:srgbClr val="4472C4">
                      <a:lumMod val="75000"/>
                    </a:srgbClr>
                  </a:solidFill>
                  <a:effectLst/>
                  <a:uLnTx/>
                  <a:uFillTx/>
                  <a:latin typeface="Calibri Light"/>
                  <a:ea typeface="+mn-ea"/>
                  <a:cs typeface="+mn-cs"/>
                </a:rPr>
                <a:t>Inherently fast</a:t>
              </a:r>
            </a:p>
          </p:txBody>
        </p:sp>
      </p:grpSp>
      <p:grpSp>
        <p:nvGrpSpPr>
          <p:cNvPr id="12" name="Group 11"/>
          <p:cNvGrpSpPr/>
          <p:nvPr/>
        </p:nvGrpSpPr>
        <p:grpSpPr>
          <a:xfrm>
            <a:off x="5026151" y="1066800"/>
            <a:ext cx="4117849" cy="1371600"/>
            <a:chOff x="5026151" y="1371600"/>
            <a:chExt cx="4117849" cy="1371600"/>
          </a:xfrm>
        </p:grpSpPr>
        <p:sp>
          <p:nvSpPr>
            <p:cNvPr id="7" name="Rounded Rectangle 6"/>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prstClr val="white"/>
                </a:solidFill>
                <a:effectLst/>
                <a:uLnTx/>
                <a:uFillTx/>
                <a:latin typeface="Calibri"/>
                <a:ea typeface="+mn-ea"/>
                <a:cs typeface="+mn-cs"/>
              </a:endParaRPr>
            </a:p>
          </p:txBody>
        </p:sp>
        <p:sp>
          <p:nvSpPr>
            <p:cNvPr id="11" name="Freeform 10"/>
            <p:cNvSpPr/>
            <p:nvPr/>
          </p:nvSpPr>
          <p:spPr>
            <a:xfrm>
              <a:off x="5949696" y="1562100"/>
              <a:ext cx="908304" cy="266700"/>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2">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1" name="TextBox 160"/>
            <p:cNvSpPr txBox="1"/>
            <p:nvPr/>
          </p:nvSpPr>
          <p:spPr>
            <a:xfrm>
              <a:off x="6749793" y="1371600"/>
              <a:ext cx="2394207" cy="3048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50" normalizeH="0" baseline="0" noProof="0" dirty="0">
                  <a:ln>
                    <a:noFill/>
                  </a:ln>
                  <a:solidFill>
                    <a:srgbClr val="ED7D31">
                      <a:lumMod val="75000"/>
                    </a:srgbClr>
                  </a:solidFill>
                  <a:effectLst/>
                  <a:uLnTx/>
                  <a:uFillTx/>
                  <a:latin typeface="Calibri Light"/>
                  <a:ea typeface="+mn-ea"/>
                  <a:cs typeface="+mn-cs"/>
                </a:rPr>
                <a:t>inherently slow</a:t>
              </a:r>
            </a:p>
          </p:txBody>
        </p:sp>
      </p:grpSp>
      <p:sp>
        <p:nvSpPr>
          <p:cNvPr id="55" name="Title 1"/>
          <p:cNvSpPr txBox="1">
            <a:spLocks/>
          </p:cNvSpPr>
          <p:nvPr/>
        </p:nvSpPr>
        <p:spPr>
          <a:xfrm>
            <a:off x="0" y="152401"/>
            <a:ext cx="9144000" cy="761999"/>
          </a:xfrm>
          <a:prstGeom prst="rect">
            <a:avLst/>
          </a:prstGeom>
        </p:spPr>
        <p:txBody>
          <a:bodyPr vert="horz" lIns="0" tIns="45720" rIns="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5400" b="0" i="0" u="none" strike="noStrike" kern="1200" cap="none" spc="-150" normalizeH="0" baseline="0" noProof="0" dirty="0">
                <a:ln>
                  <a:noFill/>
                </a:ln>
                <a:solidFill>
                  <a:prstClr val="black"/>
                </a:solidFill>
                <a:effectLst/>
                <a:uLnTx/>
                <a:uFillTx/>
                <a:latin typeface="Calibri Light"/>
                <a:ea typeface="+mj-ea"/>
                <a:cs typeface="+mj-cs"/>
              </a:rPr>
              <a:t>What Is Design-Induced Variation?</a:t>
            </a:r>
          </a:p>
        </p:txBody>
      </p:sp>
      <p:sp>
        <p:nvSpPr>
          <p:cNvPr id="58" name="DRAM"/>
          <p:cNvSpPr/>
          <p:nvPr/>
        </p:nvSpPr>
        <p:spPr>
          <a:xfrm>
            <a:off x="3276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59" name="DRAM"/>
          <p:cNvSpPr/>
          <p:nvPr/>
        </p:nvSpPr>
        <p:spPr>
          <a:xfrm>
            <a:off x="37338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60" name="DRAM"/>
          <p:cNvSpPr/>
          <p:nvPr/>
        </p:nvSpPr>
        <p:spPr>
          <a:xfrm>
            <a:off x="41910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61" name="DRAM"/>
          <p:cNvSpPr/>
          <p:nvPr/>
        </p:nvSpPr>
        <p:spPr>
          <a:xfrm>
            <a:off x="46482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62" name="DRAM"/>
          <p:cNvSpPr/>
          <p:nvPr/>
        </p:nvSpPr>
        <p:spPr>
          <a:xfrm>
            <a:off x="51054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63" name="DRAM"/>
          <p:cNvSpPr/>
          <p:nvPr/>
        </p:nvSpPr>
        <p:spPr>
          <a:xfrm>
            <a:off x="5562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64" name="DRAM"/>
          <p:cNvSpPr/>
          <p:nvPr/>
        </p:nvSpPr>
        <p:spPr>
          <a:xfrm rot="5400000">
            <a:off x="2705101" y="1485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65" name="DRAM"/>
          <p:cNvSpPr/>
          <p:nvPr/>
        </p:nvSpPr>
        <p:spPr>
          <a:xfrm rot="5400000">
            <a:off x="2705101" y="1943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66" name="DRAM"/>
          <p:cNvSpPr/>
          <p:nvPr/>
        </p:nvSpPr>
        <p:spPr>
          <a:xfrm rot="5400000">
            <a:off x="2705101" y="2400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67" name="DRAM"/>
          <p:cNvSpPr/>
          <p:nvPr/>
        </p:nvSpPr>
        <p:spPr>
          <a:xfrm rot="5400000">
            <a:off x="2705101" y="2857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68" name="DRAM"/>
          <p:cNvSpPr/>
          <p:nvPr/>
        </p:nvSpPr>
        <p:spPr>
          <a:xfrm rot="5400000">
            <a:off x="2705101" y="3314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69" name="DRAM"/>
          <p:cNvSpPr/>
          <p:nvPr/>
        </p:nvSpPr>
        <p:spPr>
          <a:xfrm rot="5400000">
            <a:off x="2705101" y="3771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cxnSp>
        <p:nvCxnSpPr>
          <p:cNvPr id="70" name="Straight Connector 69"/>
          <p:cNvCxnSpPr>
            <a:endCxn id="58" idx="0"/>
          </p:cNvCxnSpPr>
          <p:nvPr/>
        </p:nvCxnSpPr>
        <p:spPr>
          <a:xfrm>
            <a:off x="3467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a:endCxn id="60" idx="0"/>
          </p:cNvCxnSpPr>
          <p:nvPr/>
        </p:nvCxnSpPr>
        <p:spPr>
          <a:xfrm>
            <a:off x="43815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a:endCxn id="61" idx="0"/>
          </p:cNvCxnSpPr>
          <p:nvPr/>
        </p:nvCxnSpPr>
        <p:spPr>
          <a:xfrm>
            <a:off x="48387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a:endCxn id="62" idx="0"/>
          </p:cNvCxnSpPr>
          <p:nvPr/>
        </p:nvCxnSpPr>
        <p:spPr>
          <a:xfrm>
            <a:off x="52959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a:endCxn id="63" idx="0"/>
          </p:cNvCxnSpPr>
          <p:nvPr/>
        </p:nvCxnSpPr>
        <p:spPr>
          <a:xfrm>
            <a:off x="5753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a:endCxn id="59" idx="0"/>
          </p:cNvCxnSpPr>
          <p:nvPr/>
        </p:nvCxnSpPr>
        <p:spPr>
          <a:xfrm>
            <a:off x="39243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a:endCxn id="64" idx="0"/>
          </p:cNvCxnSpPr>
          <p:nvPr/>
        </p:nvCxnSpPr>
        <p:spPr>
          <a:xfrm flipH="1">
            <a:off x="3124201" y="1714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endCxn id="65" idx="0"/>
          </p:cNvCxnSpPr>
          <p:nvPr/>
        </p:nvCxnSpPr>
        <p:spPr>
          <a:xfrm flipH="1">
            <a:off x="3124201" y="2171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66" idx="0"/>
          </p:cNvCxnSpPr>
          <p:nvPr/>
        </p:nvCxnSpPr>
        <p:spPr>
          <a:xfrm flipH="1">
            <a:off x="3124201" y="2628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67" idx="0"/>
          </p:cNvCxnSpPr>
          <p:nvPr/>
        </p:nvCxnSpPr>
        <p:spPr>
          <a:xfrm flipH="1">
            <a:off x="3124201" y="3086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endCxn id="68" idx="0"/>
          </p:cNvCxnSpPr>
          <p:nvPr/>
        </p:nvCxnSpPr>
        <p:spPr>
          <a:xfrm flipH="1">
            <a:off x="3124201" y="3543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endCxn id="69" idx="0"/>
          </p:cNvCxnSpPr>
          <p:nvPr/>
        </p:nvCxnSpPr>
        <p:spPr>
          <a:xfrm flipH="1">
            <a:off x="3124201" y="4000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276601" y="1524000"/>
            <a:ext cx="2667000" cy="2667000"/>
            <a:chOff x="3276601" y="1828800"/>
            <a:chExt cx="2667000" cy="2667000"/>
          </a:xfrm>
        </p:grpSpPr>
        <p:sp>
          <p:nvSpPr>
            <p:cNvPr id="82" name="Oval 81"/>
            <p:cNvSpPr/>
            <p:nvPr/>
          </p:nvSpPr>
          <p:spPr>
            <a:xfrm>
              <a:off x="3276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83" name="Oval 82"/>
            <p:cNvSpPr/>
            <p:nvPr/>
          </p:nvSpPr>
          <p:spPr>
            <a:xfrm>
              <a:off x="37338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84" name="Oval 83"/>
            <p:cNvSpPr/>
            <p:nvPr/>
          </p:nvSpPr>
          <p:spPr>
            <a:xfrm>
              <a:off x="41910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85" name="Oval 84"/>
            <p:cNvSpPr/>
            <p:nvPr/>
          </p:nvSpPr>
          <p:spPr>
            <a:xfrm>
              <a:off x="46482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86" name="Oval 85"/>
            <p:cNvSpPr/>
            <p:nvPr/>
          </p:nvSpPr>
          <p:spPr>
            <a:xfrm>
              <a:off x="51054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87" name="Oval 86"/>
            <p:cNvSpPr/>
            <p:nvPr/>
          </p:nvSpPr>
          <p:spPr>
            <a:xfrm>
              <a:off x="5562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88" name="Oval 87"/>
            <p:cNvSpPr/>
            <p:nvPr/>
          </p:nvSpPr>
          <p:spPr>
            <a:xfrm>
              <a:off x="3276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89" name="Oval 88"/>
            <p:cNvSpPr/>
            <p:nvPr/>
          </p:nvSpPr>
          <p:spPr>
            <a:xfrm>
              <a:off x="37338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90" name="Oval 89"/>
            <p:cNvSpPr/>
            <p:nvPr/>
          </p:nvSpPr>
          <p:spPr>
            <a:xfrm>
              <a:off x="41910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91" name="Oval 90"/>
            <p:cNvSpPr/>
            <p:nvPr/>
          </p:nvSpPr>
          <p:spPr>
            <a:xfrm>
              <a:off x="46482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92" name="Oval 91"/>
            <p:cNvSpPr/>
            <p:nvPr/>
          </p:nvSpPr>
          <p:spPr>
            <a:xfrm>
              <a:off x="51054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93" name="Oval 92"/>
            <p:cNvSpPr/>
            <p:nvPr/>
          </p:nvSpPr>
          <p:spPr>
            <a:xfrm>
              <a:off x="5562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94" name="Oval 93"/>
            <p:cNvSpPr/>
            <p:nvPr/>
          </p:nvSpPr>
          <p:spPr>
            <a:xfrm>
              <a:off x="3276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95" name="Oval 94"/>
            <p:cNvSpPr/>
            <p:nvPr/>
          </p:nvSpPr>
          <p:spPr>
            <a:xfrm>
              <a:off x="37338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96" name="Oval 95"/>
            <p:cNvSpPr/>
            <p:nvPr/>
          </p:nvSpPr>
          <p:spPr>
            <a:xfrm>
              <a:off x="41910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97" name="Oval 96"/>
            <p:cNvSpPr/>
            <p:nvPr/>
          </p:nvSpPr>
          <p:spPr>
            <a:xfrm>
              <a:off x="46482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98" name="Oval 97"/>
            <p:cNvSpPr/>
            <p:nvPr/>
          </p:nvSpPr>
          <p:spPr>
            <a:xfrm>
              <a:off x="51054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99" name="Oval 98"/>
            <p:cNvSpPr/>
            <p:nvPr/>
          </p:nvSpPr>
          <p:spPr>
            <a:xfrm>
              <a:off x="5562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00" name="Oval 99"/>
            <p:cNvSpPr/>
            <p:nvPr/>
          </p:nvSpPr>
          <p:spPr>
            <a:xfrm>
              <a:off x="3276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01" name="Oval 100"/>
            <p:cNvSpPr/>
            <p:nvPr/>
          </p:nvSpPr>
          <p:spPr>
            <a:xfrm>
              <a:off x="37338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02" name="Oval 101"/>
            <p:cNvSpPr/>
            <p:nvPr/>
          </p:nvSpPr>
          <p:spPr>
            <a:xfrm>
              <a:off x="41910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03" name="Oval 102"/>
            <p:cNvSpPr/>
            <p:nvPr/>
          </p:nvSpPr>
          <p:spPr>
            <a:xfrm>
              <a:off x="46482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04" name="Oval 103"/>
            <p:cNvSpPr/>
            <p:nvPr/>
          </p:nvSpPr>
          <p:spPr>
            <a:xfrm>
              <a:off x="51054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05" name="Oval 104"/>
            <p:cNvSpPr/>
            <p:nvPr/>
          </p:nvSpPr>
          <p:spPr>
            <a:xfrm>
              <a:off x="5562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06" name="Oval 105"/>
            <p:cNvSpPr/>
            <p:nvPr/>
          </p:nvSpPr>
          <p:spPr>
            <a:xfrm>
              <a:off x="3276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07" name="Oval 106"/>
            <p:cNvSpPr/>
            <p:nvPr/>
          </p:nvSpPr>
          <p:spPr>
            <a:xfrm>
              <a:off x="37338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08" name="Oval 107"/>
            <p:cNvSpPr/>
            <p:nvPr/>
          </p:nvSpPr>
          <p:spPr>
            <a:xfrm>
              <a:off x="41910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09" name="Oval 108"/>
            <p:cNvSpPr/>
            <p:nvPr/>
          </p:nvSpPr>
          <p:spPr>
            <a:xfrm>
              <a:off x="46482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0" name="Oval 109"/>
            <p:cNvSpPr/>
            <p:nvPr/>
          </p:nvSpPr>
          <p:spPr>
            <a:xfrm>
              <a:off x="51054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1" name="Oval 110"/>
            <p:cNvSpPr/>
            <p:nvPr/>
          </p:nvSpPr>
          <p:spPr>
            <a:xfrm>
              <a:off x="5562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2" name="Oval 111"/>
            <p:cNvSpPr/>
            <p:nvPr/>
          </p:nvSpPr>
          <p:spPr>
            <a:xfrm>
              <a:off x="3276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3" name="Oval 112"/>
            <p:cNvSpPr/>
            <p:nvPr/>
          </p:nvSpPr>
          <p:spPr>
            <a:xfrm>
              <a:off x="37338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4" name="Oval 113"/>
            <p:cNvSpPr/>
            <p:nvPr/>
          </p:nvSpPr>
          <p:spPr>
            <a:xfrm>
              <a:off x="41910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5" name="Oval 114"/>
            <p:cNvSpPr/>
            <p:nvPr/>
          </p:nvSpPr>
          <p:spPr>
            <a:xfrm>
              <a:off x="46482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6" name="Oval 115"/>
            <p:cNvSpPr/>
            <p:nvPr/>
          </p:nvSpPr>
          <p:spPr>
            <a:xfrm>
              <a:off x="51054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7" name="Oval 116"/>
            <p:cNvSpPr/>
            <p:nvPr/>
          </p:nvSpPr>
          <p:spPr>
            <a:xfrm>
              <a:off x="5562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sp>
        <p:nvSpPr>
          <p:cNvPr id="118" name="Down Arrow 117"/>
          <p:cNvSpPr/>
          <p:nvPr/>
        </p:nvSpPr>
        <p:spPr>
          <a:xfrm rot="16200000">
            <a:off x="4499999" y="-224403"/>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9" name="Down Arrow 118"/>
          <p:cNvSpPr/>
          <p:nvPr/>
        </p:nvSpPr>
        <p:spPr>
          <a:xfrm rot="10800000">
            <a:off x="6096001" y="1356360"/>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5" name="Group 4"/>
          <p:cNvGrpSpPr/>
          <p:nvPr/>
        </p:nvGrpSpPr>
        <p:grpSpPr>
          <a:xfrm rot="16200000">
            <a:off x="3273552" y="1524000"/>
            <a:ext cx="2667000" cy="2667000"/>
            <a:chOff x="7255014" y="1897380"/>
            <a:chExt cx="2667000" cy="2667000"/>
          </a:xfrm>
        </p:grpSpPr>
        <p:sp>
          <p:nvSpPr>
            <p:cNvPr id="120" name="Oval 119"/>
            <p:cNvSpPr/>
            <p:nvPr/>
          </p:nvSpPr>
          <p:spPr>
            <a:xfrm>
              <a:off x="7255014" y="1897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1" name="Oval 120"/>
            <p:cNvSpPr/>
            <p:nvPr/>
          </p:nvSpPr>
          <p:spPr>
            <a:xfrm>
              <a:off x="7712214" y="1897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2" name="Oval 121"/>
            <p:cNvSpPr/>
            <p:nvPr/>
          </p:nvSpPr>
          <p:spPr>
            <a:xfrm>
              <a:off x="8169414" y="1897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3" name="Oval 122"/>
            <p:cNvSpPr/>
            <p:nvPr/>
          </p:nvSpPr>
          <p:spPr>
            <a:xfrm>
              <a:off x="8626614" y="1897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4" name="Oval 123"/>
            <p:cNvSpPr/>
            <p:nvPr/>
          </p:nvSpPr>
          <p:spPr>
            <a:xfrm>
              <a:off x="9083814" y="1897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5" name="Oval 124"/>
            <p:cNvSpPr/>
            <p:nvPr/>
          </p:nvSpPr>
          <p:spPr>
            <a:xfrm>
              <a:off x="9541014" y="1897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6" name="Oval 125"/>
            <p:cNvSpPr/>
            <p:nvPr/>
          </p:nvSpPr>
          <p:spPr>
            <a:xfrm>
              <a:off x="7255014" y="23545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7" name="Oval 126"/>
            <p:cNvSpPr/>
            <p:nvPr/>
          </p:nvSpPr>
          <p:spPr>
            <a:xfrm>
              <a:off x="7712214" y="23545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8" name="Oval 127"/>
            <p:cNvSpPr/>
            <p:nvPr/>
          </p:nvSpPr>
          <p:spPr>
            <a:xfrm>
              <a:off x="8169414" y="23545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9" name="Oval 128"/>
            <p:cNvSpPr/>
            <p:nvPr/>
          </p:nvSpPr>
          <p:spPr>
            <a:xfrm>
              <a:off x="8626614" y="23545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0" name="Oval 129"/>
            <p:cNvSpPr/>
            <p:nvPr/>
          </p:nvSpPr>
          <p:spPr>
            <a:xfrm>
              <a:off x="9083814" y="23545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1" name="Oval 130"/>
            <p:cNvSpPr/>
            <p:nvPr/>
          </p:nvSpPr>
          <p:spPr>
            <a:xfrm>
              <a:off x="9541014" y="23545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2" name="Oval 131"/>
            <p:cNvSpPr/>
            <p:nvPr/>
          </p:nvSpPr>
          <p:spPr>
            <a:xfrm>
              <a:off x="7255014" y="28117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3" name="Oval 132"/>
            <p:cNvSpPr/>
            <p:nvPr/>
          </p:nvSpPr>
          <p:spPr>
            <a:xfrm>
              <a:off x="7712214" y="28117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4" name="Oval 133"/>
            <p:cNvSpPr/>
            <p:nvPr/>
          </p:nvSpPr>
          <p:spPr>
            <a:xfrm>
              <a:off x="8169414" y="28117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5" name="Oval 134"/>
            <p:cNvSpPr/>
            <p:nvPr/>
          </p:nvSpPr>
          <p:spPr>
            <a:xfrm>
              <a:off x="8626614" y="28117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6" name="Oval 135"/>
            <p:cNvSpPr/>
            <p:nvPr/>
          </p:nvSpPr>
          <p:spPr>
            <a:xfrm>
              <a:off x="9083814" y="28117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7" name="Oval 136"/>
            <p:cNvSpPr/>
            <p:nvPr/>
          </p:nvSpPr>
          <p:spPr>
            <a:xfrm>
              <a:off x="9541014" y="28117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8" name="Oval 137"/>
            <p:cNvSpPr/>
            <p:nvPr/>
          </p:nvSpPr>
          <p:spPr>
            <a:xfrm>
              <a:off x="7255014" y="32689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9" name="Oval 138"/>
            <p:cNvSpPr/>
            <p:nvPr/>
          </p:nvSpPr>
          <p:spPr>
            <a:xfrm>
              <a:off x="7712214" y="32689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0" name="Oval 139"/>
            <p:cNvSpPr/>
            <p:nvPr/>
          </p:nvSpPr>
          <p:spPr>
            <a:xfrm>
              <a:off x="8169414" y="32689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1" name="Oval 140"/>
            <p:cNvSpPr/>
            <p:nvPr/>
          </p:nvSpPr>
          <p:spPr>
            <a:xfrm>
              <a:off x="8626614" y="32689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2" name="Oval 141"/>
            <p:cNvSpPr/>
            <p:nvPr/>
          </p:nvSpPr>
          <p:spPr>
            <a:xfrm>
              <a:off x="9083814" y="32689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3" name="Oval 142"/>
            <p:cNvSpPr/>
            <p:nvPr/>
          </p:nvSpPr>
          <p:spPr>
            <a:xfrm>
              <a:off x="9541014" y="32689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4" name="Oval 143"/>
            <p:cNvSpPr/>
            <p:nvPr/>
          </p:nvSpPr>
          <p:spPr>
            <a:xfrm>
              <a:off x="7255014" y="37261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5" name="Oval 144"/>
            <p:cNvSpPr/>
            <p:nvPr/>
          </p:nvSpPr>
          <p:spPr>
            <a:xfrm>
              <a:off x="7712214" y="37261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6" name="Oval 145"/>
            <p:cNvSpPr/>
            <p:nvPr/>
          </p:nvSpPr>
          <p:spPr>
            <a:xfrm>
              <a:off x="8169414" y="37261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7" name="Oval 146"/>
            <p:cNvSpPr/>
            <p:nvPr/>
          </p:nvSpPr>
          <p:spPr>
            <a:xfrm>
              <a:off x="8626614" y="37261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8" name="Oval 147"/>
            <p:cNvSpPr/>
            <p:nvPr/>
          </p:nvSpPr>
          <p:spPr>
            <a:xfrm>
              <a:off x="9083814" y="37261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9" name="Oval 148"/>
            <p:cNvSpPr/>
            <p:nvPr/>
          </p:nvSpPr>
          <p:spPr>
            <a:xfrm>
              <a:off x="9541014" y="37261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0" name="Oval 149"/>
            <p:cNvSpPr/>
            <p:nvPr/>
          </p:nvSpPr>
          <p:spPr>
            <a:xfrm>
              <a:off x="7255014" y="4183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1" name="Oval 150"/>
            <p:cNvSpPr/>
            <p:nvPr/>
          </p:nvSpPr>
          <p:spPr>
            <a:xfrm>
              <a:off x="7712214" y="4183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2" name="Oval 151"/>
            <p:cNvSpPr/>
            <p:nvPr/>
          </p:nvSpPr>
          <p:spPr>
            <a:xfrm>
              <a:off x="8169414" y="4183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3" name="Oval 152"/>
            <p:cNvSpPr/>
            <p:nvPr/>
          </p:nvSpPr>
          <p:spPr>
            <a:xfrm>
              <a:off x="8626614" y="4183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4" name="Oval 153"/>
            <p:cNvSpPr/>
            <p:nvPr/>
          </p:nvSpPr>
          <p:spPr>
            <a:xfrm>
              <a:off x="9083814" y="4183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5" name="Oval 154"/>
            <p:cNvSpPr/>
            <p:nvPr/>
          </p:nvSpPr>
          <p:spPr>
            <a:xfrm>
              <a:off x="9541014" y="4183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grpSp>
        <p:nvGrpSpPr>
          <p:cNvPr id="4" name="Group 3"/>
          <p:cNvGrpSpPr/>
          <p:nvPr/>
        </p:nvGrpSpPr>
        <p:grpSpPr>
          <a:xfrm>
            <a:off x="3276600" y="1524000"/>
            <a:ext cx="2667000" cy="2667000"/>
            <a:chOff x="3657601" y="5295900"/>
            <a:chExt cx="2667000" cy="2667000"/>
          </a:xfrm>
        </p:grpSpPr>
        <p:sp>
          <p:nvSpPr>
            <p:cNvPr id="194" name="Oval 193"/>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95" name="Oval 194"/>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96" name="Oval 195"/>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97" name="Oval 196"/>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98" name="Oval 197"/>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99" name="Oval 198"/>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00" name="Oval 199"/>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01" name="Oval 200"/>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02" name="Oval 201"/>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03" name="Oval 202"/>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04" name="Oval 203"/>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05" name="Oval 204"/>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06" name="Oval 205"/>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07" name="Oval 206"/>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08" name="Oval 207"/>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09" name="Oval 208"/>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10" name="Oval 209"/>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11" name="Oval 210"/>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12" name="Oval 211"/>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13" name="Oval 212"/>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14" name="Oval 213"/>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15" name="Oval 214"/>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16" name="Oval 215"/>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17" name="Oval 216"/>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18" name="Oval 217"/>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19" name="Oval 218"/>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20" name="Oval 219"/>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21" name="Oval 220"/>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22" name="Oval 221"/>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23" name="Oval 222"/>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24" name="Oval 223"/>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25" name="Oval 224"/>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26" name="Oval 225"/>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27" name="Oval 226"/>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28" name="Oval 227"/>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229" name="Oval 228"/>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grpSp>
        <p:nvGrpSpPr>
          <p:cNvPr id="2" name="Group 1"/>
          <p:cNvGrpSpPr/>
          <p:nvPr/>
        </p:nvGrpSpPr>
        <p:grpSpPr>
          <a:xfrm>
            <a:off x="2895600" y="838200"/>
            <a:ext cx="3200399" cy="304800"/>
            <a:chOff x="2895600" y="990600"/>
            <a:chExt cx="3200399" cy="304800"/>
          </a:xfrm>
        </p:grpSpPr>
        <p:sp>
          <p:nvSpPr>
            <p:cNvPr id="156" name="TextBox 155"/>
            <p:cNvSpPr txBox="1"/>
            <p:nvPr/>
          </p:nvSpPr>
          <p:spPr>
            <a:xfrm>
              <a:off x="4838700" y="990600"/>
              <a:ext cx="1257299" cy="3048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Light"/>
                  <a:ea typeface="+mn-ea"/>
                  <a:cs typeface="+mn-cs"/>
                </a:rPr>
                <a:t>slow</a:t>
              </a:r>
            </a:p>
          </p:txBody>
        </p:sp>
        <p:sp>
          <p:nvSpPr>
            <p:cNvPr id="157" name="TextBox 156"/>
            <p:cNvSpPr txBox="1"/>
            <p:nvPr/>
          </p:nvSpPr>
          <p:spPr>
            <a:xfrm>
              <a:off x="2895600" y="990600"/>
              <a:ext cx="1257299" cy="3048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Light"/>
                  <a:ea typeface="+mn-ea"/>
                  <a:cs typeface="+mn-cs"/>
                </a:rPr>
                <a:t>fast</a:t>
              </a:r>
            </a:p>
          </p:txBody>
        </p:sp>
      </p:grpSp>
      <p:grpSp>
        <p:nvGrpSpPr>
          <p:cNvPr id="3" name="Group 2"/>
          <p:cNvGrpSpPr/>
          <p:nvPr/>
        </p:nvGrpSpPr>
        <p:grpSpPr>
          <a:xfrm>
            <a:off x="6400800" y="1295400"/>
            <a:ext cx="304800" cy="2971799"/>
            <a:chOff x="6553200" y="1600200"/>
            <a:chExt cx="304800" cy="2971799"/>
          </a:xfrm>
        </p:grpSpPr>
        <p:sp>
          <p:nvSpPr>
            <p:cNvPr id="158" name="TextBox 157"/>
            <p:cNvSpPr txBox="1"/>
            <p:nvPr/>
          </p:nvSpPr>
          <p:spPr>
            <a:xfrm rot="5400000">
              <a:off x="6076950" y="2076450"/>
              <a:ext cx="1257299" cy="3048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Light"/>
                  <a:ea typeface="+mn-ea"/>
                  <a:cs typeface="+mn-cs"/>
                </a:rPr>
                <a:t>slow</a:t>
              </a:r>
            </a:p>
          </p:txBody>
        </p:sp>
        <p:sp>
          <p:nvSpPr>
            <p:cNvPr id="159" name="TextBox 158"/>
            <p:cNvSpPr txBox="1"/>
            <p:nvPr/>
          </p:nvSpPr>
          <p:spPr>
            <a:xfrm rot="5400000">
              <a:off x="6076950" y="3790950"/>
              <a:ext cx="1257299" cy="304800"/>
            </a:xfrm>
            <a:prstGeom prst="rect">
              <a:avLst/>
            </a:prstGeom>
            <a:noFill/>
          </p:spPr>
          <p:txBody>
            <a:bodyPr wrap="square" rtlCol="0" anchor="ctr">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Light"/>
                  <a:ea typeface="+mn-ea"/>
                  <a:cs typeface="+mn-cs"/>
                </a:rPr>
                <a:t>fast</a:t>
              </a:r>
            </a:p>
          </p:txBody>
        </p:sp>
      </p:grpSp>
      <p:sp>
        <p:nvSpPr>
          <p:cNvPr id="164" name="Punchline"/>
          <p:cNvSpPr txBox="1"/>
          <p:nvPr/>
        </p:nvSpPr>
        <p:spPr>
          <a:xfrm>
            <a:off x="0" y="5204460"/>
            <a:ext cx="9144000" cy="1196340"/>
          </a:xfrm>
          <a:prstGeom prst="rect">
            <a:avLst/>
          </a:prstGeom>
          <a:solidFill>
            <a:schemeClr val="accent1">
              <a:lumMod val="75000"/>
            </a:schemeClr>
          </a:solid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1" u="none" strike="noStrike" kern="1200" cap="none" spc="0" normalizeH="0" baseline="0" noProof="0" dirty="0">
                <a:ln>
                  <a:noFill/>
                </a:ln>
                <a:solidFill>
                  <a:prstClr val="white"/>
                </a:solidFill>
                <a:effectLst/>
                <a:uLnTx/>
                <a:uFillTx/>
                <a:latin typeface="Calibri"/>
                <a:ea typeface="+mn-ea"/>
                <a:cs typeface="+mn-cs"/>
              </a:rPr>
              <a:t>Systematic variation</a:t>
            </a:r>
            <a:r>
              <a:rPr kumimoji="0" lang="en-US" sz="3600" b="0" i="0" u="none" strike="noStrike" kern="1200" cap="none" spc="0" normalizeH="0" baseline="0" noProof="0" dirty="0">
                <a:ln>
                  <a:noFill/>
                </a:ln>
                <a:solidFill>
                  <a:prstClr val="white"/>
                </a:solidFill>
                <a:effectLst/>
                <a:uLnTx/>
                <a:uFillTx/>
                <a:latin typeface="Calibri Light"/>
                <a:ea typeface="+mn-ea"/>
                <a:cs typeface="+mn-cs"/>
              </a:rPr>
              <a:t> in cell access times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white"/>
                </a:solidFill>
                <a:effectLst/>
                <a:uLnTx/>
                <a:uFillTx/>
                <a:latin typeface="Calibri Light"/>
                <a:ea typeface="+mn-ea"/>
                <a:cs typeface="+mn-cs"/>
              </a:rPr>
              <a:t>caused by the </a:t>
            </a:r>
            <a:r>
              <a:rPr kumimoji="0" lang="en-US" sz="3600" b="1" i="1" u="none" strike="noStrike" kern="1200" cap="none" spc="0" normalizeH="0" baseline="0" noProof="0" dirty="0">
                <a:ln>
                  <a:noFill/>
                </a:ln>
                <a:solidFill>
                  <a:prstClr val="white"/>
                </a:solidFill>
                <a:effectLst/>
                <a:uLnTx/>
                <a:uFillTx/>
                <a:latin typeface="Calibri"/>
                <a:ea typeface="+mn-ea"/>
                <a:cs typeface="+mn-cs"/>
              </a:rPr>
              <a:t>physical organization</a:t>
            </a:r>
            <a:r>
              <a:rPr kumimoji="0" lang="en-US" sz="3600" b="1" i="1" u="none" strike="noStrike" kern="1200" cap="none" spc="0" normalizeH="0" baseline="0" noProof="0" dirty="0">
                <a:ln>
                  <a:noFill/>
                </a:ln>
                <a:solidFill>
                  <a:prstClr val="white"/>
                </a:solidFill>
                <a:effectLst/>
                <a:uLnTx/>
                <a:uFillTx/>
                <a:latin typeface="Calibri Light"/>
                <a:ea typeface="+mn-ea"/>
                <a:cs typeface="+mn-cs"/>
              </a:rPr>
              <a:t> </a:t>
            </a:r>
            <a:r>
              <a:rPr kumimoji="0" lang="en-US" sz="3600" b="0" i="0" u="none" strike="noStrike" kern="1200" cap="none" spc="0" normalizeH="0" baseline="0" noProof="0" dirty="0">
                <a:ln>
                  <a:noFill/>
                </a:ln>
                <a:solidFill>
                  <a:prstClr val="white"/>
                </a:solidFill>
                <a:effectLst/>
                <a:uLnTx/>
                <a:uFillTx/>
                <a:latin typeface="Calibri Light"/>
                <a:ea typeface="+mn-ea"/>
                <a:cs typeface="+mn-cs"/>
              </a:rPr>
              <a:t>of DRAM</a:t>
            </a:r>
          </a:p>
        </p:txBody>
      </p:sp>
      <p:sp>
        <p:nvSpPr>
          <p:cNvPr id="165" name="TextBox 164"/>
          <p:cNvSpPr txBox="1"/>
          <p:nvPr/>
        </p:nvSpPr>
        <p:spPr>
          <a:xfrm>
            <a:off x="3276600" y="4800600"/>
            <a:ext cx="2663952" cy="4572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Light"/>
                <a:ea typeface="+mn-ea"/>
                <a:cs typeface="+mn-cs"/>
              </a:rPr>
              <a:t>sense amplifiers</a:t>
            </a:r>
          </a:p>
        </p:txBody>
      </p:sp>
      <p:sp>
        <p:nvSpPr>
          <p:cNvPr id="166" name="TextBox 165"/>
          <p:cNvSpPr txBox="1"/>
          <p:nvPr/>
        </p:nvSpPr>
        <p:spPr>
          <a:xfrm rot="5400000">
            <a:off x="1066801" y="2590801"/>
            <a:ext cx="2743198" cy="4572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srgbClr val="000000"/>
                </a:solidFill>
                <a:effectLst/>
                <a:uLnTx/>
                <a:uFillTx/>
                <a:latin typeface="Calibri Light"/>
                <a:ea typeface="+mn-ea"/>
                <a:cs typeface="+mn-cs"/>
              </a:rPr>
              <a:t>wordline</a:t>
            </a:r>
            <a:r>
              <a:rPr kumimoji="0" lang="en-US" sz="2800" b="0" i="0" u="none" strike="noStrike" kern="1200" cap="none" spc="0" normalizeH="0" baseline="0" noProof="0" dirty="0">
                <a:ln>
                  <a:noFill/>
                </a:ln>
                <a:solidFill>
                  <a:srgbClr val="000000"/>
                </a:solidFill>
                <a:effectLst/>
                <a:uLnTx/>
                <a:uFillTx/>
                <a:latin typeface="Calibri Light"/>
                <a:ea typeface="+mn-ea"/>
                <a:cs typeface="+mn-cs"/>
              </a:rPr>
              <a:t> drivers</a:t>
            </a:r>
          </a:p>
        </p:txBody>
      </p:sp>
      <p:grpSp>
        <p:nvGrpSpPr>
          <p:cNvPr id="8" name="Group 7"/>
          <p:cNvGrpSpPr/>
          <p:nvPr/>
        </p:nvGrpSpPr>
        <p:grpSpPr>
          <a:xfrm>
            <a:off x="6781800" y="2324100"/>
            <a:ext cx="2362200" cy="1257300"/>
            <a:chOff x="6781800" y="2324100"/>
            <a:chExt cx="2362200" cy="1257300"/>
          </a:xfrm>
        </p:grpSpPr>
        <p:sp>
          <p:nvSpPr>
            <p:cNvPr id="167" name="TextBox 166"/>
            <p:cNvSpPr txBox="1"/>
            <p:nvPr/>
          </p:nvSpPr>
          <p:spPr>
            <a:xfrm>
              <a:off x="6781800" y="2324100"/>
              <a:ext cx="2362200" cy="419100"/>
            </a:xfrm>
            <a:prstGeom prst="rect">
              <a:avLst/>
            </a:prstGeom>
            <a:noFill/>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ED7D31">
                      <a:lumMod val="75000"/>
                    </a:srgbClr>
                  </a:solidFill>
                  <a:effectLst/>
                  <a:uLnTx/>
                  <a:uFillTx/>
                  <a:latin typeface="Calibri Light"/>
                  <a:ea typeface="+mn-ea"/>
                  <a:cs typeface="+mn-cs"/>
                </a:rPr>
                <a:t>across row</a:t>
              </a:r>
            </a:p>
          </p:txBody>
        </p:sp>
        <p:sp>
          <p:nvSpPr>
            <p:cNvPr id="168" name="TextBox 167"/>
            <p:cNvSpPr txBox="1"/>
            <p:nvPr/>
          </p:nvSpPr>
          <p:spPr>
            <a:xfrm>
              <a:off x="6781800" y="2895600"/>
              <a:ext cx="2362200" cy="685800"/>
            </a:xfrm>
            <a:prstGeom prst="rect">
              <a:avLst/>
            </a:prstGeom>
            <a:noFill/>
          </p:spPr>
          <p:txBody>
            <a:bodyPr wrap="square" rtlCol="0" anchor="ctr">
              <a:noAutofit/>
            </a:bodyPr>
            <a:lstStyle/>
            <a:p>
              <a:pPr marL="0" marR="0" lvl="0" indent="0" algn="l" defTabSz="914400" rtl="0" eaLnBrk="1" fontAlgn="auto" latinLnBrk="0" hangingPunct="1">
                <a:lnSpc>
                  <a:spcPts val="25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ED7D31">
                      <a:lumMod val="75000"/>
                    </a:srgbClr>
                  </a:solidFill>
                  <a:effectLst/>
                  <a:uLnTx/>
                  <a:uFillTx/>
                  <a:latin typeface="Calibri Light"/>
                  <a:ea typeface="+mn-ea"/>
                  <a:cs typeface="+mn-cs"/>
                </a:rPr>
                <a:t>distance from sense amplifier</a:t>
              </a:r>
            </a:p>
          </p:txBody>
        </p:sp>
      </p:grpSp>
      <p:grpSp>
        <p:nvGrpSpPr>
          <p:cNvPr id="9" name="Group 8"/>
          <p:cNvGrpSpPr/>
          <p:nvPr/>
        </p:nvGrpSpPr>
        <p:grpSpPr>
          <a:xfrm>
            <a:off x="0" y="990600"/>
            <a:ext cx="2470407" cy="1295400"/>
            <a:chOff x="0" y="990600"/>
            <a:chExt cx="2470407" cy="1295400"/>
          </a:xfrm>
        </p:grpSpPr>
        <p:sp>
          <p:nvSpPr>
            <p:cNvPr id="169" name="TextBox 168"/>
            <p:cNvSpPr txBox="1"/>
            <p:nvPr/>
          </p:nvSpPr>
          <p:spPr>
            <a:xfrm>
              <a:off x="0" y="990600"/>
              <a:ext cx="2470407" cy="419100"/>
            </a:xfrm>
            <a:prstGeom prst="rect">
              <a:avLst/>
            </a:prstGeom>
            <a:noFill/>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ED7D31">
                      <a:lumMod val="75000"/>
                    </a:srgbClr>
                  </a:solidFill>
                  <a:effectLst/>
                  <a:uLnTx/>
                  <a:uFillTx/>
                  <a:latin typeface="Calibri Light"/>
                  <a:ea typeface="+mn-ea"/>
                  <a:cs typeface="+mn-cs"/>
                </a:rPr>
                <a:t>across column</a:t>
              </a:r>
            </a:p>
          </p:txBody>
        </p:sp>
        <p:sp>
          <p:nvSpPr>
            <p:cNvPr id="170" name="TextBox 169"/>
            <p:cNvSpPr txBox="1"/>
            <p:nvPr/>
          </p:nvSpPr>
          <p:spPr>
            <a:xfrm>
              <a:off x="0" y="1600200"/>
              <a:ext cx="2470407" cy="685800"/>
            </a:xfrm>
            <a:prstGeom prst="rect">
              <a:avLst/>
            </a:prstGeom>
            <a:noFill/>
          </p:spPr>
          <p:txBody>
            <a:bodyPr wrap="square" rtlCol="0" anchor="ctr">
              <a:noAutofit/>
            </a:bodyPr>
            <a:lstStyle/>
            <a:p>
              <a:pPr marL="0" marR="0" lvl="0" indent="0" algn="l" defTabSz="914400" rtl="0" eaLnBrk="1" fontAlgn="auto" latinLnBrk="0" hangingPunct="1">
                <a:lnSpc>
                  <a:spcPts val="25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ED7D31">
                      <a:lumMod val="75000"/>
                    </a:srgbClr>
                  </a:solidFill>
                  <a:effectLst/>
                  <a:uLnTx/>
                  <a:uFillTx/>
                  <a:latin typeface="Calibri Light"/>
                  <a:ea typeface="+mn-ea"/>
                  <a:cs typeface="+mn-cs"/>
                </a:rPr>
                <a:t>distance from </a:t>
              </a:r>
              <a:r>
                <a:rPr kumimoji="0" lang="en-US" sz="2800" b="0" i="0" u="none" strike="noStrike" kern="1200" cap="none" spc="0" normalizeH="0" baseline="0" noProof="0" dirty="0" err="1">
                  <a:ln>
                    <a:noFill/>
                  </a:ln>
                  <a:solidFill>
                    <a:srgbClr val="ED7D31">
                      <a:lumMod val="75000"/>
                    </a:srgbClr>
                  </a:solidFill>
                  <a:effectLst/>
                  <a:uLnTx/>
                  <a:uFillTx/>
                  <a:latin typeface="Calibri Light"/>
                  <a:ea typeface="+mn-ea"/>
                  <a:cs typeface="+mn-cs"/>
                </a:rPr>
                <a:t>wordline</a:t>
              </a:r>
              <a:r>
                <a:rPr kumimoji="0" lang="en-US" sz="2800" b="0" i="0" u="none" strike="noStrike" kern="1200" cap="none" spc="0" normalizeH="0" baseline="0" noProof="0" dirty="0">
                  <a:ln>
                    <a:noFill/>
                  </a:ln>
                  <a:solidFill>
                    <a:srgbClr val="ED7D31">
                      <a:lumMod val="75000"/>
                    </a:srgbClr>
                  </a:solidFill>
                  <a:effectLst/>
                  <a:uLnTx/>
                  <a:uFillTx/>
                  <a:latin typeface="Calibri Light"/>
                  <a:ea typeface="+mn-ea"/>
                  <a:cs typeface="+mn-cs"/>
                </a:rPr>
                <a:t> driver</a:t>
              </a:r>
            </a:p>
          </p:txBody>
        </p:sp>
      </p:grpSp>
    </p:spTree>
    <p:extLst>
      <p:ext uri="{BB962C8B-B14F-4D97-AF65-F5344CB8AC3E}">
        <p14:creationId xmlns:p14="http://schemas.microsoft.com/office/powerpoint/2010/main" val="316654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19"/>
                                        </p:tgtEl>
                                        <p:attrNameLst>
                                          <p:attrName>style.visibility</p:attrName>
                                        </p:attrNameLst>
                                      </p:cBhvr>
                                      <p:to>
                                        <p:strVal val="visible"/>
                                      </p:to>
                                    </p:set>
                                    <p:animEffect transition="in" filter="wipe(down)">
                                      <p:cBhvr>
                                        <p:cTn id="11" dur="500"/>
                                        <p:tgtEl>
                                          <p:spTgt spid="119"/>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par>
                                <p:cTn id="16" presetID="10" presetClass="entr" presetSubtype="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par>
                          <p:cTn id="24" fill="hold">
                            <p:stCondLst>
                              <p:cond delay="500"/>
                            </p:stCondLst>
                            <p:childTnLst>
                              <p:par>
                                <p:cTn id="25" presetID="22" presetClass="entr" presetSubtype="8" fill="hold" grpId="0" nodeType="afterEffect">
                                  <p:stCondLst>
                                    <p:cond delay="0"/>
                                  </p:stCondLst>
                                  <p:childTnLst>
                                    <p:set>
                                      <p:cBhvr>
                                        <p:cTn id="26" dur="1" fill="hold">
                                          <p:stCondLst>
                                            <p:cond delay="0"/>
                                          </p:stCondLst>
                                        </p:cTn>
                                        <p:tgtEl>
                                          <p:spTgt spid="118"/>
                                        </p:tgtEl>
                                        <p:attrNameLst>
                                          <p:attrName>style.visibility</p:attrName>
                                        </p:attrNameLst>
                                      </p:cBhvr>
                                      <p:to>
                                        <p:strVal val="visible"/>
                                      </p:to>
                                    </p:set>
                                    <p:animEffect transition="in" filter="wipe(left)">
                                      <p:cBhvr>
                                        <p:cTn id="27" dur="500"/>
                                        <p:tgtEl>
                                          <p:spTgt spid="118"/>
                                        </p:tgtEl>
                                      </p:cBhvr>
                                    </p:animEffect>
                                  </p:childTnLst>
                                </p:cTn>
                              </p:par>
                            </p:childTnLst>
                          </p:cTn>
                        </p:par>
                        <p:par>
                          <p:cTn id="28" fill="hold">
                            <p:stCondLst>
                              <p:cond delay="1000"/>
                            </p:stCondLst>
                            <p:childTnLst>
                              <p:par>
                                <p:cTn id="29" presetID="22" presetClass="entr" presetSubtype="8"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wipe(left)">
                                      <p:cBhvr>
                                        <p:cTn id="31" dur="500"/>
                                        <p:tgtEl>
                                          <p:spTgt spid="4"/>
                                        </p:tgtEl>
                                      </p:cBhvr>
                                    </p:animEffect>
                                  </p:childTnLst>
                                </p:cTn>
                              </p:par>
                              <p:par>
                                <p:cTn id="32" presetID="10" presetClass="entr" presetSubtype="0"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500"/>
                                        <p:tgtEl>
                                          <p:spTgt spid="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500"/>
                                        <p:tgtEl>
                                          <p:spTgt spid="12"/>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64"/>
                                        </p:tgtEl>
                                        <p:attrNameLst>
                                          <p:attrName>style.visibility</p:attrName>
                                        </p:attrNameLst>
                                      </p:cBhvr>
                                      <p:to>
                                        <p:strVal val="visible"/>
                                      </p:to>
                                    </p:set>
                                    <p:animEffect transition="in" filter="fade">
                                      <p:cBhvr>
                                        <p:cTn id="49"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64" grpId="0" animBg="1"/>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itle 1"/>
          <p:cNvSpPr txBox="1">
            <a:spLocks/>
          </p:cNvSpPr>
          <p:nvPr/>
        </p:nvSpPr>
        <p:spPr>
          <a:xfrm>
            <a:off x="-76200" y="152400"/>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5400" b="1" i="0" u="sng" strike="noStrike" kern="1200" cap="none" spc="-60" normalizeH="0" baseline="0" noProof="0" dirty="0">
                <a:ln>
                  <a:noFill/>
                </a:ln>
                <a:solidFill>
                  <a:prstClr val="black"/>
                </a:solidFill>
                <a:effectLst/>
                <a:uLnTx/>
                <a:uFillTx/>
                <a:latin typeface="Calibri"/>
                <a:ea typeface="+mj-ea"/>
                <a:cs typeface="+mj-cs"/>
              </a:rPr>
              <a:t>DIVA</a:t>
            </a:r>
            <a:r>
              <a:rPr kumimoji="0" lang="en-US" sz="5400" b="0" i="0" u="none" strike="noStrike" kern="1200" cap="none" spc="-60" normalizeH="0" baseline="0" noProof="0" dirty="0">
                <a:ln>
                  <a:noFill/>
                </a:ln>
                <a:solidFill>
                  <a:prstClr val="black"/>
                </a:solidFill>
                <a:effectLst/>
                <a:uLnTx/>
                <a:uFillTx/>
                <a:latin typeface="Calibri Light"/>
                <a:ea typeface="+mj-ea"/>
                <a:cs typeface="+mj-cs"/>
              </a:rPr>
              <a:t> Online </a:t>
            </a:r>
            <a:r>
              <a:rPr kumimoji="0" lang="en-US" sz="5400" b="1" i="0" u="none" strike="noStrike" kern="1200" cap="none" spc="-60" normalizeH="0" baseline="0" noProof="0" dirty="0">
                <a:ln>
                  <a:noFill/>
                </a:ln>
                <a:solidFill>
                  <a:prstClr val="black"/>
                </a:solidFill>
                <a:effectLst/>
                <a:uLnTx/>
                <a:uFillTx/>
                <a:latin typeface="Calibri"/>
                <a:ea typeface="+mj-ea"/>
                <a:cs typeface="+mj-cs"/>
              </a:rPr>
              <a:t>Profiling</a:t>
            </a:r>
          </a:p>
        </p:txBody>
      </p:sp>
      <p:grpSp>
        <p:nvGrpSpPr>
          <p:cNvPr id="240" name="Group 239"/>
          <p:cNvGrpSpPr/>
          <p:nvPr/>
        </p:nvGrpSpPr>
        <p:grpSpPr>
          <a:xfrm>
            <a:off x="5181601" y="1371600"/>
            <a:ext cx="4038598" cy="990600"/>
            <a:chOff x="5181601" y="1524000"/>
            <a:chExt cx="4038598" cy="990600"/>
          </a:xfrm>
        </p:grpSpPr>
        <p:grpSp>
          <p:nvGrpSpPr>
            <p:cNvPr id="241" name="Group 240"/>
            <p:cNvGrpSpPr/>
            <p:nvPr/>
          </p:nvGrpSpPr>
          <p:grpSpPr>
            <a:xfrm>
              <a:off x="5181601" y="1524000"/>
              <a:ext cx="4038598" cy="990600"/>
              <a:chOff x="5026151" y="1752600"/>
              <a:chExt cx="4038598" cy="990600"/>
            </a:xfrm>
          </p:grpSpPr>
          <p:sp>
            <p:nvSpPr>
              <p:cNvPr id="243" name="Rounded Rectangle 242"/>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prstClr val="white"/>
                  </a:solidFill>
                  <a:effectLst/>
                  <a:uLnTx/>
                  <a:uFillTx/>
                  <a:latin typeface="Calibri"/>
                  <a:ea typeface="+mn-ea"/>
                  <a:cs typeface="+mn-cs"/>
                </a:endParaRPr>
              </a:p>
            </p:txBody>
          </p:sp>
          <p:sp>
            <p:nvSpPr>
              <p:cNvPr id="244" name="TextBox 243"/>
              <p:cNvSpPr txBox="1"/>
              <p:nvPr/>
            </p:nvSpPr>
            <p:spPr>
              <a:xfrm>
                <a:off x="6476998" y="1828800"/>
                <a:ext cx="2587751" cy="3810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50" normalizeH="0" baseline="0" noProof="0" dirty="0">
                    <a:ln>
                      <a:noFill/>
                    </a:ln>
                    <a:solidFill>
                      <a:srgbClr val="ED7D31">
                        <a:lumMod val="75000"/>
                      </a:srgbClr>
                    </a:solidFill>
                    <a:effectLst/>
                    <a:uLnTx/>
                    <a:uFillTx/>
                    <a:latin typeface="Calibri Light"/>
                    <a:ea typeface="+mn-ea"/>
                    <a:cs typeface="+mn-cs"/>
                  </a:rPr>
                  <a:t>inherently slow</a:t>
                </a:r>
              </a:p>
            </p:txBody>
          </p:sp>
        </p:grpSp>
        <p:sp>
          <p:nvSpPr>
            <p:cNvPr id="242" name="Freeform 241"/>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0" name="Oval 149"/>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1" name="Oval 160"/>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70" name="Oval 169"/>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grpSp>
      <p:sp>
        <p:nvSpPr>
          <p:cNvPr id="235" name="Punchline"/>
          <p:cNvSpPr txBox="1"/>
          <p:nvPr/>
        </p:nvSpPr>
        <p:spPr>
          <a:xfrm>
            <a:off x="0" y="5181600"/>
            <a:ext cx="9144000" cy="533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100" normalizeH="0" baseline="0" noProof="0" dirty="0">
                <a:ln>
                  <a:noFill/>
                </a:ln>
                <a:solidFill>
                  <a:prstClr val="black"/>
                </a:solidFill>
                <a:effectLst/>
                <a:uLnTx/>
                <a:uFillTx/>
                <a:latin typeface="Calibri Light"/>
                <a:ea typeface="+mn-ea"/>
                <a:cs typeface="+mn-cs"/>
              </a:rPr>
              <a:t>Profile </a:t>
            </a:r>
            <a:r>
              <a:rPr kumimoji="0" lang="en-US" sz="3600" b="1" i="1" u="none" strike="noStrike" kern="1200" cap="none" spc="-100" normalizeH="0" baseline="0" noProof="0" dirty="0">
                <a:ln>
                  <a:noFill/>
                </a:ln>
                <a:solidFill>
                  <a:srgbClr val="4472C4">
                    <a:lumMod val="75000"/>
                  </a:srgbClr>
                </a:solidFill>
                <a:effectLst/>
                <a:uLnTx/>
                <a:uFillTx/>
                <a:latin typeface="Calibri Light"/>
                <a:ea typeface="+mn-ea"/>
                <a:cs typeface="+mn-cs"/>
              </a:rPr>
              <a:t>only</a:t>
            </a:r>
            <a:r>
              <a:rPr kumimoji="0" lang="en-US" sz="3600" b="0" i="0" u="none" strike="noStrike" kern="1200" cap="none" spc="-100" normalizeH="0" baseline="0" noProof="0" dirty="0">
                <a:ln>
                  <a:noFill/>
                </a:ln>
                <a:solidFill>
                  <a:prstClr val="black"/>
                </a:solidFill>
                <a:effectLst/>
                <a:uLnTx/>
                <a:uFillTx/>
                <a:latin typeface="Calibri Light"/>
                <a:ea typeface="+mn-ea"/>
                <a:cs typeface="+mn-cs"/>
              </a:rPr>
              <a:t> </a:t>
            </a:r>
            <a:r>
              <a:rPr kumimoji="0" lang="en-US" sz="3600" b="1" i="1" u="none" strike="noStrike" kern="1200" cap="none" spc="-100" normalizeH="0" baseline="0" noProof="0" dirty="0">
                <a:ln>
                  <a:noFill/>
                </a:ln>
                <a:solidFill>
                  <a:srgbClr val="ED7D31">
                    <a:lumMod val="75000"/>
                  </a:srgbClr>
                </a:solidFill>
                <a:effectLst/>
                <a:uLnTx/>
                <a:uFillTx/>
                <a:latin typeface="Calibri Light"/>
                <a:ea typeface="+mn-ea"/>
                <a:cs typeface="+mn-cs"/>
              </a:rPr>
              <a:t>slow regions </a:t>
            </a:r>
            <a:r>
              <a:rPr kumimoji="0" lang="en-US" sz="3600" b="0" i="0" u="none" strike="noStrike" kern="1200" cap="none" spc="-100" normalizeH="0" baseline="0" noProof="0" dirty="0">
                <a:ln>
                  <a:noFill/>
                </a:ln>
                <a:solidFill>
                  <a:prstClr val="black"/>
                </a:solidFill>
                <a:effectLst/>
                <a:uLnTx/>
                <a:uFillTx/>
                <a:latin typeface="Calibri Light"/>
                <a:ea typeface="+mn-ea"/>
                <a:cs typeface="+mn-cs"/>
              </a:rPr>
              <a:t>to determine min. latency</a:t>
            </a:r>
          </a:p>
        </p:txBody>
      </p:sp>
      <p:sp>
        <p:nvSpPr>
          <p:cNvPr id="237" name="Punchline"/>
          <p:cNvSpPr txBox="1"/>
          <p:nvPr/>
        </p:nvSpPr>
        <p:spPr>
          <a:xfrm>
            <a:off x="0" y="5638800"/>
            <a:ext cx="9144000" cy="533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100" normalizeH="0" baseline="0" noProof="0" dirty="0">
                <a:ln>
                  <a:noFill/>
                </a:ln>
                <a:solidFill>
                  <a:prstClr val="black"/>
                </a:solidFill>
                <a:effectLst/>
                <a:uLnTx/>
                <a:uFillTx/>
                <a:latin typeface="Calibri Light"/>
                <a:ea typeface="+mn-ea"/>
                <a:cs typeface="+mn-cs"/>
                <a:sym typeface="Wingdings" panose="05000000000000000000" pitchFamily="2" charset="2"/>
              </a:rPr>
              <a:t> </a:t>
            </a:r>
            <a:r>
              <a:rPr kumimoji="0" lang="en-US" sz="3600" b="1" i="1" u="none" strike="noStrike" kern="1200" cap="none" spc="-100" normalizeH="0" baseline="0" noProof="0" dirty="0">
                <a:ln>
                  <a:noFill/>
                </a:ln>
                <a:solidFill>
                  <a:srgbClr val="4472C4">
                    <a:lumMod val="75000"/>
                  </a:srgbClr>
                </a:solidFill>
                <a:effectLst/>
                <a:uLnTx/>
                <a:uFillTx/>
                <a:latin typeface="Calibri Light"/>
                <a:ea typeface="+mn-ea"/>
                <a:cs typeface="+mn-cs"/>
                <a:sym typeface="Wingdings" panose="05000000000000000000" pitchFamily="2" charset="2"/>
              </a:rPr>
              <a:t>Dynamic</a:t>
            </a:r>
            <a:r>
              <a:rPr kumimoji="0" lang="en-US" sz="3600" b="0" i="0" u="none" strike="noStrike" kern="1200" cap="none" spc="-100" normalizeH="0" baseline="0" noProof="0" dirty="0">
                <a:ln>
                  <a:noFill/>
                </a:ln>
                <a:solidFill>
                  <a:prstClr val="black"/>
                </a:solidFill>
                <a:effectLst/>
                <a:uLnTx/>
                <a:uFillTx/>
                <a:latin typeface="Calibri Light"/>
                <a:ea typeface="+mn-ea"/>
                <a:cs typeface="+mn-cs"/>
                <a:sym typeface="Wingdings" panose="05000000000000000000" pitchFamily="2" charset="2"/>
              </a:rPr>
              <a:t> &amp; </a:t>
            </a:r>
            <a:r>
              <a:rPr kumimoji="0" lang="en-US" sz="3600" b="1" i="1" u="none" strike="noStrike" kern="1200" cap="none" spc="-100" normalizeH="0" baseline="0" noProof="0" dirty="0">
                <a:ln>
                  <a:noFill/>
                </a:ln>
                <a:solidFill>
                  <a:srgbClr val="4472C4">
                    <a:lumMod val="75000"/>
                  </a:srgbClr>
                </a:solidFill>
                <a:effectLst/>
                <a:uLnTx/>
                <a:uFillTx/>
                <a:latin typeface="Calibri Light"/>
                <a:ea typeface="+mn-ea"/>
                <a:cs typeface="+mn-cs"/>
                <a:sym typeface="Wingdings" panose="05000000000000000000" pitchFamily="2" charset="2"/>
              </a:rPr>
              <a:t>low cost </a:t>
            </a:r>
            <a:r>
              <a:rPr kumimoji="0" lang="en-US" sz="3600" b="0" i="0" u="none" strike="noStrike" kern="1200" cap="none" spc="-100" normalizeH="0" baseline="0" noProof="0" dirty="0">
                <a:ln>
                  <a:noFill/>
                </a:ln>
                <a:solidFill>
                  <a:prstClr val="black"/>
                </a:solidFill>
                <a:effectLst/>
                <a:uLnTx/>
                <a:uFillTx/>
                <a:latin typeface="Calibri Light"/>
                <a:ea typeface="+mn-ea"/>
                <a:cs typeface="+mn-cs"/>
                <a:sym typeface="Wingdings" panose="05000000000000000000" pitchFamily="2" charset="2"/>
              </a:rPr>
              <a:t>latency optimization</a:t>
            </a:r>
            <a:endParaRPr kumimoji="0" lang="en-US" sz="3600" b="0" i="0" u="none" strike="noStrike" kern="1200" cap="none" spc="-100" normalizeH="0" baseline="0" noProof="0" dirty="0">
              <a:ln>
                <a:noFill/>
              </a:ln>
              <a:solidFill>
                <a:prstClr val="black"/>
              </a:solidFill>
              <a:effectLst/>
              <a:uLnTx/>
              <a:uFillTx/>
              <a:latin typeface="Calibri Light"/>
              <a:ea typeface="+mn-ea"/>
              <a:cs typeface="+mn-cs"/>
            </a:endParaRPr>
          </a:p>
        </p:txBody>
      </p:sp>
      <p:sp>
        <p:nvSpPr>
          <p:cNvPr id="74" name="TextBox 73"/>
          <p:cNvSpPr txBox="1"/>
          <p:nvPr/>
        </p:nvSpPr>
        <p:spPr>
          <a:xfrm>
            <a:off x="3432048" y="4724400"/>
            <a:ext cx="2663952" cy="4572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Light"/>
                <a:ea typeface="+mn-ea"/>
                <a:cs typeface="+mn-cs"/>
              </a:rPr>
              <a:t>sense amplifier</a:t>
            </a:r>
          </a:p>
        </p:txBody>
      </p:sp>
      <p:sp>
        <p:nvSpPr>
          <p:cNvPr id="75" name="TextBox 74"/>
          <p:cNvSpPr txBox="1"/>
          <p:nvPr/>
        </p:nvSpPr>
        <p:spPr>
          <a:xfrm rot="5400000">
            <a:off x="1260348" y="2552700"/>
            <a:ext cx="2667000" cy="4572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srgbClr val="000000"/>
                </a:solidFill>
                <a:effectLst/>
                <a:uLnTx/>
                <a:uFillTx/>
                <a:latin typeface="Calibri Light"/>
                <a:ea typeface="+mn-ea"/>
                <a:cs typeface="+mn-cs"/>
              </a:rPr>
              <a:t>wordline</a:t>
            </a:r>
            <a:r>
              <a:rPr kumimoji="0" lang="en-US" sz="2800" b="0" i="0" u="none" strike="noStrike" kern="1200" cap="none" spc="0" normalizeH="0" baseline="0" noProof="0" dirty="0">
                <a:ln>
                  <a:noFill/>
                </a:ln>
                <a:solidFill>
                  <a:srgbClr val="000000"/>
                </a:solidFill>
                <a:effectLst/>
                <a:uLnTx/>
                <a:uFillTx/>
                <a:latin typeface="Calibri Light"/>
                <a:ea typeface="+mn-ea"/>
                <a:cs typeface="+mn-cs"/>
              </a:rPr>
              <a:t> driver</a:t>
            </a:r>
          </a:p>
        </p:txBody>
      </p:sp>
      <p:sp>
        <p:nvSpPr>
          <p:cNvPr id="76" name="Punchline"/>
          <p:cNvSpPr txBox="1"/>
          <p:nvPr/>
        </p:nvSpPr>
        <p:spPr>
          <a:xfrm>
            <a:off x="0" y="762000"/>
            <a:ext cx="5635752" cy="533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100" normalizeH="0" baseline="0" noProof="0" dirty="0">
                <a:ln>
                  <a:noFill/>
                </a:ln>
                <a:solidFill>
                  <a:prstClr val="black"/>
                </a:solidFill>
                <a:effectLst/>
                <a:uLnTx/>
                <a:uFillTx/>
                <a:latin typeface="Calibri"/>
                <a:ea typeface="+mn-ea"/>
                <a:cs typeface="+mn-cs"/>
              </a:rPr>
              <a:t>D</a:t>
            </a:r>
            <a:r>
              <a:rPr kumimoji="0" lang="en-US" sz="3200" b="0" i="0" u="none" strike="noStrike" kern="1200" cap="none" spc="-100" normalizeH="0" baseline="0" noProof="0" dirty="0">
                <a:ln>
                  <a:noFill/>
                </a:ln>
                <a:solidFill>
                  <a:prstClr val="black"/>
                </a:solidFill>
                <a:effectLst/>
                <a:uLnTx/>
                <a:uFillTx/>
                <a:latin typeface="Calibri"/>
                <a:ea typeface="+mn-ea"/>
                <a:cs typeface="+mn-cs"/>
              </a:rPr>
              <a:t>esign-</a:t>
            </a:r>
            <a:r>
              <a:rPr kumimoji="0" lang="en-US" sz="3200" b="1" i="0" u="none" strike="noStrike" kern="1200" cap="none" spc="-100" normalizeH="0" baseline="0" noProof="0" dirty="0">
                <a:ln>
                  <a:noFill/>
                </a:ln>
                <a:solidFill>
                  <a:prstClr val="black"/>
                </a:solidFill>
                <a:effectLst/>
                <a:uLnTx/>
                <a:uFillTx/>
                <a:latin typeface="Calibri"/>
                <a:ea typeface="+mn-ea"/>
                <a:cs typeface="+mn-cs"/>
              </a:rPr>
              <a:t>I</a:t>
            </a:r>
            <a:r>
              <a:rPr kumimoji="0" lang="en-US" sz="3200" b="0" i="0" u="none" strike="noStrike" kern="1200" cap="none" spc="-100" normalizeH="0" baseline="0" noProof="0" dirty="0">
                <a:ln>
                  <a:noFill/>
                </a:ln>
                <a:solidFill>
                  <a:prstClr val="black"/>
                </a:solidFill>
                <a:effectLst/>
                <a:uLnTx/>
                <a:uFillTx/>
                <a:latin typeface="Calibri"/>
                <a:ea typeface="+mn-ea"/>
                <a:cs typeface="+mn-cs"/>
              </a:rPr>
              <a:t>nduced</a:t>
            </a:r>
            <a:r>
              <a:rPr kumimoji="0" lang="en-US" sz="3200" b="0" i="0" u="none" strike="noStrike" kern="1200" cap="none" spc="-100" normalizeH="0" baseline="0" noProof="0" dirty="0">
                <a:ln>
                  <a:noFill/>
                </a:ln>
                <a:solidFill>
                  <a:prstClr val="black"/>
                </a:solidFill>
                <a:effectLst/>
                <a:uLnTx/>
                <a:uFillTx/>
                <a:latin typeface="Calibri Light"/>
                <a:ea typeface="+mn-ea"/>
                <a:cs typeface="+mn-cs"/>
              </a:rPr>
              <a:t>-</a:t>
            </a:r>
            <a:r>
              <a:rPr kumimoji="0" lang="en-US" sz="3200" b="1" i="0" u="none" strike="noStrike" kern="1200" cap="none" spc="-100" normalizeH="0" baseline="0" noProof="0" dirty="0">
                <a:ln>
                  <a:noFill/>
                </a:ln>
                <a:solidFill>
                  <a:prstClr val="black"/>
                </a:solidFill>
                <a:effectLst/>
                <a:uLnTx/>
                <a:uFillTx/>
                <a:latin typeface="Calibri"/>
                <a:ea typeface="+mn-ea"/>
                <a:cs typeface="+mn-cs"/>
              </a:rPr>
              <a:t>V</a:t>
            </a:r>
            <a:r>
              <a:rPr kumimoji="0" lang="en-US" sz="3200" b="0" i="0" u="none" strike="noStrike" kern="1200" cap="none" spc="-100" normalizeH="0" baseline="0" noProof="0" dirty="0">
                <a:ln>
                  <a:noFill/>
                </a:ln>
                <a:solidFill>
                  <a:prstClr val="black"/>
                </a:solidFill>
                <a:effectLst/>
                <a:uLnTx/>
                <a:uFillTx/>
                <a:latin typeface="Calibri Light"/>
                <a:ea typeface="+mn-ea"/>
                <a:cs typeface="+mn-cs"/>
              </a:rPr>
              <a:t>ariation-</a:t>
            </a:r>
            <a:r>
              <a:rPr kumimoji="0" lang="en-US" sz="3200" b="1" i="0" u="none" strike="noStrike" kern="1200" cap="none" spc="-100" normalizeH="0" baseline="0" noProof="0" dirty="0">
                <a:ln>
                  <a:noFill/>
                </a:ln>
                <a:solidFill>
                  <a:prstClr val="black"/>
                </a:solidFill>
                <a:effectLst/>
                <a:uLnTx/>
                <a:uFillTx/>
                <a:latin typeface="Calibri"/>
                <a:ea typeface="+mn-ea"/>
                <a:cs typeface="+mn-cs"/>
              </a:rPr>
              <a:t>A</a:t>
            </a:r>
            <a:r>
              <a:rPr kumimoji="0" lang="en-US" sz="3200" b="0" i="0" u="none" strike="noStrike" kern="1200" cap="none" spc="-100" normalizeH="0" baseline="0" noProof="0" dirty="0">
                <a:ln>
                  <a:noFill/>
                </a:ln>
                <a:solidFill>
                  <a:prstClr val="black"/>
                </a:solidFill>
                <a:effectLst/>
                <a:uLnTx/>
                <a:uFillTx/>
                <a:latin typeface="Calibri Light"/>
                <a:ea typeface="+mn-ea"/>
                <a:cs typeface="+mn-cs"/>
              </a:rPr>
              <a:t>ware</a:t>
            </a:r>
          </a:p>
        </p:txBody>
      </p:sp>
    </p:spTree>
    <p:extLst>
      <p:ext uri="{BB962C8B-B14F-4D97-AF65-F5344CB8AC3E}">
        <p14:creationId xmlns:p14="http://schemas.microsoft.com/office/powerpoint/2010/main" val="3044944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wipe(left)">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40"/>
                                        </p:tgtEl>
                                        <p:attrNameLst>
                                          <p:attrName>style.visibility</p:attrName>
                                        </p:attrNameLst>
                                      </p:cBhvr>
                                      <p:to>
                                        <p:strVal val="visible"/>
                                      </p:to>
                                    </p:set>
                                    <p:animEffect transition="in" filter="fade">
                                      <p:cBhvr>
                                        <p:cTn id="12" dur="500"/>
                                        <p:tgtEl>
                                          <p:spTgt spid="24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5"/>
                                        </p:tgtEl>
                                        <p:attrNameLst>
                                          <p:attrName>style.visibility</p:attrName>
                                        </p:attrNameLst>
                                      </p:cBhvr>
                                      <p:to>
                                        <p:strVal val="visible"/>
                                      </p:to>
                                    </p:set>
                                    <p:animEffect transition="in" filter="fade">
                                      <p:cBhvr>
                                        <p:cTn id="17" dur="500"/>
                                        <p:tgtEl>
                                          <p:spTgt spid="23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37"/>
                                        </p:tgtEl>
                                        <p:attrNameLst>
                                          <p:attrName>style.visibility</p:attrName>
                                        </p:attrNameLst>
                                      </p:cBhvr>
                                      <p:to>
                                        <p:strVal val="visible"/>
                                      </p:to>
                                    </p:set>
                                    <p:animEffect transition="in" filter="fade">
                                      <p:cBhvr>
                                        <p:cTn id="22" dur="500"/>
                                        <p:tgtEl>
                                          <p:spTgt spid="2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p:bldP spid="237" grpId="0"/>
      <p:bldP spid="76" grpId="0"/>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5181601" y="1371600"/>
            <a:ext cx="4038599" cy="990600"/>
            <a:chOff x="5181601" y="1524000"/>
            <a:chExt cx="4038599" cy="990600"/>
          </a:xfrm>
        </p:grpSpPr>
        <p:grpSp>
          <p:nvGrpSpPr>
            <p:cNvPr id="108" name="Group 107"/>
            <p:cNvGrpSpPr/>
            <p:nvPr/>
          </p:nvGrpSpPr>
          <p:grpSpPr>
            <a:xfrm>
              <a:off x="5181601" y="1524000"/>
              <a:ext cx="4038599" cy="990600"/>
              <a:chOff x="5026151" y="1752600"/>
              <a:chExt cx="4038599" cy="990600"/>
            </a:xfrm>
          </p:grpSpPr>
          <p:sp>
            <p:nvSpPr>
              <p:cNvPr id="109" name="Rounded Rectangle 108"/>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prstClr val="white"/>
                  </a:solidFill>
                  <a:effectLst/>
                  <a:uLnTx/>
                  <a:uFillTx/>
                  <a:latin typeface="Calibri"/>
                  <a:ea typeface="+mn-ea"/>
                  <a:cs typeface="+mn-cs"/>
                </a:endParaRPr>
              </a:p>
            </p:txBody>
          </p:sp>
          <p:sp>
            <p:nvSpPr>
              <p:cNvPr id="110" name="TextBox 109"/>
              <p:cNvSpPr txBox="1"/>
              <p:nvPr/>
            </p:nvSpPr>
            <p:spPr>
              <a:xfrm>
                <a:off x="6476998" y="1828800"/>
                <a:ext cx="2587752" cy="3810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50" normalizeH="0" baseline="0" noProof="0" dirty="0">
                    <a:ln>
                      <a:noFill/>
                    </a:ln>
                    <a:solidFill>
                      <a:srgbClr val="ED7D31">
                        <a:lumMod val="75000"/>
                      </a:srgbClr>
                    </a:solidFill>
                    <a:effectLst/>
                    <a:uLnTx/>
                    <a:uFillTx/>
                    <a:latin typeface="Calibri Light"/>
                    <a:ea typeface="+mn-ea"/>
                    <a:cs typeface="+mn-cs"/>
                  </a:rPr>
                  <a:t>inherently slow</a:t>
                </a:r>
              </a:p>
            </p:txBody>
          </p:sp>
        </p:grpSp>
        <p:sp>
          <p:nvSpPr>
            <p:cNvPr id="13" name="Freeform 12"/>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76" name="Rounded Rectangle 75"/>
          <p:cNvSpPr/>
          <p:nvPr/>
        </p:nvSpPr>
        <p:spPr>
          <a:xfrm>
            <a:off x="3810000" y="22860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prstClr val="white"/>
              </a:solidFill>
              <a:effectLst/>
              <a:uLnTx/>
              <a:uFillTx/>
              <a:latin typeface="Calibri"/>
              <a:ea typeface="+mn-ea"/>
              <a:cs typeface="+mn-cs"/>
            </a:endParaRPr>
          </a:p>
        </p:txBody>
      </p:sp>
      <p:sp>
        <p:nvSpPr>
          <p:cNvPr id="77" name="Rounded Rectangle 76"/>
          <p:cNvSpPr/>
          <p:nvPr/>
        </p:nvSpPr>
        <p:spPr>
          <a:xfrm>
            <a:off x="4724400" y="36576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prstClr val="white"/>
              </a:solidFill>
              <a:effectLst/>
              <a:uLnTx/>
              <a:uFillTx/>
              <a:latin typeface="Calibri"/>
              <a:ea typeface="+mn-ea"/>
              <a:cs typeface="+mn-cs"/>
            </a:endParaRPr>
          </a:p>
        </p:txBody>
      </p:sp>
      <p:sp>
        <p:nvSpPr>
          <p:cNvPr id="78" name="Rounded Rectangle 77"/>
          <p:cNvSpPr/>
          <p:nvPr/>
        </p:nvSpPr>
        <p:spPr>
          <a:xfrm>
            <a:off x="3358897" y="32004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prstClr val="white"/>
              </a:solidFill>
              <a:effectLst/>
              <a:uLnTx/>
              <a:uFillTx/>
              <a:latin typeface="Calibri"/>
              <a:ea typeface="+mn-ea"/>
              <a:cs typeface="+mn-cs"/>
            </a:endParaRPr>
          </a:p>
        </p:txBody>
      </p:sp>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5400" b="1" i="0" u="sng" strike="noStrike" kern="1200" cap="none" spc="-60" normalizeH="0" baseline="0" noProof="0" dirty="0">
                <a:ln>
                  <a:noFill/>
                </a:ln>
                <a:solidFill>
                  <a:prstClr val="black"/>
                </a:solidFill>
                <a:effectLst/>
                <a:uLnTx/>
                <a:uFillTx/>
                <a:latin typeface="Calibri"/>
                <a:ea typeface="+mj-ea"/>
                <a:cs typeface="+mj-cs"/>
              </a:rPr>
              <a:t>DIVA</a:t>
            </a:r>
            <a:r>
              <a:rPr kumimoji="0" lang="en-US" sz="5400" b="0" i="0" u="none" strike="noStrike" kern="1200" cap="none" spc="-60" normalizeH="0" baseline="0" noProof="0" dirty="0">
                <a:ln>
                  <a:noFill/>
                </a:ln>
                <a:solidFill>
                  <a:prstClr val="black"/>
                </a:solidFill>
                <a:effectLst/>
                <a:uLnTx/>
                <a:uFillTx/>
                <a:latin typeface="Calibri Light"/>
                <a:ea typeface="+mj-ea"/>
                <a:cs typeface="+mj-cs"/>
              </a:rPr>
              <a:t> Online </a:t>
            </a:r>
            <a:r>
              <a:rPr kumimoji="0" lang="en-US" sz="5400" b="1" i="0" u="none" strike="noStrike" kern="1200" cap="none" spc="-60" normalizeH="0" baseline="0" noProof="0" dirty="0">
                <a:ln>
                  <a:noFill/>
                </a:ln>
                <a:solidFill>
                  <a:prstClr val="black"/>
                </a:solidFill>
                <a:effectLst/>
                <a:uLnTx/>
                <a:uFillTx/>
                <a:latin typeface="Calibri"/>
                <a:ea typeface="+mj-ea"/>
                <a:cs typeface="+mj-cs"/>
              </a:rPr>
              <a:t>Profiling</a:t>
            </a:r>
          </a:p>
        </p:txBody>
      </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grpSp>
      <p:sp>
        <p:nvSpPr>
          <p:cNvPr id="73" name="Oval 72"/>
          <p:cNvSpPr/>
          <p:nvPr/>
        </p:nvSpPr>
        <p:spPr>
          <a:xfrm>
            <a:off x="3962400" y="2438400"/>
            <a:ext cx="228600"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4" name="Oval 73"/>
          <p:cNvSpPr/>
          <p:nvPr/>
        </p:nvSpPr>
        <p:spPr>
          <a:xfrm>
            <a:off x="3505200" y="3352800"/>
            <a:ext cx="222504"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5" name="Oval 74"/>
          <p:cNvSpPr/>
          <p:nvPr/>
        </p:nvSpPr>
        <p:spPr>
          <a:xfrm>
            <a:off x="4876800" y="3810000"/>
            <a:ext cx="222504" cy="2286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0" name="Oval 69"/>
          <p:cNvSpPr/>
          <p:nvPr/>
        </p:nvSpPr>
        <p:spPr>
          <a:xfrm>
            <a:off x="3425952" y="32766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1" name="Oval 70"/>
          <p:cNvSpPr/>
          <p:nvPr/>
        </p:nvSpPr>
        <p:spPr>
          <a:xfrm>
            <a:off x="3883152" y="23622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72" name="Oval 71"/>
          <p:cNvSpPr/>
          <p:nvPr/>
        </p:nvSpPr>
        <p:spPr>
          <a:xfrm>
            <a:off x="4797552" y="3733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grpSp>
        <p:nvGrpSpPr>
          <p:cNvPr id="11" name="Group 10"/>
          <p:cNvGrpSpPr/>
          <p:nvPr/>
        </p:nvGrpSpPr>
        <p:grpSpPr>
          <a:xfrm>
            <a:off x="228600" y="1447800"/>
            <a:ext cx="4575810" cy="2293620"/>
            <a:chOff x="228600" y="1600200"/>
            <a:chExt cx="4575810" cy="2293620"/>
          </a:xfrm>
        </p:grpSpPr>
        <p:sp>
          <p:nvSpPr>
            <p:cNvPr id="83" name="TextBox 82"/>
            <p:cNvSpPr txBox="1"/>
            <p:nvPr/>
          </p:nvSpPr>
          <p:spPr>
            <a:xfrm>
              <a:off x="228600" y="1600200"/>
              <a:ext cx="2130551" cy="381000"/>
            </a:xfrm>
            <a:prstGeom prst="rect">
              <a:avLst/>
            </a:prstGeom>
            <a:noFill/>
          </p:spPr>
          <p:txBody>
            <a:bodyPr wrap="square" rtlCol="0" anchor="ctr">
              <a:noAutofit/>
            </a:bodyPr>
            <a:lstStyle/>
            <a:p>
              <a:pPr marL="0" marR="0" lvl="0" indent="0" algn="ctr" defTabSz="914400" rtl="0" eaLnBrk="1" fontAlgn="auto" latinLnBrk="0" hangingPunct="1">
                <a:lnSpc>
                  <a:spcPts val="2500"/>
                </a:lnSpc>
                <a:spcBef>
                  <a:spcPts val="0"/>
                </a:spcBef>
                <a:spcAft>
                  <a:spcPts val="0"/>
                </a:spcAft>
                <a:buClrTx/>
                <a:buSzTx/>
                <a:buFontTx/>
                <a:buNone/>
                <a:tabLst/>
                <a:defRPr/>
              </a:pPr>
              <a:r>
                <a:rPr kumimoji="0" lang="en-US" sz="3200" b="1" i="0" u="none" strike="noStrike" kern="1200" cap="none" spc="-50" normalizeH="0" baseline="0" noProof="0" dirty="0">
                  <a:ln>
                    <a:noFill/>
                  </a:ln>
                  <a:solidFill>
                    <a:srgbClr val="ED7D31">
                      <a:lumMod val="75000"/>
                    </a:srgbClr>
                  </a:solidFill>
                  <a:effectLst/>
                  <a:uLnTx/>
                  <a:uFillTx/>
                  <a:latin typeface="Calibri Light"/>
                  <a:ea typeface="+mn-ea"/>
                  <a:cs typeface="+mn-cs"/>
                </a:rPr>
                <a:t>slow cells  </a:t>
              </a:r>
            </a:p>
          </p:txBody>
        </p:sp>
        <p:grpSp>
          <p:nvGrpSpPr>
            <p:cNvPr id="10" name="Group 9"/>
            <p:cNvGrpSpPr/>
            <p:nvPr/>
          </p:nvGrpSpPr>
          <p:grpSpPr>
            <a:xfrm>
              <a:off x="2305050" y="1828797"/>
              <a:ext cx="2499360" cy="2065023"/>
              <a:chOff x="2305050" y="1828797"/>
              <a:chExt cx="2499360" cy="2065023"/>
            </a:xfrm>
          </p:grpSpPr>
          <p:sp>
            <p:nvSpPr>
              <p:cNvPr id="7" name="Freeform 6"/>
              <p:cNvSpPr/>
              <p:nvPr/>
            </p:nvSpPr>
            <p:spPr>
              <a:xfrm>
                <a:off x="2305050" y="1828798"/>
                <a:ext cx="1577340" cy="685801"/>
              </a:xfrm>
              <a:custGeom>
                <a:avLst/>
                <a:gdLst>
                  <a:gd name="connsiteX0" fmla="*/ 1577340 w 1577340"/>
                  <a:gd name="connsiteY0" fmla="*/ 727710 h 727710"/>
                  <a:gd name="connsiteX1" fmla="*/ 1080135 w 1577340"/>
                  <a:gd name="connsiteY1" fmla="*/ 137160 h 727710"/>
                  <a:gd name="connsiteX2" fmla="*/ 0 w 1577340"/>
                  <a:gd name="connsiteY2" fmla="*/ 0 h 727710"/>
                </a:gdLst>
                <a:ahLst/>
                <a:cxnLst>
                  <a:cxn ang="0">
                    <a:pos x="connsiteX0" y="connsiteY0"/>
                  </a:cxn>
                  <a:cxn ang="0">
                    <a:pos x="connsiteX1" y="connsiteY1"/>
                  </a:cxn>
                  <a:cxn ang="0">
                    <a:pos x="connsiteX2" y="connsiteY2"/>
                  </a:cxn>
                </a:cxnLst>
                <a:rect l="l" t="t" r="r" b="b"/>
                <a:pathLst>
                  <a:path w="1577340" h="727710">
                    <a:moveTo>
                      <a:pt x="1577340" y="727710"/>
                    </a:moveTo>
                    <a:cubicBezTo>
                      <a:pt x="1460182" y="493077"/>
                      <a:pt x="1343025" y="258445"/>
                      <a:pt x="1080135" y="137160"/>
                    </a:cubicBezTo>
                    <a:cubicBezTo>
                      <a:pt x="817245" y="15875"/>
                      <a:pt x="179705" y="24447"/>
                      <a:pt x="0" y="0"/>
                    </a:cubicBezTo>
                  </a:path>
                </a:pathLst>
              </a:custGeom>
              <a:noFill/>
              <a:ln w="25400">
                <a:solidFill>
                  <a:schemeClr val="accent2">
                    <a:lumMod val="75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 name="Freeform 7"/>
              <p:cNvSpPr/>
              <p:nvPr/>
            </p:nvSpPr>
            <p:spPr>
              <a:xfrm>
                <a:off x="2362200" y="1828797"/>
                <a:ext cx="2442210" cy="2065023"/>
              </a:xfrm>
              <a:custGeom>
                <a:avLst/>
                <a:gdLst>
                  <a:gd name="connsiteX0" fmla="*/ 2487930 w 2487930"/>
                  <a:gd name="connsiteY0" fmla="*/ 2061210 h 2061210"/>
                  <a:gd name="connsiteX1" fmla="*/ 1581150 w 2487930"/>
                  <a:gd name="connsiteY1" fmla="*/ 1337310 h 2061210"/>
                  <a:gd name="connsiteX2" fmla="*/ 979170 w 2487930"/>
                  <a:gd name="connsiteY2" fmla="*/ 400050 h 2061210"/>
                  <a:gd name="connsiteX3" fmla="*/ 0 w 2487930"/>
                  <a:gd name="connsiteY3" fmla="*/ 0 h 2061210"/>
                </a:gdLst>
                <a:ahLst/>
                <a:cxnLst>
                  <a:cxn ang="0">
                    <a:pos x="connsiteX0" y="connsiteY0"/>
                  </a:cxn>
                  <a:cxn ang="0">
                    <a:pos x="connsiteX1" y="connsiteY1"/>
                  </a:cxn>
                  <a:cxn ang="0">
                    <a:pos x="connsiteX2" y="connsiteY2"/>
                  </a:cxn>
                  <a:cxn ang="0">
                    <a:pos x="connsiteX3" y="connsiteY3"/>
                  </a:cxn>
                </a:cxnLst>
                <a:rect l="l" t="t" r="r" b="b"/>
                <a:pathLst>
                  <a:path w="2487930" h="2061210">
                    <a:moveTo>
                      <a:pt x="2487930" y="2061210"/>
                    </a:moveTo>
                    <a:cubicBezTo>
                      <a:pt x="2160270" y="1837690"/>
                      <a:pt x="1832610" y="1614170"/>
                      <a:pt x="1581150" y="1337310"/>
                    </a:cubicBezTo>
                    <a:cubicBezTo>
                      <a:pt x="1329690" y="1060450"/>
                      <a:pt x="1242695" y="622935"/>
                      <a:pt x="979170" y="400050"/>
                    </a:cubicBezTo>
                    <a:cubicBezTo>
                      <a:pt x="715645" y="177165"/>
                      <a:pt x="160655" y="68580"/>
                      <a:pt x="0" y="0"/>
                    </a:cubicBezTo>
                  </a:path>
                </a:pathLst>
              </a:custGeom>
              <a:noFill/>
              <a:ln w="25400" cap="rnd">
                <a:solidFill>
                  <a:schemeClr val="accent2">
                    <a:lumMod val="75000"/>
                  </a:schemeClr>
                </a:solidFill>
                <a:headEnd type="non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 name="Freeform 8"/>
              <p:cNvSpPr/>
              <p:nvPr/>
            </p:nvSpPr>
            <p:spPr>
              <a:xfrm>
                <a:off x="2362200" y="1828800"/>
                <a:ext cx="1066800" cy="1596390"/>
              </a:xfrm>
              <a:custGeom>
                <a:avLst/>
                <a:gdLst>
                  <a:gd name="connsiteX0" fmla="*/ 1108710 w 1108710"/>
                  <a:gd name="connsiteY0" fmla="*/ 1596390 h 1596390"/>
                  <a:gd name="connsiteX1" fmla="*/ 586740 w 1108710"/>
                  <a:gd name="connsiteY1" fmla="*/ 403860 h 1596390"/>
                  <a:gd name="connsiteX2" fmla="*/ 0 w 1108710"/>
                  <a:gd name="connsiteY2" fmla="*/ 0 h 1596390"/>
                </a:gdLst>
                <a:ahLst/>
                <a:cxnLst>
                  <a:cxn ang="0">
                    <a:pos x="connsiteX0" y="connsiteY0"/>
                  </a:cxn>
                  <a:cxn ang="0">
                    <a:pos x="connsiteX1" y="connsiteY1"/>
                  </a:cxn>
                  <a:cxn ang="0">
                    <a:pos x="connsiteX2" y="connsiteY2"/>
                  </a:cxn>
                </a:cxnLst>
                <a:rect l="l" t="t" r="r" b="b"/>
                <a:pathLst>
                  <a:path w="1108710" h="1596390">
                    <a:moveTo>
                      <a:pt x="1108710" y="1596390"/>
                    </a:moveTo>
                    <a:cubicBezTo>
                      <a:pt x="940117" y="1133157"/>
                      <a:pt x="771525" y="669925"/>
                      <a:pt x="586740" y="403860"/>
                    </a:cubicBezTo>
                    <a:cubicBezTo>
                      <a:pt x="401955" y="137795"/>
                      <a:pt x="200977" y="68897"/>
                      <a:pt x="0" y="0"/>
                    </a:cubicBezTo>
                  </a:path>
                </a:pathLst>
              </a:custGeom>
              <a:noFill/>
              <a:ln w="25400" cap="rnd">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92" name="TextBox 91"/>
          <p:cNvSpPr txBox="1"/>
          <p:nvPr/>
        </p:nvSpPr>
        <p:spPr>
          <a:xfrm>
            <a:off x="6550151" y="1981200"/>
            <a:ext cx="2593849" cy="685800"/>
          </a:xfrm>
          <a:prstGeom prst="rect">
            <a:avLst/>
          </a:prstGeom>
          <a:noFill/>
        </p:spPr>
        <p:txBody>
          <a:bodyPr wrap="square" rtlCol="0" anchor="ctr">
            <a:noAutofit/>
          </a:bodyPr>
          <a:lstStyle/>
          <a:p>
            <a:pPr marL="0" marR="0" lvl="0" indent="0" algn="ctr" defTabSz="914400" rtl="0" eaLnBrk="1" fontAlgn="auto" latinLnBrk="0" hangingPunct="1">
              <a:lnSpc>
                <a:spcPts val="2500"/>
              </a:lnSpc>
              <a:spcBef>
                <a:spcPts val="0"/>
              </a:spcBef>
              <a:spcAft>
                <a:spcPts val="0"/>
              </a:spcAft>
              <a:buClrTx/>
              <a:buSzTx/>
              <a:buFontTx/>
              <a:buNone/>
              <a:tabLst/>
              <a:defRPr/>
            </a:pPr>
            <a:r>
              <a:rPr kumimoji="0" lang="en-US" sz="2800" b="0" i="0" u="none" strike="noStrike" kern="1200" cap="none" spc="-50" normalizeH="0" baseline="0" noProof="0" dirty="0">
                <a:ln>
                  <a:noFill/>
                </a:ln>
                <a:solidFill>
                  <a:prstClr val="black"/>
                </a:solidFill>
                <a:effectLst/>
                <a:uLnTx/>
                <a:uFillTx/>
                <a:latin typeface="Calibri Light"/>
                <a:ea typeface="+mn-ea"/>
                <a:cs typeface="+mn-cs"/>
              </a:rPr>
              <a:t>design-induced</a:t>
            </a:r>
          </a:p>
          <a:p>
            <a:pPr marL="0" marR="0" lvl="0" indent="0" algn="ctr" defTabSz="914400" rtl="0" eaLnBrk="1" fontAlgn="auto" latinLnBrk="0" hangingPunct="1">
              <a:lnSpc>
                <a:spcPts val="2500"/>
              </a:lnSpc>
              <a:spcBef>
                <a:spcPts val="0"/>
              </a:spcBef>
              <a:spcAft>
                <a:spcPts val="0"/>
              </a:spcAft>
              <a:buClrTx/>
              <a:buSzTx/>
              <a:buFontTx/>
              <a:buNone/>
              <a:tabLst/>
              <a:defRPr/>
            </a:pPr>
            <a:r>
              <a:rPr kumimoji="0" lang="en-US" sz="2800" b="0" i="0" u="none" strike="noStrike" kern="1200" cap="none" spc="-50" normalizeH="0" baseline="0" noProof="0" dirty="0">
                <a:ln>
                  <a:noFill/>
                </a:ln>
                <a:solidFill>
                  <a:prstClr val="black"/>
                </a:solidFill>
                <a:effectLst/>
                <a:uLnTx/>
                <a:uFillTx/>
                <a:latin typeface="Calibri Light"/>
                <a:ea typeface="+mn-ea"/>
                <a:cs typeface="+mn-cs"/>
              </a:rPr>
              <a:t>variation</a:t>
            </a:r>
          </a:p>
        </p:txBody>
      </p:sp>
      <p:sp>
        <p:nvSpPr>
          <p:cNvPr id="93" name="TextBox 92"/>
          <p:cNvSpPr txBox="1"/>
          <p:nvPr/>
        </p:nvSpPr>
        <p:spPr>
          <a:xfrm>
            <a:off x="-3049" y="1981200"/>
            <a:ext cx="2593849" cy="685800"/>
          </a:xfrm>
          <a:prstGeom prst="rect">
            <a:avLst/>
          </a:prstGeom>
          <a:noFill/>
        </p:spPr>
        <p:txBody>
          <a:bodyPr wrap="square" rtlCol="0" anchor="ctr">
            <a:noAutofit/>
          </a:bodyPr>
          <a:lstStyle/>
          <a:p>
            <a:pPr marL="0" marR="0" lvl="0" indent="0" algn="ctr" defTabSz="914400" rtl="0" eaLnBrk="1" fontAlgn="auto" latinLnBrk="0" hangingPunct="1">
              <a:lnSpc>
                <a:spcPts val="2500"/>
              </a:lnSpc>
              <a:spcBef>
                <a:spcPts val="0"/>
              </a:spcBef>
              <a:spcAft>
                <a:spcPts val="0"/>
              </a:spcAft>
              <a:buClrTx/>
              <a:buSzTx/>
              <a:buFontTx/>
              <a:buNone/>
              <a:tabLst/>
              <a:defRPr/>
            </a:pPr>
            <a:r>
              <a:rPr kumimoji="0" lang="en-US" sz="2800" b="0" i="0" u="none" strike="noStrike" kern="1200" cap="none" spc="-50" normalizeH="0" baseline="0" noProof="0" dirty="0">
                <a:ln>
                  <a:noFill/>
                </a:ln>
                <a:solidFill>
                  <a:prstClr val="black"/>
                </a:solidFill>
                <a:effectLst/>
                <a:uLnTx/>
                <a:uFillTx/>
                <a:latin typeface="Calibri Light"/>
                <a:ea typeface="+mn-ea"/>
                <a:cs typeface="+mn-cs"/>
              </a:rPr>
              <a:t>process</a:t>
            </a:r>
          </a:p>
          <a:p>
            <a:pPr marL="0" marR="0" lvl="0" indent="0" algn="ctr" defTabSz="914400" rtl="0" eaLnBrk="1" fontAlgn="auto" latinLnBrk="0" hangingPunct="1">
              <a:lnSpc>
                <a:spcPts val="2500"/>
              </a:lnSpc>
              <a:spcBef>
                <a:spcPts val="0"/>
              </a:spcBef>
              <a:spcAft>
                <a:spcPts val="0"/>
              </a:spcAft>
              <a:buClrTx/>
              <a:buSzTx/>
              <a:buFontTx/>
              <a:buNone/>
              <a:tabLst/>
              <a:defRPr/>
            </a:pPr>
            <a:r>
              <a:rPr kumimoji="0" lang="en-US" sz="2800" b="0" i="0" u="none" strike="noStrike" kern="1200" cap="none" spc="-50" normalizeH="0" baseline="0" noProof="0" dirty="0">
                <a:ln>
                  <a:noFill/>
                </a:ln>
                <a:solidFill>
                  <a:prstClr val="black"/>
                </a:solidFill>
                <a:effectLst/>
                <a:uLnTx/>
                <a:uFillTx/>
                <a:latin typeface="Calibri Light"/>
                <a:ea typeface="+mn-ea"/>
                <a:cs typeface="+mn-cs"/>
              </a:rPr>
              <a:t>variation</a:t>
            </a:r>
          </a:p>
        </p:txBody>
      </p:sp>
      <p:sp>
        <p:nvSpPr>
          <p:cNvPr id="94" name="TextBox 93"/>
          <p:cNvSpPr txBox="1"/>
          <p:nvPr/>
        </p:nvSpPr>
        <p:spPr>
          <a:xfrm>
            <a:off x="6553200" y="2590800"/>
            <a:ext cx="2593849" cy="685800"/>
          </a:xfrm>
          <a:prstGeom prst="rect">
            <a:avLst/>
          </a:prstGeom>
          <a:noFill/>
        </p:spPr>
        <p:txBody>
          <a:bodyPr wrap="square" rtlCol="0" anchor="ctr">
            <a:noAutofit/>
          </a:bodyPr>
          <a:lstStyle/>
          <a:p>
            <a:pPr marL="0" marR="0" lvl="0" indent="0" algn="ctr" defTabSz="914400" rtl="0" eaLnBrk="1" fontAlgn="auto" latinLnBrk="0" hangingPunct="1">
              <a:lnSpc>
                <a:spcPts val="2500"/>
              </a:lnSpc>
              <a:spcBef>
                <a:spcPts val="0"/>
              </a:spcBef>
              <a:spcAft>
                <a:spcPts val="0"/>
              </a:spcAft>
              <a:buClrTx/>
              <a:buSzTx/>
              <a:buFontTx/>
              <a:buNone/>
              <a:tabLst/>
              <a:defRPr/>
            </a:pPr>
            <a:r>
              <a:rPr kumimoji="0" lang="en-US" sz="2800" b="0" i="0" u="none" strike="noStrike" kern="1200" cap="none" spc="-50" normalizeH="0" baseline="0" noProof="0" dirty="0">
                <a:ln>
                  <a:noFill/>
                </a:ln>
                <a:solidFill>
                  <a:prstClr val="black"/>
                </a:solidFill>
                <a:effectLst/>
                <a:uLnTx/>
                <a:uFillTx/>
                <a:latin typeface="Calibri Light"/>
                <a:ea typeface="+mn-ea"/>
                <a:cs typeface="+mn-cs"/>
              </a:rPr>
              <a:t>localized error</a:t>
            </a:r>
          </a:p>
        </p:txBody>
      </p:sp>
      <p:sp>
        <p:nvSpPr>
          <p:cNvPr id="95" name="TextBox 94"/>
          <p:cNvSpPr txBox="1"/>
          <p:nvPr/>
        </p:nvSpPr>
        <p:spPr>
          <a:xfrm>
            <a:off x="0" y="2590800"/>
            <a:ext cx="2593849" cy="685800"/>
          </a:xfrm>
          <a:prstGeom prst="rect">
            <a:avLst/>
          </a:prstGeom>
          <a:noFill/>
        </p:spPr>
        <p:txBody>
          <a:bodyPr wrap="square" rtlCol="0" anchor="ctr">
            <a:noAutofit/>
          </a:bodyPr>
          <a:lstStyle/>
          <a:p>
            <a:pPr marL="0" marR="0" lvl="0" indent="0" algn="ctr" defTabSz="914400" rtl="0" eaLnBrk="1" fontAlgn="auto" latinLnBrk="0" hangingPunct="1">
              <a:lnSpc>
                <a:spcPts val="2500"/>
              </a:lnSpc>
              <a:spcBef>
                <a:spcPts val="0"/>
              </a:spcBef>
              <a:spcAft>
                <a:spcPts val="0"/>
              </a:spcAft>
              <a:buClrTx/>
              <a:buSzTx/>
              <a:buFontTx/>
              <a:buNone/>
              <a:tabLst/>
              <a:defRPr/>
            </a:pPr>
            <a:r>
              <a:rPr kumimoji="0" lang="en-US" sz="2800" b="0" i="0" u="none" strike="noStrike" kern="1200" cap="none" spc="-50" normalizeH="0" baseline="0" noProof="0" dirty="0">
                <a:ln>
                  <a:noFill/>
                </a:ln>
                <a:solidFill>
                  <a:prstClr val="black"/>
                </a:solidFill>
                <a:effectLst/>
                <a:uLnTx/>
                <a:uFillTx/>
                <a:latin typeface="Calibri Light"/>
                <a:ea typeface="+mn-ea"/>
                <a:cs typeface="+mn-cs"/>
              </a:rPr>
              <a:t>random error</a:t>
            </a:r>
          </a:p>
        </p:txBody>
      </p:sp>
      <p:sp>
        <p:nvSpPr>
          <p:cNvPr id="96" name="TextBox 95"/>
          <p:cNvSpPr txBox="1"/>
          <p:nvPr/>
        </p:nvSpPr>
        <p:spPr>
          <a:xfrm>
            <a:off x="6553200" y="4038600"/>
            <a:ext cx="2593849" cy="685800"/>
          </a:xfrm>
          <a:prstGeom prst="rect">
            <a:avLst/>
          </a:prstGeom>
          <a:noFill/>
        </p:spPr>
        <p:txBody>
          <a:bodyPr wrap="square" rtlCol="0" anchor="ctr">
            <a:noAutofit/>
          </a:bodyPr>
          <a:lstStyle/>
          <a:p>
            <a:pPr marL="0" marR="0" lvl="0" indent="0" algn="ctr" defTabSz="914400" rtl="0" eaLnBrk="1" fontAlgn="auto" latinLnBrk="0" hangingPunct="1">
              <a:lnSpc>
                <a:spcPts val="2500"/>
              </a:lnSpc>
              <a:spcBef>
                <a:spcPts val="0"/>
              </a:spcBef>
              <a:spcAft>
                <a:spcPts val="0"/>
              </a:spcAft>
              <a:buClrTx/>
              <a:buSzTx/>
              <a:buFontTx/>
              <a:buNone/>
              <a:tabLst/>
              <a:defRPr/>
            </a:pPr>
            <a:r>
              <a:rPr kumimoji="0" lang="en-US" sz="3200" b="1" i="0" u="none" strike="noStrike" kern="1200" cap="none" spc="-50" normalizeH="0" baseline="0" noProof="0" dirty="0">
                <a:ln>
                  <a:noFill/>
                </a:ln>
                <a:solidFill>
                  <a:prstClr val="black"/>
                </a:solidFill>
                <a:effectLst/>
                <a:uLnTx/>
                <a:uFillTx/>
                <a:latin typeface="Calibri Light"/>
                <a:ea typeface="+mn-ea"/>
                <a:cs typeface="+mn-cs"/>
              </a:rPr>
              <a:t>online profiling</a:t>
            </a:r>
          </a:p>
        </p:txBody>
      </p:sp>
      <p:sp>
        <p:nvSpPr>
          <p:cNvPr id="97" name="TextBox 96"/>
          <p:cNvSpPr txBox="1"/>
          <p:nvPr/>
        </p:nvSpPr>
        <p:spPr>
          <a:xfrm>
            <a:off x="-76200" y="4038600"/>
            <a:ext cx="2740153" cy="685800"/>
          </a:xfrm>
          <a:prstGeom prst="rect">
            <a:avLst/>
          </a:prstGeom>
          <a:noFill/>
        </p:spPr>
        <p:txBody>
          <a:bodyPr wrap="square" rtlCol="0" anchor="ctr">
            <a:noAutofit/>
          </a:bodyPr>
          <a:lstStyle/>
          <a:p>
            <a:pPr marL="0" marR="0" lvl="0" indent="0" algn="ctr" defTabSz="914400" rtl="0" eaLnBrk="1" fontAlgn="auto" latinLnBrk="0" hangingPunct="1">
              <a:lnSpc>
                <a:spcPts val="2500"/>
              </a:lnSpc>
              <a:spcBef>
                <a:spcPts val="0"/>
              </a:spcBef>
              <a:spcAft>
                <a:spcPts val="0"/>
              </a:spcAft>
              <a:buClrTx/>
              <a:buSzTx/>
              <a:buFontTx/>
              <a:buNone/>
              <a:tabLst/>
              <a:defRPr/>
            </a:pPr>
            <a:r>
              <a:rPr kumimoji="0" lang="en-US" sz="3200" b="1" i="0" u="none" strike="noStrike" kern="1200" cap="none" spc="-50" normalizeH="0" baseline="0" noProof="0" dirty="0">
                <a:ln>
                  <a:noFill/>
                </a:ln>
                <a:solidFill>
                  <a:prstClr val="black"/>
                </a:solidFill>
                <a:effectLst/>
                <a:uLnTx/>
                <a:uFillTx/>
                <a:latin typeface="Calibri Light"/>
                <a:ea typeface="+mn-ea"/>
                <a:cs typeface="+mn-cs"/>
              </a:rPr>
              <a:t>error-correcting code</a:t>
            </a:r>
          </a:p>
        </p:txBody>
      </p:sp>
      <p:sp>
        <p:nvSpPr>
          <p:cNvPr id="98" name="Down Arrow 97"/>
          <p:cNvSpPr/>
          <p:nvPr/>
        </p:nvSpPr>
        <p:spPr>
          <a:xfrm>
            <a:off x="914400" y="327279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99" name="Down Arrow 98"/>
          <p:cNvSpPr/>
          <p:nvPr/>
        </p:nvSpPr>
        <p:spPr>
          <a:xfrm>
            <a:off x="7467600" y="327660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Light"/>
              <a:ea typeface="+mn-ea"/>
              <a:cs typeface="+mn-cs"/>
            </a:endParaRPr>
          </a:p>
        </p:txBody>
      </p:sp>
      <p:sp>
        <p:nvSpPr>
          <p:cNvPr id="101" name="Punchline"/>
          <p:cNvSpPr txBox="1"/>
          <p:nvPr/>
        </p:nvSpPr>
        <p:spPr>
          <a:xfrm>
            <a:off x="0" y="5181600"/>
            <a:ext cx="9144000" cy="533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100" normalizeH="0" baseline="0" noProof="0" dirty="0">
                <a:ln>
                  <a:noFill/>
                </a:ln>
                <a:solidFill>
                  <a:prstClr val="black"/>
                </a:solidFill>
                <a:effectLst/>
                <a:uLnTx/>
                <a:uFillTx/>
                <a:latin typeface="Calibri Light"/>
                <a:ea typeface="+mn-ea"/>
                <a:cs typeface="+mn-cs"/>
              </a:rPr>
              <a:t>Combine </a:t>
            </a:r>
            <a:r>
              <a:rPr kumimoji="0" lang="en-US" sz="3600" b="1" i="0" u="none" strike="noStrike" kern="1200" cap="none" spc="-100" normalizeH="0" baseline="0" noProof="0" dirty="0">
                <a:ln>
                  <a:noFill/>
                </a:ln>
                <a:solidFill>
                  <a:srgbClr val="4472C4">
                    <a:lumMod val="75000"/>
                  </a:srgbClr>
                </a:solidFill>
                <a:effectLst/>
                <a:uLnTx/>
                <a:uFillTx/>
                <a:latin typeface="Calibri Light"/>
                <a:ea typeface="+mn-ea"/>
                <a:cs typeface="+mn-cs"/>
              </a:rPr>
              <a:t>error-correcting codes </a:t>
            </a:r>
            <a:r>
              <a:rPr kumimoji="0" lang="en-US" sz="3600" b="0" i="0" u="none" strike="noStrike" kern="1200" cap="none" spc="-100" normalizeH="0" baseline="0" noProof="0" dirty="0">
                <a:ln>
                  <a:noFill/>
                </a:ln>
                <a:solidFill>
                  <a:prstClr val="black"/>
                </a:solidFill>
                <a:effectLst/>
                <a:uLnTx/>
                <a:uFillTx/>
                <a:latin typeface="Calibri Light"/>
                <a:ea typeface="+mn-ea"/>
                <a:cs typeface="+mn-cs"/>
              </a:rPr>
              <a:t>&amp;</a:t>
            </a:r>
            <a:r>
              <a:rPr kumimoji="0" lang="en-US" sz="3600" b="1" i="0" u="none" strike="noStrike" kern="1200" cap="none" spc="-100" normalizeH="0" baseline="0" noProof="0" dirty="0">
                <a:ln>
                  <a:noFill/>
                </a:ln>
                <a:solidFill>
                  <a:srgbClr val="4472C4">
                    <a:lumMod val="75000"/>
                  </a:srgbClr>
                </a:solidFill>
                <a:effectLst/>
                <a:uLnTx/>
                <a:uFillTx/>
                <a:latin typeface="Calibri Light"/>
                <a:ea typeface="+mn-ea"/>
                <a:cs typeface="+mn-cs"/>
              </a:rPr>
              <a:t> online profiling</a:t>
            </a:r>
          </a:p>
        </p:txBody>
      </p:sp>
      <p:sp>
        <p:nvSpPr>
          <p:cNvPr id="102" name="Punchline"/>
          <p:cNvSpPr txBox="1"/>
          <p:nvPr/>
        </p:nvSpPr>
        <p:spPr>
          <a:xfrm>
            <a:off x="0" y="5638800"/>
            <a:ext cx="9144000" cy="533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100" normalizeH="0" baseline="0" noProof="0" dirty="0">
                <a:ln>
                  <a:noFill/>
                </a:ln>
                <a:solidFill>
                  <a:prstClr val="black"/>
                </a:solidFill>
                <a:effectLst/>
                <a:uLnTx/>
                <a:uFillTx/>
                <a:latin typeface="Calibri Light"/>
                <a:ea typeface="+mn-ea"/>
                <a:cs typeface="+mn-cs"/>
                <a:sym typeface="Wingdings" panose="05000000000000000000" pitchFamily="2" charset="2"/>
              </a:rPr>
              <a:t> </a:t>
            </a:r>
            <a:r>
              <a:rPr kumimoji="0" lang="en-US" sz="3600" b="1" i="0" u="none" strike="noStrike" kern="1200" cap="none" spc="-100" normalizeH="0" baseline="0" noProof="0" dirty="0">
                <a:ln>
                  <a:noFill/>
                </a:ln>
                <a:solidFill>
                  <a:srgbClr val="4472C4">
                    <a:lumMod val="75000"/>
                  </a:srgbClr>
                </a:solidFill>
                <a:effectLst/>
                <a:uLnTx/>
                <a:uFillTx/>
                <a:latin typeface="Calibri Light"/>
                <a:ea typeface="+mn-ea"/>
                <a:cs typeface="+mn-cs"/>
                <a:sym typeface="Wingdings" panose="05000000000000000000" pitchFamily="2" charset="2"/>
              </a:rPr>
              <a:t>Reliably</a:t>
            </a:r>
            <a:r>
              <a:rPr kumimoji="0" lang="en-US" sz="3600" b="0" i="0" u="none" strike="noStrike" kern="1200" cap="none" spc="-100" normalizeH="0" baseline="0" noProof="0" dirty="0">
                <a:ln>
                  <a:noFill/>
                </a:ln>
                <a:solidFill>
                  <a:prstClr val="black"/>
                </a:solidFill>
                <a:effectLst/>
                <a:uLnTx/>
                <a:uFillTx/>
                <a:latin typeface="Calibri Light"/>
                <a:ea typeface="+mn-ea"/>
                <a:cs typeface="+mn-cs"/>
                <a:sym typeface="Wingdings" panose="05000000000000000000" pitchFamily="2" charset="2"/>
              </a:rPr>
              <a:t> reduce DRAM latency</a:t>
            </a:r>
            <a:endParaRPr kumimoji="0" lang="en-US" sz="3600" b="0" i="0" u="none" strike="noStrike" kern="1200" cap="none" spc="-100" normalizeH="0" baseline="0" noProof="0" dirty="0">
              <a:ln>
                <a:noFill/>
              </a:ln>
              <a:solidFill>
                <a:prstClr val="black"/>
              </a:solidFill>
              <a:effectLst/>
              <a:uLnTx/>
              <a:uFillTx/>
              <a:latin typeface="Calibri Light"/>
              <a:ea typeface="+mn-ea"/>
              <a:cs typeface="+mn-cs"/>
            </a:endParaRPr>
          </a:p>
        </p:txBody>
      </p:sp>
      <p:sp>
        <p:nvSpPr>
          <p:cNvPr id="100" name="TextBox 99"/>
          <p:cNvSpPr txBox="1"/>
          <p:nvPr/>
        </p:nvSpPr>
        <p:spPr>
          <a:xfrm>
            <a:off x="3432048" y="4724400"/>
            <a:ext cx="2663952" cy="4572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Light"/>
                <a:ea typeface="+mn-ea"/>
                <a:cs typeface="+mn-cs"/>
              </a:rPr>
              <a:t>sense amplifier</a:t>
            </a:r>
          </a:p>
        </p:txBody>
      </p:sp>
      <p:sp>
        <p:nvSpPr>
          <p:cNvPr id="105" name="TextBox 104"/>
          <p:cNvSpPr txBox="1"/>
          <p:nvPr/>
        </p:nvSpPr>
        <p:spPr>
          <a:xfrm rot="5400000">
            <a:off x="1260348" y="2552700"/>
            <a:ext cx="2667000" cy="4572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srgbClr val="000000"/>
                </a:solidFill>
                <a:effectLst/>
                <a:uLnTx/>
                <a:uFillTx/>
                <a:latin typeface="Calibri Light"/>
                <a:ea typeface="+mn-ea"/>
                <a:cs typeface="+mn-cs"/>
              </a:rPr>
              <a:t>wordline</a:t>
            </a:r>
            <a:r>
              <a:rPr kumimoji="0" lang="en-US" sz="2800" b="0" i="0" u="none" strike="noStrike" kern="1200" cap="none" spc="0" normalizeH="0" baseline="0" noProof="0" dirty="0">
                <a:ln>
                  <a:noFill/>
                </a:ln>
                <a:solidFill>
                  <a:srgbClr val="000000"/>
                </a:solidFill>
                <a:effectLst/>
                <a:uLnTx/>
                <a:uFillTx/>
                <a:latin typeface="Calibri Light"/>
                <a:ea typeface="+mn-ea"/>
                <a:cs typeface="+mn-cs"/>
              </a:rPr>
              <a:t> driver</a:t>
            </a:r>
          </a:p>
        </p:txBody>
      </p:sp>
      <p:sp>
        <p:nvSpPr>
          <p:cNvPr id="104" name="Punchline"/>
          <p:cNvSpPr txBox="1"/>
          <p:nvPr/>
        </p:nvSpPr>
        <p:spPr>
          <a:xfrm>
            <a:off x="0" y="762000"/>
            <a:ext cx="5635752" cy="533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100" normalizeH="0" baseline="0" noProof="0" dirty="0">
                <a:ln>
                  <a:noFill/>
                </a:ln>
                <a:solidFill>
                  <a:prstClr val="black"/>
                </a:solidFill>
                <a:effectLst/>
                <a:uLnTx/>
                <a:uFillTx/>
                <a:latin typeface="Calibri"/>
                <a:ea typeface="+mn-ea"/>
                <a:cs typeface="+mn-cs"/>
              </a:rPr>
              <a:t>D</a:t>
            </a:r>
            <a:r>
              <a:rPr kumimoji="0" lang="en-US" sz="3200" b="0" i="0" u="none" strike="noStrike" kern="1200" cap="none" spc="-100" normalizeH="0" baseline="0" noProof="0" dirty="0">
                <a:ln>
                  <a:noFill/>
                </a:ln>
                <a:solidFill>
                  <a:prstClr val="black"/>
                </a:solidFill>
                <a:effectLst/>
                <a:uLnTx/>
                <a:uFillTx/>
                <a:latin typeface="Calibri"/>
                <a:ea typeface="+mn-ea"/>
                <a:cs typeface="+mn-cs"/>
              </a:rPr>
              <a:t>esign-</a:t>
            </a:r>
            <a:r>
              <a:rPr kumimoji="0" lang="en-US" sz="3200" b="1" i="0" u="none" strike="noStrike" kern="1200" cap="none" spc="-100" normalizeH="0" baseline="0" noProof="0" dirty="0">
                <a:ln>
                  <a:noFill/>
                </a:ln>
                <a:solidFill>
                  <a:prstClr val="black"/>
                </a:solidFill>
                <a:effectLst/>
                <a:uLnTx/>
                <a:uFillTx/>
                <a:latin typeface="Calibri"/>
                <a:ea typeface="+mn-ea"/>
                <a:cs typeface="+mn-cs"/>
              </a:rPr>
              <a:t>I</a:t>
            </a:r>
            <a:r>
              <a:rPr kumimoji="0" lang="en-US" sz="3200" b="0" i="0" u="none" strike="noStrike" kern="1200" cap="none" spc="-100" normalizeH="0" baseline="0" noProof="0" dirty="0">
                <a:ln>
                  <a:noFill/>
                </a:ln>
                <a:solidFill>
                  <a:prstClr val="black"/>
                </a:solidFill>
                <a:effectLst/>
                <a:uLnTx/>
                <a:uFillTx/>
                <a:latin typeface="Calibri"/>
                <a:ea typeface="+mn-ea"/>
                <a:cs typeface="+mn-cs"/>
              </a:rPr>
              <a:t>nduced</a:t>
            </a:r>
            <a:r>
              <a:rPr kumimoji="0" lang="en-US" sz="3200" b="0" i="0" u="none" strike="noStrike" kern="1200" cap="none" spc="-100" normalizeH="0" baseline="0" noProof="0" dirty="0">
                <a:ln>
                  <a:noFill/>
                </a:ln>
                <a:solidFill>
                  <a:prstClr val="black"/>
                </a:solidFill>
                <a:effectLst/>
                <a:uLnTx/>
                <a:uFillTx/>
                <a:latin typeface="Calibri Light"/>
                <a:ea typeface="+mn-ea"/>
                <a:cs typeface="+mn-cs"/>
              </a:rPr>
              <a:t>-</a:t>
            </a:r>
            <a:r>
              <a:rPr kumimoji="0" lang="en-US" sz="3200" b="1" i="0" u="none" strike="noStrike" kern="1200" cap="none" spc="-100" normalizeH="0" baseline="0" noProof="0" dirty="0">
                <a:ln>
                  <a:noFill/>
                </a:ln>
                <a:solidFill>
                  <a:prstClr val="black"/>
                </a:solidFill>
                <a:effectLst/>
                <a:uLnTx/>
                <a:uFillTx/>
                <a:latin typeface="Calibri"/>
                <a:ea typeface="+mn-ea"/>
                <a:cs typeface="+mn-cs"/>
              </a:rPr>
              <a:t>V</a:t>
            </a:r>
            <a:r>
              <a:rPr kumimoji="0" lang="en-US" sz="3200" b="0" i="0" u="none" strike="noStrike" kern="1200" cap="none" spc="-100" normalizeH="0" baseline="0" noProof="0" dirty="0">
                <a:ln>
                  <a:noFill/>
                </a:ln>
                <a:solidFill>
                  <a:prstClr val="black"/>
                </a:solidFill>
                <a:effectLst/>
                <a:uLnTx/>
                <a:uFillTx/>
                <a:latin typeface="Calibri Light"/>
                <a:ea typeface="+mn-ea"/>
                <a:cs typeface="+mn-cs"/>
              </a:rPr>
              <a:t>ariation-</a:t>
            </a:r>
            <a:r>
              <a:rPr kumimoji="0" lang="en-US" sz="3200" b="1" i="0" u="none" strike="noStrike" kern="1200" cap="none" spc="-100" normalizeH="0" baseline="0" noProof="0" dirty="0">
                <a:ln>
                  <a:noFill/>
                </a:ln>
                <a:solidFill>
                  <a:prstClr val="black"/>
                </a:solidFill>
                <a:effectLst/>
                <a:uLnTx/>
                <a:uFillTx/>
                <a:latin typeface="Calibri"/>
                <a:ea typeface="+mn-ea"/>
                <a:cs typeface="+mn-cs"/>
              </a:rPr>
              <a:t>A</a:t>
            </a:r>
            <a:r>
              <a:rPr kumimoji="0" lang="en-US" sz="3200" b="0" i="0" u="none" strike="noStrike" kern="1200" cap="none" spc="-100" normalizeH="0" baseline="0" noProof="0" dirty="0">
                <a:ln>
                  <a:noFill/>
                </a:ln>
                <a:solidFill>
                  <a:prstClr val="black"/>
                </a:solidFill>
                <a:effectLst/>
                <a:uLnTx/>
                <a:uFillTx/>
                <a:latin typeface="Calibri Light"/>
                <a:ea typeface="+mn-ea"/>
                <a:cs typeface="+mn-cs"/>
              </a:rPr>
              <a:t>ware</a:t>
            </a:r>
          </a:p>
        </p:txBody>
      </p:sp>
    </p:spTree>
    <p:extLst>
      <p:ext uri="{BB962C8B-B14F-4D97-AF65-F5344CB8AC3E}">
        <p14:creationId xmlns:p14="http://schemas.microsoft.com/office/powerpoint/2010/main" val="1441517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withEffect">
                                  <p:stCondLst>
                                    <p:cond delay="0"/>
                                  </p:stCondLst>
                                  <p:childTnLst>
                                    <p:animEffect transition="out" filter="fade">
                                      <p:cBhvr>
                                        <p:cTn id="6" dur="500"/>
                                        <p:tgtEl>
                                          <p:spTgt spid="71"/>
                                        </p:tgtEl>
                                      </p:cBhvr>
                                    </p:animEffect>
                                    <p:set>
                                      <p:cBhvr>
                                        <p:cTn id="7" dur="1" fill="hold">
                                          <p:stCondLst>
                                            <p:cond delay="499"/>
                                          </p:stCondLst>
                                        </p:cTn>
                                        <p:tgtEl>
                                          <p:spTgt spid="71"/>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70"/>
                                        </p:tgtEl>
                                      </p:cBhvr>
                                    </p:animEffect>
                                    <p:set>
                                      <p:cBhvr>
                                        <p:cTn id="10" dur="1" fill="hold">
                                          <p:stCondLst>
                                            <p:cond delay="499"/>
                                          </p:stCondLst>
                                        </p:cTn>
                                        <p:tgtEl>
                                          <p:spTgt spid="70"/>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72"/>
                                        </p:tgtEl>
                                      </p:cBhvr>
                                    </p:animEffect>
                                    <p:set>
                                      <p:cBhvr>
                                        <p:cTn id="13" dur="1" fill="hold">
                                          <p:stCondLst>
                                            <p:cond delay="499"/>
                                          </p:stCondLst>
                                        </p:cTn>
                                        <p:tgtEl>
                                          <p:spTgt spid="72"/>
                                        </p:tgtEl>
                                        <p:attrNameLst>
                                          <p:attrName>style.visibility</p:attrName>
                                        </p:attrNameLst>
                                      </p:cBhvr>
                                      <p:to>
                                        <p:strVal val="hidden"/>
                                      </p:to>
                                    </p:se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fade">
                                      <p:cBhvr>
                                        <p:cTn id="17" dur="500"/>
                                        <p:tgtEl>
                                          <p:spTgt spid="7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6"/>
                                        </p:tgtEl>
                                        <p:attrNameLst>
                                          <p:attrName>style.visibility</p:attrName>
                                        </p:attrNameLst>
                                      </p:cBhvr>
                                      <p:to>
                                        <p:strVal val="visible"/>
                                      </p:to>
                                    </p:set>
                                    <p:animEffect transition="in" filter="fade">
                                      <p:cBhvr>
                                        <p:cTn id="20" dur="500"/>
                                        <p:tgtEl>
                                          <p:spTgt spid="7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animEffect transition="in" filter="fade">
                                      <p:cBhvr>
                                        <p:cTn id="23" dur="500"/>
                                        <p:tgtEl>
                                          <p:spTgt spid="77"/>
                                        </p:tgtEl>
                                      </p:cBhvr>
                                    </p:animEffect>
                                  </p:childTnLst>
                                </p:cTn>
                              </p:par>
                            </p:childTnLst>
                          </p:cTn>
                        </p:par>
                        <p:par>
                          <p:cTn id="24" fill="hold">
                            <p:stCondLst>
                              <p:cond delay="1000"/>
                            </p:stCondLst>
                            <p:childTnLst>
                              <p:par>
                                <p:cTn id="25" presetID="10"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2"/>
                                        </p:tgtEl>
                                        <p:attrNameLst>
                                          <p:attrName>style.visibility</p:attrName>
                                        </p:attrNameLst>
                                      </p:cBhvr>
                                      <p:to>
                                        <p:strVal val="visible"/>
                                      </p:to>
                                    </p:set>
                                    <p:animEffect transition="in" filter="fade">
                                      <p:cBhvr>
                                        <p:cTn id="32" dur="500"/>
                                        <p:tgtEl>
                                          <p:spTgt spid="9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93"/>
                                        </p:tgtEl>
                                        <p:attrNameLst>
                                          <p:attrName>style.visibility</p:attrName>
                                        </p:attrNameLst>
                                      </p:cBhvr>
                                      <p:to>
                                        <p:strVal val="visible"/>
                                      </p:to>
                                    </p:set>
                                    <p:animEffect transition="in" filter="fade">
                                      <p:cBhvr>
                                        <p:cTn id="35" dur="500"/>
                                        <p:tgtEl>
                                          <p:spTgt spid="93"/>
                                        </p:tgtEl>
                                      </p:cBhvr>
                                    </p:animEffect>
                                  </p:childTnLst>
                                </p:cTn>
                              </p:par>
                            </p:childTnLst>
                          </p:cTn>
                        </p:par>
                        <p:par>
                          <p:cTn id="36" fill="hold">
                            <p:stCondLst>
                              <p:cond delay="500"/>
                            </p:stCondLst>
                            <p:childTnLst>
                              <p:par>
                                <p:cTn id="37" presetID="10" presetClass="entr" presetSubtype="0" fill="hold" grpId="0" nodeType="afterEffect">
                                  <p:stCondLst>
                                    <p:cond delay="0"/>
                                  </p:stCondLst>
                                  <p:childTnLst>
                                    <p:set>
                                      <p:cBhvr>
                                        <p:cTn id="38" dur="1" fill="hold">
                                          <p:stCondLst>
                                            <p:cond delay="0"/>
                                          </p:stCondLst>
                                        </p:cTn>
                                        <p:tgtEl>
                                          <p:spTgt spid="94"/>
                                        </p:tgtEl>
                                        <p:attrNameLst>
                                          <p:attrName>style.visibility</p:attrName>
                                        </p:attrNameLst>
                                      </p:cBhvr>
                                      <p:to>
                                        <p:strVal val="visible"/>
                                      </p:to>
                                    </p:set>
                                    <p:animEffect transition="in" filter="fade">
                                      <p:cBhvr>
                                        <p:cTn id="39" dur="500"/>
                                        <p:tgtEl>
                                          <p:spTgt spid="9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95"/>
                                        </p:tgtEl>
                                        <p:attrNameLst>
                                          <p:attrName>style.visibility</p:attrName>
                                        </p:attrNameLst>
                                      </p:cBhvr>
                                      <p:to>
                                        <p:strVal val="visible"/>
                                      </p:to>
                                    </p:set>
                                    <p:animEffect transition="in" filter="fade">
                                      <p:cBhvr>
                                        <p:cTn id="42" dur="500"/>
                                        <p:tgtEl>
                                          <p:spTgt spid="9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wipe(up)">
                                      <p:cBhvr>
                                        <p:cTn id="47" dur="500"/>
                                        <p:tgtEl>
                                          <p:spTgt spid="98"/>
                                        </p:tgtEl>
                                      </p:cBhvr>
                                    </p:animEffect>
                                  </p:childTnLst>
                                </p:cTn>
                              </p:par>
                            </p:childTnLst>
                          </p:cTn>
                        </p:par>
                        <p:par>
                          <p:cTn id="48" fill="hold">
                            <p:stCondLst>
                              <p:cond delay="500"/>
                            </p:stCondLst>
                            <p:childTnLst>
                              <p:par>
                                <p:cTn id="49" presetID="22" presetClass="entr" presetSubtype="1" fill="hold" grpId="0" nodeType="afterEffect">
                                  <p:stCondLst>
                                    <p:cond delay="0"/>
                                  </p:stCondLst>
                                  <p:childTnLst>
                                    <p:set>
                                      <p:cBhvr>
                                        <p:cTn id="50" dur="1" fill="hold">
                                          <p:stCondLst>
                                            <p:cond delay="0"/>
                                          </p:stCondLst>
                                        </p:cTn>
                                        <p:tgtEl>
                                          <p:spTgt spid="97"/>
                                        </p:tgtEl>
                                        <p:attrNameLst>
                                          <p:attrName>style.visibility</p:attrName>
                                        </p:attrNameLst>
                                      </p:cBhvr>
                                      <p:to>
                                        <p:strVal val="visible"/>
                                      </p:to>
                                    </p:set>
                                    <p:animEffect transition="in" filter="wipe(up)">
                                      <p:cBhvr>
                                        <p:cTn id="51" dur="500"/>
                                        <p:tgtEl>
                                          <p:spTgt spid="9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grpId="0" nodeType="clickEffect">
                                  <p:stCondLst>
                                    <p:cond delay="0"/>
                                  </p:stCondLst>
                                  <p:childTnLst>
                                    <p:set>
                                      <p:cBhvr>
                                        <p:cTn id="55" dur="1" fill="hold">
                                          <p:stCondLst>
                                            <p:cond delay="0"/>
                                          </p:stCondLst>
                                        </p:cTn>
                                        <p:tgtEl>
                                          <p:spTgt spid="99"/>
                                        </p:tgtEl>
                                        <p:attrNameLst>
                                          <p:attrName>style.visibility</p:attrName>
                                        </p:attrNameLst>
                                      </p:cBhvr>
                                      <p:to>
                                        <p:strVal val="visible"/>
                                      </p:to>
                                    </p:set>
                                    <p:animEffect transition="in" filter="wipe(up)">
                                      <p:cBhvr>
                                        <p:cTn id="56" dur="500"/>
                                        <p:tgtEl>
                                          <p:spTgt spid="99"/>
                                        </p:tgtEl>
                                      </p:cBhvr>
                                    </p:animEffect>
                                  </p:childTnLst>
                                </p:cTn>
                              </p:par>
                            </p:childTnLst>
                          </p:cTn>
                        </p:par>
                        <p:par>
                          <p:cTn id="57" fill="hold">
                            <p:stCondLst>
                              <p:cond delay="500"/>
                            </p:stCondLst>
                            <p:childTnLst>
                              <p:par>
                                <p:cTn id="58" presetID="22" presetClass="entr" presetSubtype="1" fill="hold" grpId="0" nodeType="afterEffect">
                                  <p:stCondLst>
                                    <p:cond delay="0"/>
                                  </p:stCondLst>
                                  <p:childTnLst>
                                    <p:set>
                                      <p:cBhvr>
                                        <p:cTn id="59" dur="1" fill="hold">
                                          <p:stCondLst>
                                            <p:cond delay="0"/>
                                          </p:stCondLst>
                                        </p:cTn>
                                        <p:tgtEl>
                                          <p:spTgt spid="96"/>
                                        </p:tgtEl>
                                        <p:attrNameLst>
                                          <p:attrName>style.visibility</p:attrName>
                                        </p:attrNameLst>
                                      </p:cBhvr>
                                      <p:to>
                                        <p:strVal val="visible"/>
                                      </p:to>
                                    </p:set>
                                    <p:animEffect transition="in" filter="wipe(up)">
                                      <p:cBhvr>
                                        <p:cTn id="60" dur="500"/>
                                        <p:tgtEl>
                                          <p:spTgt spid="96"/>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01"/>
                                        </p:tgtEl>
                                        <p:attrNameLst>
                                          <p:attrName>style.visibility</p:attrName>
                                        </p:attrNameLst>
                                      </p:cBhvr>
                                      <p:to>
                                        <p:strVal val="visible"/>
                                      </p:to>
                                    </p:set>
                                    <p:animEffect transition="in" filter="fade">
                                      <p:cBhvr>
                                        <p:cTn id="65" dur="500"/>
                                        <p:tgtEl>
                                          <p:spTgt spid="101"/>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02"/>
                                        </p:tgtEl>
                                        <p:attrNameLst>
                                          <p:attrName>style.visibility</p:attrName>
                                        </p:attrNameLst>
                                      </p:cBhvr>
                                      <p:to>
                                        <p:strVal val="visible"/>
                                      </p:to>
                                    </p:set>
                                    <p:animEffect transition="in" filter="fade">
                                      <p:cBhvr>
                                        <p:cTn id="70" dur="500"/>
                                        <p:tgtEl>
                                          <p:spTgt spid="102"/>
                                        </p:tgtEl>
                                      </p:cBhvr>
                                    </p:animEffect>
                                  </p:childTnLst>
                                </p:cTn>
                              </p:par>
                              <p:par>
                                <p:cTn id="71" presetID="22" presetClass="entr" presetSubtype="8" fill="hold" grpId="0" nodeType="withEffect">
                                  <p:stCondLst>
                                    <p:cond delay="0"/>
                                  </p:stCondLst>
                                  <p:childTnLst>
                                    <p:set>
                                      <p:cBhvr>
                                        <p:cTn id="72" dur="1" fill="hold">
                                          <p:stCondLst>
                                            <p:cond delay="0"/>
                                          </p:stCondLst>
                                        </p:cTn>
                                        <p:tgtEl>
                                          <p:spTgt spid="104"/>
                                        </p:tgtEl>
                                        <p:attrNameLst>
                                          <p:attrName>style.visibility</p:attrName>
                                        </p:attrNameLst>
                                      </p:cBhvr>
                                      <p:to>
                                        <p:strVal val="visible"/>
                                      </p:to>
                                    </p:set>
                                    <p:animEffect transition="in" filter="wipe(left)">
                                      <p:cBhvr>
                                        <p:cTn id="73"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animBg="1"/>
      <p:bldP spid="78" grpId="0" animBg="1"/>
      <p:bldP spid="70" grpId="0" animBg="1"/>
      <p:bldP spid="71" grpId="0" animBg="1"/>
      <p:bldP spid="72" grpId="0" animBg="1"/>
      <p:bldP spid="92" grpId="0"/>
      <p:bldP spid="93" grpId="0"/>
      <p:bldP spid="94" grpId="0"/>
      <p:bldP spid="95" grpId="0"/>
      <p:bldP spid="96" grpId="0"/>
      <p:bldP spid="97" grpId="0"/>
      <p:bldP spid="98" grpId="0" animBg="1"/>
      <p:bldP spid="99" grpId="0" animBg="1"/>
      <p:bldP spid="101" grpId="0"/>
      <p:bldP spid="102" grpId="0"/>
      <p:bldP spid="104" grpId="0"/>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5400" b="0" i="0" u="none" strike="noStrike" kern="1200" cap="none" spc="-60" normalizeH="0" baseline="0" noProof="0" dirty="0">
                <a:ln>
                  <a:noFill/>
                </a:ln>
                <a:solidFill>
                  <a:prstClr val="black"/>
                </a:solidFill>
                <a:effectLst/>
                <a:uLnTx/>
                <a:uFillTx/>
                <a:latin typeface="Calibri Light"/>
                <a:ea typeface="+mj-ea"/>
                <a:cs typeface="+mj-cs"/>
              </a:rPr>
              <a:t>DIVA-DRAM Reduces Latency</a:t>
            </a:r>
            <a:endParaRPr kumimoji="0" lang="en-US" sz="5400" b="1" i="0" u="none" strike="noStrike" kern="1200" cap="none" spc="-60" normalizeH="0" baseline="0" noProof="0" dirty="0">
              <a:ln>
                <a:noFill/>
              </a:ln>
              <a:solidFill>
                <a:prstClr val="black"/>
              </a:solidFill>
              <a:effectLst/>
              <a:uLnTx/>
              <a:uFillTx/>
              <a:latin typeface="Calibri Light"/>
              <a:ea typeface="+mj-ea"/>
              <a:cs typeface="+mj-cs"/>
            </a:endParaRPr>
          </a:p>
        </p:txBody>
      </p:sp>
      <p:sp>
        <p:nvSpPr>
          <p:cNvPr id="7" name="TextBox 6"/>
          <p:cNvSpPr txBox="1"/>
          <p:nvPr/>
        </p:nvSpPr>
        <p:spPr>
          <a:xfrm>
            <a:off x="1371599" y="990600"/>
            <a:ext cx="3228815" cy="457200"/>
          </a:xfrm>
          <a:prstGeom prst="rect">
            <a:avLst/>
          </a:prstGeom>
          <a:noFill/>
        </p:spPr>
        <p:txBody>
          <a:bodyPr wrap="square" rtlCol="0" anchor="ctr">
            <a:noAutofit/>
          </a:bodyPr>
          <a:lstStyle/>
          <a:p>
            <a:pPr marL="0" marR="0" lvl="0" indent="0" algn="ctr" defTabSz="914400" rtl="0" eaLnBrk="1" fontAlgn="auto" latinLnBrk="0" hangingPunct="1">
              <a:lnSpc>
                <a:spcPts val="28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Calibri Light"/>
                <a:ea typeface="+mn-ea"/>
                <a:cs typeface="+mn-cs"/>
              </a:rPr>
              <a:t>Read</a:t>
            </a:r>
          </a:p>
        </p:txBody>
      </p:sp>
      <p:sp>
        <p:nvSpPr>
          <p:cNvPr id="8" name="TextBox 7"/>
          <p:cNvSpPr txBox="1"/>
          <p:nvPr/>
        </p:nvSpPr>
        <p:spPr>
          <a:xfrm>
            <a:off x="5410200" y="990600"/>
            <a:ext cx="3228815" cy="457200"/>
          </a:xfrm>
          <a:prstGeom prst="rect">
            <a:avLst/>
          </a:prstGeom>
          <a:noFill/>
        </p:spPr>
        <p:txBody>
          <a:bodyPr wrap="square" rtlCol="0" anchor="ctr">
            <a:noAutofit/>
          </a:bodyPr>
          <a:lstStyle/>
          <a:p>
            <a:pPr marL="0" marR="0" lvl="0" indent="0" algn="ctr" defTabSz="914400" rtl="0" eaLnBrk="1" fontAlgn="auto" latinLnBrk="0" hangingPunct="1">
              <a:lnSpc>
                <a:spcPts val="28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Calibri Light"/>
                <a:ea typeface="+mn-ea"/>
                <a:cs typeface="+mn-cs"/>
              </a:rPr>
              <a:t>Write</a:t>
            </a:r>
          </a:p>
        </p:txBody>
      </p:sp>
      <p:graphicFrame>
        <p:nvGraphicFramePr>
          <p:cNvPr id="9" name="Chart 8"/>
          <p:cNvGraphicFramePr>
            <a:graphicFrameLocks/>
          </p:cNvGraphicFramePr>
          <p:nvPr>
            <p:extLst/>
          </p:nvPr>
        </p:nvGraphicFramePr>
        <p:xfrm>
          <a:off x="456116" y="1219200"/>
          <a:ext cx="4268283" cy="419100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p:cNvSpPr txBox="1"/>
          <p:nvPr/>
        </p:nvSpPr>
        <p:spPr>
          <a:xfrm rot="16200000">
            <a:off x="-800099" y="2628900"/>
            <a:ext cx="2743200" cy="381000"/>
          </a:xfrm>
          <a:prstGeom prst="rect">
            <a:avLst/>
          </a:prstGeom>
          <a:noFill/>
        </p:spPr>
        <p:txBody>
          <a:bodyPr wrap="square" rtlCol="0" anchor="ctr">
            <a:noAutofit/>
          </a:bodyPr>
          <a:lstStyle/>
          <a:p>
            <a:pPr marL="0" marR="0" lvl="0" indent="0" algn="ctr" defTabSz="914400" rtl="0" eaLnBrk="1" fontAlgn="auto" latinLnBrk="0" hangingPunct="1">
              <a:lnSpc>
                <a:spcPts val="28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Light"/>
                <a:ea typeface="+mn-ea"/>
                <a:cs typeface="+mn-cs"/>
              </a:rPr>
              <a:t>Latency Reduction</a:t>
            </a:r>
          </a:p>
        </p:txBody>
      </p:sp>
      <p:grpSp>
        <p:nvGrpSpPr>
          <p:cNvPr id="2" name="Group 1"/>
          <p:cNvGrpSpPr/>
          <p:nvPr/>
        </p:nvGrpSpPr>
        <p:grpSpPr>
          <a:xfrm>
            <a:off x="3534893" y="4370070"/>
            <a:ext cx="398932" cy="234696"/>
            <a:chOff x="3531083" y="4522470"/>
            <a:chExt cx="398932" cy="234696"/>
          </a:xfrm>
        </p:grpSpPr>
        <p:sp>
          <p:nvSpPr>
            <p:cNvPr id="13"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100" normalizeH="0" baseline="0" noProof="0" dirty="0">
                <a:ln>
                  <a:noFill/>
                </a:ln>
                <a:solidFill>
                  <a:prstClr val="black"/>
                </a:solidFill>
                <a:effectLst/>
                <a:uLnTx/>
                <a:uFillTx/>
                <a:latin typeface="Calibri Light"/>
                <a:ea typeface="+mn-ea"/>
                <a:cs typeface="+mn-cs"/>
              </a:endParaRPr>
            </a:p>
          </p:txBody>
        </p:sp>
        <p:sp>
          <p:nvSpPr>
            <p:cNvPr id="14" name="Punchline"/>
            <p:cNvSpPr txBox="1"/>
            <p:nvPr/>
          </p:nvSpPr>
          <p:spPr>
            <a:xfrm>
              <a:off x="3531083" y="4522470"/>
              <a:ext cx="374167" cy="234696"/>
            </a:xfrm>
            <a:prstGeom prst="rect">
              <a:avLst/>
            </a:prstGeom>
            <a:noFill/>
          </p:spPr>
          <p:txBody>
            <a:bodyPr wrap="non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100" normalizeH="0" baseline="0" noProof="0" dirty="0">
                  <a:ln>
                    <a:noFill/>
                  </a:ln>
                  <a:solidFill>
                    <a:prstClr val="black"/>
                  </a:solidFill>
                  <a:effectLst/>
                  <a:uLnTx/>
                  <a:uFillTx/>
                  <a:latin typeface="Calibri Light"/>
                  <a:ea typeface="+mn-ea"/>
                  <a:cs typeface="+mn-cs"/>
                </a:rPr>
                <a:t>DIVA</a:t>
              </a:r>
            </a:p>
          </p:txBody>
        </p:sp>
      </p:grpSp>
      <p:grpSp>
        <p:nvGrpSpPr>
          <p:cNvPr id="15" name="Group 14"/>
          <p:cNvGrpSpPr/>
          <p:nvPr/>
        </p:nvGrpSpPr>
        <p:grpSpPr>
          <a:xfrm>
            <a:off x="2514600" y="4370070"/>
            <a:ext cx="398932" cy="234696"/>
            <a:chOff x="3531083" y="4522470"/>
            <a:chExt cx="398932" cy="234696"/>
          </a:xfrm>
        </p:grpSpPr>
        <p:sp>
          <p:nvSpPr>
            <p:cNvPr id="16"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100" normalizeH="0" baseline="0" noProof="0" dirty="0">
                <a:ln>
                  <a:noFill/>
                </a:ln>
                <a:solidFill>
                  <a:prstClr val="black"/>
                </a:solidFill>
                <a:effectLst/>
                <a:uLnTx/>
                <a:uFillTx/>
                <a:latin typeface="Calibri Light"/>
                <a:ea typeface="+mn-ea"/>
                <a:cs typeface="+mn-cs"/>
              </a:endParaRPr>
            </a:p>
          </p:txBody>
        </p:sp>
        <p:sp>
          <p:nvSpPr>
            <p:cNvPr id="17" name="Punchline"/>
            <p:cNvSpPr txBox="1"/>
            <p:nvPr/>
          </p:nvSpPr>
          <p:spPr>
            <a:xfrm>
              <a:off x="3531083" y="4522470"/>
              <a:ext cx="374167" cy="234696"/>
            </a:xfrm>
            <a:prstGeom prst="rect">
              <a:avLst/>
            </a:prstGeom>
            <a:noFill/>
          </p:spPr>
          <p:txBody>
            <a:bodyPr wrap="non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100" normalizeH="0" baseline="0" noProof="0" dirty="0">
                  <a:ln>
                    <a:noFill/>
                  </a:ln>
                  <a:solidFill>
                    <a:prstClr val="black"/>
                  </a:solidFill>
                  <a:effectLst/>
                  <a:uLnTx/>
                  <a:uFillTx/>
                  <a:latin typeface="Calibri Light"/>
                  <a:ea typeface="+mn-ea"/>
                  <a:cs typeface="+mn-cs"/>
                </a:rPr>
                <a:t>DIVA</a:t>
              </a:r>
            </a:p>
          </p:txBody>
        </p:sp>
      </p:grpSp>
      <p:grpSp>
        <p:nvGrpSpPr>
          <p:cNvPr id="3" name="Group 2"/>
          <p:cNvGrpSpPr/>
          <p:nvPr/>
        </p:nvGrpSpPr>
        <p:grpSpPr>
          <a:xfrm>
            <a:off x="4509467" y="1219200"/>
            <a:ext cx="4114800" cy="4191000"/>
            <a:chOff x="4509467" y="1371600"/>
            <a:chExt cx="4114800" cy="4191000"/>
          </a:xfrm>
        </p:grpSpPr>
        <p:graphicFrame>
          <p:nvGraphicFramePr>
            <p:cNvPr id="10" name="Chart 9"/>
            <p:cNvGraphicFramePr>
              <a:graphicFrameLocks/>
            </p:cNvGraphicFramePr>
            <p:nvPr>
              <p:extLst/>
            </p:nvPr>
          </p:nvGraphicFramePr>
          <p:xfrm>
            <a:off x="4509467" y="1371600"/>
            <a:ext cx="4114800" cy="4191000"/>
          </p:xfrm>
          <a:graphic>
            <a:graphicData uri="http://schemas.openxmlformats.org/drawingml/2006/chart">
              <c:chart xmlns:c="http://schemas.openxmlformats.org/drawingml/2006/chart" xmlns:r="http://schemas.openxmlformats.org/officeDocument/2006/relationships" r:id="rId4"/>
            </a:graphicData>
          </a:graphic>
        </p:graphicFrame>
        <p:grpSp>
          <p:nvGrpSpPr>
            <p:cNvPr id="18" name="Group 17"/>
            <p:cNvGrpSpPr/>
            <p:nvPr/>
          </p:nvGrpSpPr>
          <p:grpSpPr>
            <a:xfrm>
              <a:off x="7525868" y="4511040"/>
              <a:ext cx="398932" cy="234696"/>
              <a:chOff x="3531083" y="4522470"/>
              <a:chExt cx="398932" cy="234696"/>
            </a:xfrm>
          </p:grpSpPr>
          <p:sp>
            <p:nvSpPr>
              <p:cNvPr id="19"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100" normalizeH="0" baseline="0" noProof="0" dirty="0">
                  <a:ln>
                    <a:noFill/>
                  </a:ln>
                  <a:solidFill>
                    <a:prstClr val="black"/>
                  </a:solidFill>
                  <a:effectLst/>
                  <a:uLnTx/>
                  <a:uFillTx/>
                  <a:latin typeface="Calibri Light"/>
                  <a:ea typeface="+mn-ea"/>
                  <a:cs typeface="+mn-cs"/>
                </a:endParaRPr>
              </a:p>
            </p:txBody>
          </p:sp>
          <p:sp>
            <p:nvSpPr>
              <p:cNvPr id="20" name="Punchline"/>
              <p:cNvSpPr txBox="1"/>
              <p:nvPr/>
            </p:nvSpPr>
            <p:spPr>
              <a:xfrm>
                <a:off x="3531083" y="4522470"/>
                <a:ext cx="374167" cy="234696"/>
              </a:xfrm>
              <a:prstGeom prst="rect">
                <a:avLst/>
              </a:prstGeom>
              <a:noFill/>
            </p:spPr>
            <p:txBody>
              <a:bodyPr wrap="non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100" normalizeH="0" baseline="0" noProof="0" dirty="0">
                    <a:ln>
                      <a:noFill/>
                    </a:ln>
                    <a:solidFill>
                      <a:prstClr val="black"/>
                    </a:solidFill>
                    <a:effectLst/>
                    <a:uLnTx/>
                    <a:uFillTx/>
                    <a:latin typeface="Calibri Light"/>
                    <a:ea typeface="+mn-ea"/>
                    <a:cs typeface="+mn-cs"/>
                  </a:rPr>
                  <a:t>DIVA</a:t>
                </a:r>
              </a:p>
            </p:txBody>
          </p:sp>
        </p:grpSp>
        <p:grpSp>
          <p:nvGrpSpPr>
            <p:cNvPr id="21" name="Group 20"/>
            <p:cNvGrpSpPr/>
            <p:nvPr/>
          </p:nvGrpSpPr>
          <p:grpSpPr>
            <a:xfrm>
              <a:off x="6505575" y="4511040"/>
              <a:ext cx="398932" cy="234696"/>
              <a:chOff x="3531083" y="4522470"/>
              <a:chExt cx="398932" cy="234696"/>
            </a:xfrm>
          </p:grpSpPr>
          <p:sp>
            <p:nvSpPr>
              <p:cNvPr id="22"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100" normalizeH="0" baseline="0" noProof="0" dirty="0">
                  <a:ln>
                    <a:noFill/>
                  </a:ln>
                  <a:solidFill>
                    <a:prstClr val="black"/>
                  </a:solidFill>
                  <a:effectLst/>
                  <a:uLnTx/>
                  <a:uFillTx/>
                  <a:latin typeface="Calibri Light"/>
                  <a:ea typeface="+mn-ea"/>
                  <a:cs typeface="+mn-cs"/>
                </a:endParaRPr>
              </a:p>
            </p:txBody>
          </p:sp>
          <p:sp>
            <p:nvSpPr>
              <p:cNvPr id="23" name="Punchline"/>
              <p:cNvSpPr txBox="1"/>
              <p:nvPr/>
            </p:nvSpPr>
            <p:spPr>
              <a:xfrm>
                <a:off x="3531083" y="4522470"/>
                <a:ext cx="374167" cy="234696"/>
              </a:xfrm>
              <a:prstGeom prst="rect">
                <a:avLst/>
              </a:prstGeom>
              <a:noFill/>
            </p:spPr>
            <p:txBody>
              <a:bodyPr wrap="non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100" normalizeH="0" baseline="0" noProof="0" dirty="0">
                    <a:ln>
                      <a:noFill/>
                    </a:ln>
                    <a:solidFill>
                      <a:prstClr val="black"/>
                    </a:solidFill>
                    <a:effectLst/>
                    <a:uLnTx/>
                    <a:uFillTx/>
                    <a:latin typeface="Calibri Light"/>
                    <a:ea typeface="+mn-ea"/>
                    <a:cs typeface="+mn-cs"/>
                  </a:rPr>
                  <a:t>DIVA</a:t>
                </a:r>
              </a:p>
            </p:txBody>
          </p:sp>
        </p:grpSp>
      </p:grpSp>
      <p:sp>
        <p:nvSpPr>
          <p:cNvPr id="24" name="Punchline"/>
          <p:cNvSpPr txBox="1"/>
          <p:nvPr/>
        </p:nvSpPr>
        <p:spPr>
          <a:xfrm>
            <a:off x="0" y="5166320"/>
            <a:ext cx="9144000" cy="1143000"/>
          </a:xfrm>
          <a:prstGeom prst="rect">
            <a:avLst/>
          </a:prstGeom>
          <a:solidFill>
            <a:schemeClr val="accent1">
              <a:lumMod val="75000"/>
            </a:schemeClr>
          </a:solidFill>
        </p:spPr>
        <p:txBody>
          <a:bodyPr wrap="square" rtlCol="0" anchor="ctr">
            <a:no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600" b="0" i="0" u="none" strike="noStrike" kern="1200" cap="none" spc="-100" normalizeH="0" baseline="0" noProof="0" dirty="0">
                <a:ln>
                  <a:noFill/>
                </a:ln>
                <a:solidFill>
                  <a:prstClr val="white"/>
                </a:solidFill>
                <a:effectLst/>
                <a:uLnTx/>
                <a:uFillTx/>
                <a:latin typeface="Calibri Light"/>
                <a:ea typeface="+mn-ea"/>
                <a:cs typeface="+mn-cs"/>
              </a:rPr>
              <a:t>DIVA-DRAM </a:t>
            </a:r>
            <a:r>
              <a:rPr kumimoji="0" lang="en-US" sz="3600" b="1" i="1" u="none" strike="noStrike" kern="1200" cap="none" spc="-100" normalizeH="0" baseline="0" noProof="0" dirty="0">
                <a:ln>
                  <a:noFill/>
                </a:ln>
                <a:solidFill>
                  <a:prstClr val="white"/>
                </a:solidFill>
                <a:effectLst/>
                <a:uLnTx/>
                <a:uFillTx/>
                <a:latin typeface="Calibri"/>
                <a:ea typeface="+mn-ea"/>
                <a:cs typeface="+mn-cs"/>
              </a:rPr>
              <a:t>reduces latency more aggressively</a:t>
            </a:r>
            <a:br>
              <a:rPr kumimoji="0" lang="en-US" sz="3600" b="1" i="1" u="none" strike="noStrike" kern="1200" cap="none" spc="-100" normalizeH="0" baseline="0" noProof="0" dirty="0">
                <a:ln>
                  <a:noFill/>
                </a:ln>
                <a:solidFill>
                  <a:prstClr val="white"/>
                </a:solidFill>
                <a:effectLst/>
                <a:uLnTx/>
                <a:uFillTx/>
                <a:latin typeface="Calibri"/>
                <a:ea typeface="+mn-ea"/>
                <a:cs typeface="+mn-cs"/>
              </a:rPr>
            </a:br>
            <a:r>
              <a:rPr kumimoji="0" lang="en-US" sz="3600" b="0" i="0" u="none" strike="noStrike" kern="1200" cap="none" spc="-100" normalizeH="0" baseline="0" noProof="0" dirty="0">
                <a:ln>
                  <a:noFill/>
                </a:ln>
                <a:solidFill>
                  <a:prstClr val="white"/>
                </a:solidFill>
                <a:effectLst/>
                <a:uLnTx/>
                <a:uFillTx/>
                <a:latin typeface="Calibri Light"/>
                <a:ea typeface="+mn-ea"/>
                <a:cs typeface="+mn-cs"/>
              </a:rPr>
              <a:t>and uses ECC to correct random slow cells</a:t>
            </a:r>
          </a:p>
        </p:txBody>
      </p:sp>
    </p:spTree>
    <p:extLst>
      <p:ext uri="{BB962C8B-B14F-4D97-AF65-F5344CB8AC3E}">
        <p14:creationId xmlns:p14="http://schemas.microsoft.com/office/powerpoint/2010/main" val="9747806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graphicEl>
                                              <a:chart seriesIdx="-4" categoryIdx="2" bldStep="category"/>
                                            </p:graphicEl>
                                          </p:spTgt>
                                        </p:tgtEl>
                                        <p:attrNameLst>
                                          <p:attrName>style.visibility</p:attrName>
                                        </p:attrNameLst>
                                      </p:cBhvr>
                                      <p:to>
                                        <p:strVal val="visible"/>
                                      </p:to>
                                    </p:set>
                                    <p:animEffect transition="in" filter="fade">
                                      <p:cBhvr>
                                        <p:cTn id="7" dur="500"/>
                                        <p:tgtEl>
                                          <p:spTgt spid="9">
                                            <p:graphicEl>
                                              <a:chart seriesIdx="-4" categoryIdx="2" bldStep="category"/>
                                            </p:graphic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graphicEl>
                                              <a:chart seriesIdx="-4" categoryIdx="3" bldStep="category"/>
                                            </p:graphicEl>
                                          </p:spTgt>
                                        </p:tgtEl>
                                        <p:attrNameLst>
                                          <p:attrName>style.visibility</p:attrName>
                                        </p:attrNameLst>
                                      </p:cBhvr>
                                      <p:to>
                                        <p:strVal val="visible"/>
                                      </p:to>
                                    </p:set>
                                    <p:animEffect transition="in" filter="fade">
                                      <p:cBhvr>
                                        <p:cTn id="10" dur="500"/>
                                        <p:tgtEl>
                                          <p:spTgt spid="9">
                                            <p:graphicEl>
                                              <a:chart seriesIdx="-4" categoryIdx="3" bldStep="category"/>
                                            </p:graphic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graphicEl>
                                              <a:chart seriesIdx="-4" categoryIdx="4" bldStep="category"/>
                                            </p:graphicEl>
                                          </p:spTgt>
                                        </p:tgtEl>
                                        <p:attrNameLst>
                                          <p:attrName>style.visibility</p:attrName>
                                        </p:attrNameLst>
                                      </p:cBhvr>
                                      <p:to>
                                        <p:strVal val="visible"/>
                                      </p:to>
                                    </p:set>
                                    <p:animEffect transition="in" filter="fade">
                                      <p:cBhvr>
                                        <p:cTn id="15" dur="500"/>
                                        <p:tgtEl>
                                          <p:spTgt spid="9">
                                            <p:graphicEl>
                                              <a:chart seriesIdx="-4" categoryIdx="4" bldStep="category"/>
                                            </p:graphic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graphicEl>
                                              <a:chart seriesIdx="-4" categoryIdx="5" bldStep="category"/>
                                            </p:graphicEl>
                                          </p:spTgt>
                                        </p:tgtEl>
                                        <p:attrNameLst>
                                          <p:attrName>style.visibility</p:attrName>
                                        </p:attrNameLst>
                                      </p:cBhvr>
                                      <p:to>
                                        <p:strVal val="visible"/>
                                      </p:to>
                                    </p:set>
                                    <p:animEffect transition="in" filter="fade">
                                      <p:cBhvr>
                                        <p:cTn id="18" dur="500"/>
                                        <p:tgtEl>
                                          <p:spTgt spid="9">
                                            <p:graphicEl>
                                              <a:chart seriesIdx="-4" categoryIdx="5" bldStep="category"/>
                                            </p:graphic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 presetClass="entr" presetSubtype="0" fill="hold" nodeType="with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Graphic spid="9" grpId="0">
        <p:bldSub>
          <a:bldChart bld="category"/>
        </p:bldSub>
      </p:bldGraphic>
      <p:bldP spid="24" grpId="0" animBg="1"/>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152400"/>
            <a:ext cx="9067800" cy="1066800"/>
          </a:xfrm>
        </p:spPr>
        <p:txBody>
          <a:bodyPr/>
          <a:lstStyle/>
          <a:p>
            <a:r>
              <a:rPr lang="en-US"/>
              <a:t>DIVA-DRAM</a:t>
            </a:r>
            <a:r>
              <a:rPr lang="en-US" dirty="0"/>
              <a:t>: Advantages &amp; Disadvantages</a:t>
            </a:r>
          </a:p>
        </p:txBody>
      </p:sp>
      <p:sp>
        <p:nvSpPr>
          <p:cNvPr id="3" name="Content Placeholder 2"/>
          <p:cNvSpPr>
            <a:spLocks noGrp="1"/>
          </p:cNvSpPr>
          <p:nvPr>
            <p:ph idx="1"/>
          </p:nvPr>
        </p:nvSpPr>
        <p:spPr>
          <a:xfrm>
            <a:off x="228600" y="1371600"/>
            <a:ext cx="8763000" cy="4876800"/>
          </a:xfrm>
        </p:spPr>
        <p:txBody>
          <a:bodyPr/>
          <a:lstStyle/>
          <a:p>
            <a:r>
              <a:rPr lang="en-US" dirty="0">
                <a:solidFill>
                  <a:srgbClr val="0000FF"/>
                </a:solidFill>
              </a:rPr>
              <a:t>Advantages</a:t>
            </a:r>
          </a:p>
          <a:p>
            <a:pPr marL="0" indent="0">
              <a:buNone/>
            </a:pPr>
            <a:r>
              <a:rPr lang="en-US" dirty="0"/>
              <a:t>   ++ Automatically finds the lowest reliable operating latency at system runtime (lower production-time testing cost)</a:t>
            </a:r>
          </a:p>
          <a:p>
            <a:pPr marL="0" indent="0">
              <a:buNone/>
            </a:pPr>
            <a:r>
              <a:rPr lang="en-US" dirty="0"/>
              <a:t>   + Reduces latency more than prior methods (w/ ECC)</a:t>
            </a:r>
          </a:p>
          <a:p>
            <a:pPr marL="0" indent="0">
              <a:buNone/>
            </a:pPr>
            <a:r>
              <a:rPr lang="en-US" dirty="0"/>
              <a:t>   + Reduces latency at high temperatures as well</a:t>
            </a:r>
          </a:p>
          <a:p>
            <a:pPr marL="0" indent="0">
              <a:buNone/>
            </a:pPr>
            <a:endParaRPr lang="en-US" dirty="0"/>
          </a:p>
          <a:p>
            <a:r>
              <a:rPr lang="en-US" dirty="0">
                <a:solidFill>
                  <a:srgbClr val="0000FF"/>
                </a:solidFill>
              </a:rPr>
              <a:t>Disadvantages</a:t>
            </a:r>
            <a:endParaRPr lang="en-US" dirty="0"/>
          </a:p>
          <a:p>
            <a:pPr marL="0" indent="0">
              <a:buNone/>
            </a:pPr>
            <a:r>
              <a:rPr lang="en-US" dirty="0">
                <a:solidFill>
                  <a:srgbClr val="0000FF"/>
                </a:solidFill>
              </a:rPr>
              <a:t>    </a:t>
            </a:r>
            <a:r>
              <a:rPr lang="en-US" dirty="0"/>
              <a:t>- Requires knowledge of inherently-slow regions</a:t>
            </a:r>
            <a:endParaRPr lang="en-US" dirty="0">
              <a:sym typeface="Wingdings"/>
            </a:endParaRPr>
          </a:p>
          <a:p>
            <a:pPr marL="0" indent="0">
              <a:buNone/>
            </a:pPr>
            <a:r>
              <a:rPr lang="en-US" dirty="0">
                <a:sym typeface="Wingdings"/>
              </a:rPr>
              <a:t>    - Requires ECC (Error Correcting Codes)</a:t>
            </a:r>
          </a:p>
          <a:p>
            <a:pPr marL="0" indent="0">
              <a:buNone/>
            </a:pPr>
            <a:r>
              <a:rPr lang="en-US" dirty="0">
                <a:sym typeface="Wingdings"/>
              </a:rPr>
              <a:t>    - Imposes overhead during runtime profiling</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261869673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Design-Induced Latency Variation in DRAM</a:t>
            </a:r>
          </a:p>
        </p:txBody>
      </p:sp>
      <p:sp>
        <p:nvSpPr>
          <p:cNvPr id="3" name="Content Placeholder 2"/>
          <p:cNvSpPr>
            <a:spLocks noGrp="1"/>
          </p:cNvSpPr>
          <p:nvPr>
            <p:ph idx="1"/>
          </p:nvPr>
        </p:nvSpPr>
        <p:spPr>
          <a:xfrm>
            <a:off x="228600" y="980728"/>
            <a:ext cx="8915400" cy="5193723"/>
          </a:xfrm>
        </p:spPr>
        <p:txBody>
          <a:bodyPr/>
          <a:lstStyle/>
          <a:p>
            <a:r>
              <a:rPr lang="en-US" sz="2000" dirty="0" err="1"/>
              <a:t>Donghyuk</a:t>
            </a:r>
            <a:r>
              <a:rPr lang="en-US" sz="2000" dirty="0"/>
              <a:t> Lee, Samira Khan, Lavanya Subramanian, </a:t>
            </a:r>
            <a:r>
              <a:rPr lang="en-US" sz="2000" dirty="0" err="1"/>
              <a:t>Saugata</a:t>
            </a:r>
            <a:r>
              <a:rPr lang="en-US" sz="2000" dirty="0"/>
              <a:t> </a:t>
            </a:r>
            <a:r>
              <a:rPr lang="en-US" sz="2000" dirty="0" err="1"/>
              <a:t>Ghose</a:t>
            </a:r>
            <a:r>
              <a:rPr lang="en-US" sz="2000" dirty="0"/>
              <a:t>, </a:t>
            </a:r>
            <a:r>
              <a:rPr lang="en-US" sz="2000" dirty="0" err="1"/>
              <a:t>Rachata</a:t>
            </a:r>
            <a:r>
              <a:rPr lang="en-US" sz="2000" dirty="0"/>
              <a:t> </a:t>
            </a:r>
            <a:r>
              <a:rPr lang="en-US" sz="2000" dirty="0" err="1"/>
              <a:t>Ausavarungnirun</a:t>
            </a:r>
            <a:r>
              <a:rPr lang="en-US" sz="2000" dirty="0"/>
              <a:t>, Gennady Pekhimenko, </a:t>
            </a:r>
            <a:r>
              <a:rPr lang="en-US" sz="2000" dirty="0" err="1"/>
              <a:t>Vivek</a:t>
            </a:r>
            <a:r>
              <a:rPr lang="en-US" sz="2000" dirty="0"/>
              <a:t> Seshadri, and Onur Mutlu,</a:t>
            </a:r>
            <a:br>
              <a:rPr lang="en-US" sz="2000" dirty="0"/>
            </a:br>
            <a:r>
              <a:rPr lang="en-US" sz="2000" b="1" dirty="0">
                <a:hlinkClick r:id="rId2"/>
              </a:rPr>
              <a:t>"Design-Induced Latency Variation in Modern DRAM Chips: Characterization, Analysis, and Latency Reduction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8" name="Picture 7"/>
          <p:cNvPicPr>
            <a:picLocks noChangeAspect="1"/>
          </p:cNvPicPr>
          <p:nvPr/>
        </p:nvPicPr>
        <p:blipFill>
          <a:blip r:embed="rId4"/>
          <a:stretch>
            <a:fillRect/>
          </a:stretch>
        </p:blipFill>
        <p:spPr>
          <a:xfrm>
            <a:off x="0" y="3837964"/>
            <a:ext cx="9144000" cy="2543364"/>
          </a:xfrm>
          <a:prstGeom prst="rect">
            <a:avLst/>
          </a:prstGeom>
        </p:spPr>
      </p:pic>
    </p:spTree>
    <p:extLst>
      <p:ext uri="{BB962C8B-B14F-4D97-AF65-F5344CB8AC3E}">
        <p14:creationId xmlns:p14="http://schemas.microsoft.com/office/powerpoint/2010/main" val="1216060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685800" y="1124744"/>
            <a:ext cx="7924800" cy="1752600"/>
          </a:xfrm>
        </p:spPr>
        <p:txBody>
          <a:bodyPr/>
          <a:lstStyle/>
          <a:p>
            <a:r>
              <a:rPr lang="en-US" dirty="0"/>
              <a:t>Understanding &amp; Exploiting the </a:t>
            </a:r>
            <a:br>
              <a:rPr lang="en-US" dirty="0"/>
            </a:br>
            <a:r>
              <a:rPr lang="en-US" dirty="0"/>
              <a:t>	Voltage-Latency-Reliability 					Relationship</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364</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3188193228"/>
      </p:ext>
    </p:extLst>
  </p:cSld>
  <p:clrMapOvr>
    <a:masterClrMapping/>
  </p:clrMapOvr>
  <p:transition/>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High DRAM Power Consumption</a:t>
            </a:r>
          </a:p>
        </p:txBody>
      </p:sp>
      <p:sp>
        <p:nvSpPr>
          <p:cNvPr id="3" name="Content Placeholder 2"/>
          <p:cNvSpPr>
            <a:spLocks noGrp="1"/>
          </p:cNvSpPr>
          <p:nvPr>
            <p:ph idx="1"/>
          </p:nvPr>
        </p:nvSpPr>
        <p:spPr/>
        <p:txBody>
          <a:bodyPr/>
          <a:lstStyle/>
          <a:p>
            <a:r>
              <a:rPr lang="en-US" u="sng" dirty="0">
                <a:solidFill>
                  <a:srgbClr val="FF0000"/>
                </a:solidFill>
              </a:rPr>
              <a:t>Problem</a:t>
            </a:r>
            <a:r>
              <a:rPr lang="en-US" dirty="0">
                <a:solidFill>
                  <a:srgbClr val="FF0000"/>
                </a:solidFill>
              </a:rPr>
              <a:t>: High DRAM (memory) power in today’s systems</a:t>
            </a:r>
          </a:p>
          <a:p>
            <a:pPr lvl="1"/>
            <a:endParaRPr lang="en-US" dirty="0"/>
          </a:p>
          <a:p>
            <a:pPr lvl="1"/>
            <a:endParaRPr lang="en-US" dirty="0">
              <a:solidFill>
                <a:schemeClr val="accent1"/>
              </a:solidFill>
            </a:endParaRPr>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365</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53005" y="2625671"/>
            <a:ext cx="1726130" cy="2326523"/>
          </a:xfrm>
          <a:prstGeom prst="rect">
            <a:avLst/>
          </a:prstGeom>
        </p:spPr>
      </p:pic>
      <p:sp>
        <p:nvSpPr>
          <p:cNvPr id="7" name="TextBox 6"/>
          <p:cNvSpPr txBox="1"/>
          <p:nvPr/>
        </p:nvSpPr>
        <p:spPr>
          <a:xfrm>
            <a:off x="514349" y="5207352"/>
            <a:ext cx="422481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
                <a:cs typeface="+mn-cs"/>
              </a:rPr>
              <a:t>&gt;40% in POWER7 (</a:t>
            </a:r>
            <a:r>
              <a:rPr kumimoji="0" lang="en-US" sz="1600" b="0" i="0" u="none" strike="noStrike" kern="1200" cap="none" spc="0" normalizeH="0" baseline="0" noProof="0" dirty="0">
                <a:ln>
                  <a:noFill/>
                </a:ln>
                <a:solidFill>
                  <a:prstClr val="black"/>
                </a:solidFill>
                <a:effectLst/>
                <a:uLnTx/>
                <a:uFillTx/>
                <a:latin typeface="Gill Sans MT"/>
                <a:ea typeface=""/>
                <a:cs typeface="+mn-cs"/>
              </a:rPr>
              <a:t>Ware+, HPCA’10</a:t>
            </a:r>
            <a:r>
              <a:rPr kumimoji="0" lang="en-US" sz="2400" b="0" i="0" u="none" strike="noStrike" kern="1200" cap="none" spc="0" normalizeH="0" baseline="0" noProof="0" dirty="0">
                <a:ln>
                  <a:noFill/>
                </a:ln>
                <a:solidFill>
                  <a:prstClr val="black"/>
                </a:solidFill>
                <a:effectLst/>
                <a:uLnTx/>
                <a:uFillTx/>
                <a:latin typeface="Gill Sans MT"/>
                <a:ea typeface=""/>
                <a:cs typeface="+mn-cs"/>
              </a:rPr>
              <a:t>)</a:t>
            </a:r>
          </a:p>
        </p:txBody>
      </p:sp>
      <p:sp>
        <p:nvSpPr>
          <p:cNvPr id="8" name="TextBox 7"/>
          <p:cNvSpPr txBox="1"/>
          <p:nvPr/>
        </p:nvSpPr>
        <p:spPr>
          <a:xfrm>
            <a:off x="4948709" y="5253518"/>
            <a:ext cx="3383106" cy="830997"/>
          </a:xfrm>
          <a:prstGeom prst="rect">
            <a:avLst/>
          </a:prstGeom>
          <a:noFill/>
        </p:spPr>
        <p:txBody>
          <a:bodyPr wrap="none" rtlCol="0">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
                <a:cs typeface="+mn-cs"/>
              </a:rPr>
              <a:t>&gt;40% in GPU (</a:t>
            </a:r>
            <a:r>
              <a:rPr kumimoji="0" lang="en-US" sz="1600" b="0" i="0" u="none" strike="noStrike" kern="1200" cap="none" spc="0" normalizeH="0" baseline="0" noProof="0" dirty="0">
                <a:ln>
                  <a:noFill/>
                </a:ln>
                <a:solidFill>
                  <a:prstClr val="black"/>
                </a:solidFill>
                <a:effectLst/>
                <a:uLnTx/>
                <a:uFillTx/>
                <a:latin typeface="Gill Sans MT"/>
                <a:ea typeface=""/>
                <a:cs typeface="+mn-cs"/>
              </a:rPr>
              <a:t>Paul+, ISCA’15</a:t>
            </a:r>
            <a:r>
              <a:rPr kumimoji="0" lang="en-US" sz="2400" b="0" i="0" u="none" strike="noStrike" kern="1200" cap="none" spc="0" normalizeH="0" baseline="0" noProof="0" dirty="0">
                <a:ln>
                  <a:noFill/>
                </a:ln>
                <a:solidFill>
                  <a:prstClr val="black"/>
                </a:solidFill>
                <a:effectLst/>
                <a:uLnTx/>
                <a:uFillTx/>
                <a:latin typeface="Gill Sans MT"/>
                <a:ea typeface=""/>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Gill Sans MT"/>
              <a:ea typeface=""/>
              <a:cs typeface="+mn-cs"/>
            </a:endParaRPr>
          </a:p>
        </p:txBody>
      </p:sp>
      <p:pic>
        <p:nvPicPr>
          <p:cNvPr id="10" name="Picture 9"/>
          <p:cNvPicPr>
            <a:picLocks noChangeAspect="1"/>
          </p:cNvPicPr>
          <p:nvPr/>
        </p:nvPicPr>
        <p:blipFill>
          <a:blip r:embed="rId4">
            <a:extLst>
              <a:ext uri="{BEBA8EAE-BF5A-486C-A8C5-ECC9F3942E4B}">
                <a14:imgProps xmlns:a14="http://schemas.microsoft.com/office/drawing/2010/main">
                  <a14:imgLayer r:embed="rId5">
                    <a14:imgEffect>
                      <a14:backgroundRemoval t="0" b="100000" l="0" r="98800">
                        <a14:foregroundMark x1="25400" y1="54872" x2="25400" y2="54872"/>
                        <a14:foregroundMark x1="40200" y1="47949" x2="40200" y2="47949"/>
                      </a14:backgroundRemoval>
                    </a14:imgEffect>
                  </a14:imgLayer>
                </a14:imgProps>
              </a:ext>
              <a:ext uri="{28A0092B-C50C-407E-A947-70E740481C1C}">
                <a14:useLocalDpi xmlns:a14="http://schemas.microsoft.com/office/drawing/2010/main" val="0"/>
              </a:ext>
            </a:extLst>
          </a:blip>
          <a:stretch>
            <a:fillRect/>
          </a:stretch>
        </p:blipFill>
        <p:spPr>
          <a:xfrm>
            <a:off x="5440668" y="3064195"/>
            <a:ext cx="2179332" cy="1699879"/>
          </a:xfrm>
          <a:prstGeom prst="rect">
            <a:avLst/>
          </a:prstGeom>
        </p:spPr>
      </p:pic>
    </p:spTree>
    <p:extLst>
      <p:ext uri="{BB962C8B-B14F-4D97-AF65-F5344CB8AC3E}">
        <p14:creationId xmlns:p14="http://schemas.microsoft.com/office/powerpoint/2010/main" val="2438186301"/>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Executive Summary</a:t>
            </a:r>
          </a:p>
        </p:txBody>
      </p:sp>
      <p:sp>
        <p:nvSpPr>
          <p:cNvPr id="3" name="Content Placeholder 2"/>
          <p:cNvSpPr>
            <a:spLocks noGrp="1"/>
          </p:cNvSpPr>
          <p:nvPr>
            <p:ph idx="1"/>
          </p:nvPr>
        </p:nvSpPr>
        <p:spPr/>
        <p:txBody>
          <a:bodyPr>
            <a:noAutofit/>
          </a:bodyPr>
          <a:lstStyle/>
          <a:p>
            <a:r>
              <a:rPr lang="en-US" sz="2300" spc="-20" dirty="0">
                <a:solidFill>
                  <a:srgbClr val="FF4136"/>
                </a:solidFill>
              </a:rPr>
              <a:t>DRAM (memory) power is significant in today’s systems</a:t>
            </a:r>
          </a:p>
          <a:p>
            <a:pPr lvl="1"/>
            <a:r>
              <a:rPr lang="en-US" sz="2000" dirty="0"/>
              <a:t>Existing low-voltage DRAM reduces voltage </a:t>
            </a:r>
            <a:r>
              <a:rPr lang="en-US" sz="2000" b="1" dirty="0"/>
              <a:t>conservatively</a:t>
            </a:r>
          </a:p>
          <a:p>
            <a:pPr lvl="1"/>
            <a:endParaRPr lang="en-US" sz="1000" b="1" dirty="0"/>
          </a:p>
          <a:p>
            <a:r>
              <a:rPr lang="en-US" sz="2300" u="sng" dirty="0"/>
              <a:t>Goal</a:t>
            </a:r>
            <a:r>
              <a:rPr lang="en-US" sz="2300" dirty="0"/>
              <a:t>: Understand and exploit the reliability and latency behavior of real DRAM chips under</a:t>
            </a:r>
            <a:r>
              <a:rPr lang="en-US" sz="2300" b="1" i="1" dirty="0"/>
              <a:t> aggressive reduced-voltage operation</a:t>
            </a:r>
          </a:p>
          <a:p>
            <a:endParaRPr lang="en-US" sz="1000" dirty="0"/>
          </a:p>
          <a:p>
            <a:r>
              <a:rPr lang="en-US" sz="2300" u="sng" dirty="0"/>
              <a:t>Key experimental observations</a:t>
            </a:r>
            <a:r>
              <a:rPr lang="en-US" sz="2300" dirty="0"/>
              <a:t>:</a:t>
            </a:r>
          </a:p>
          <a:p>
            <a:pPr lvl="1"/>
            <a:r>
              <a:rPr lang="en-US" sz="2000" dirty="0">
                <a:solidFill>
                  <a:srgbClr val="FF4136"/>
                </a:solidFill>
              </a:rPr>
              <a:t>Huge voltage margin -- Errors occur beyond some voltage</a:t>
            </a:r>
          </a:p>
          <a:p>
            <a:pPr lvl="1"/>
            <a:r>
              <a:rPr lang="en-US" sz="2000" dirty="0"/>
              <a:t>Errors exhibit </a:t>
            </a:r>
            <a:r>
              <a:rPr lang="en-US" sz="2000" dirty="0">
                <a:solidFill>
                  <a:srgbClr val="0070C0"/>
                </a:solidFill>
              </a:rPr>
              <a:t>spatial locality</a:t>
            </a:r>
          </a:p>
          <a:p>
            <a:pPr lvl="1"/>
            <a:r>
              <a:rPr lang="en-US" sz="2000" dirty="0">
                <a:solidFill>
                  <a:srgbClr val="0070C0"/>
                </a:solidFill>
              </a:rPr>
              <a:t>Higher operation latency mitigates voltage-induced errors</a:t>
            </a:r>
          </a:p>
          <a:p>
            <a:pPr lvl="1"/>
            <a:endParaRPr lang="en-US" sz="1000" dirty="0"/>
          </a:p>
          <a:p>
            <a:r>
              <a:rPr lang="en-US" sz="2300" b="1" u="sng" dirty="0">
                <a:solidFill>
                  <a:srgbClr val="0070C0"/>
                </a:solidFill>
              </a:rPr>
              <a:t>Voltron</a:t>
            </a:r>
            <a:r>
              <a:rPr lang="en-US" sz="2300" dirty="0"/>
              <a:t>: A new DRAM energy reduction mechanism </a:t>
            </a:r>
          </a:p>
          <a:p>
            <a:pPr lvl="1"/>
            <a:r>
              <a:rPr lang="en-US" sz="2000" dirty="0"/>
              <a:t>Reduce DRAM voltage </a:t>
            </a:r>
            <a:r>
              <a:rPr lang="en-US" sz="2000" b="1" dirty="0"/>
              <a:t>without introducing errors </a:t>
            </a:r>
          </a:p>
          <a:p>
            <a:pPr lvl="1"/>
            <a:r>
              <a:rPr lang="en-US" sz="2000" dirty="0"/>
              <a:t>Use a </a:t>
            </a:r>
            <a:r>
              <a:rPr lang="en-US" sz="2000" b="1" dirty="0"/>
              <a:t>regression model </a:t>
            </a:r>
            <a:r>
              <a:rPr lang="en-US" sz="2000" dirty="0"/>
              <a:t>to select voltage that does not degrade performance beyond a chosen target </a:t>
            </a:r>
            <a:r>
              <a:rPr lang="en-US" sz="2000" dirty="0">
                <a:sym typeface="Wingdings"/>
              </a:rPr>
              <a:t> </a:t>
            </a:r>
            <a:r>
              <a:rPr lang="en-US" sz="2000" dirty="0">
                <a:solidFill>
                  <a:schemeClr val="accent3">
                    <a:lumMod val="50000"/>
                  </a:schemeClr>
                </a:solidFill>
                <a:sym typeface="Wingdings"/>
              </a:rPr>
              <a:t>7.3% system energy reduction</a:t>
            </a:r>
            <a:endParaRPr lang="en-US" sz="2000" dirty="0">
              <a:solidFill>
                <a:schemeClr val="accent3">
                  <a:lumMod val="50000"/>
                </a:schemeClr>
              </a:solidFill>
            </a:endParaRPr>
          </a:p>
          <a:p>
            <a:endParaRPr lang="en-US" dirty="0"/>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spTree>
    <p:extLst>
      <p:ext uri="{BB962C8B-B14F-4D97-AF65-F5344CB8AC3E}">
        <p14:creationId xmlns:p14="http://schemas.microsoft.com/office/powerpoint/2010/main" val="188087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Custom Testing Platform</a:t>
            </a:r>
          </a:p>
        </p:txBody>
      </p:sp>
      <p:sp>
        <p:nvSpPr>
          <p:cNvPr id="3" name="Content Placeholder 2"/>
          <p:cNvSpPr>
            <a:spLocks noGrp="1"/>
          </p:cNvSpPr>
          <p:nvPr>
            <p:ph idx="1"/>
          </p:nvPr>
        </p:nvSpPr>
        <p:spPr/>
        <p:txBody>
          <a:bodyPr/>
          <a:lstStyle/>
          <a:p>
            <a:pPr marL="0" indent="0">
              <a:buNone/>
            </a:pPr>
            <a:r>
              <a:rPr lang="en-US" sz="3600" b="1" dirty="0" err="1"/>
              <a:t>SoftMC</a:t>
            </a:r>
            <a:r>
              <a:rPr lang="en-US" sz="3600" b="1" dirty="0"/>
              <a:t> </a:t>
            </a:r>
            <a:r>
              <a:rPr lang="en-US" sz="2000" dirty="0"/>
              <a:t>[Hassan+, HPCA’17]</a:t>
            </a:r>
            <a:r>
              <a:rPr lang="en-US" dirty="0"/>
              <a:t>: FPGA testing platform to </a:t>
            </a:r>
          </a:p>
          <a:p>
            <a:pPr marL="0" indent="0">
              <a:buNone/>
            </a:pPr>
            <a:r>
              <a:rPr lang="en-US" dirty="0"/>
              <a:t>1) </a:t>
            </a:r>
            <a:r>
              <a:rPr lang="en-US" dirty="0">
                <a:solidFill>
                  <a:srgbClr val="0070C0"/>
                </a:solidFill>
              </a:rPr>
              <a:t>Adjust supply voltage </a:t>
            </a:r>
            <a:r>
              <a:rPr lang="en-US" dirty="0"/>
              <a:t>to DRAM modules</a:t>
            </a:r>
          </a:p>
          <a:p>
            <a:pPr marL="0" indent="0">
              <a:buNone/>
            </a:pPr>
            <a:r>
              <a:rPr lang="en-US" dirty="0"/>
              <a:t>2) </a:t>
            </a:r>
            <a:r>
              <a:rPr lang="en-US" dirty="0">
                <a:solidFill>
                  <a:srgbClr val="0070C0"/>
                </a:solidFill>
              </a:rPr>
              <a:t>Schedule DRAM commands </a:t>
            </a:r>
            <a:r>
              <a:rPr lang="en-US" dirty="0"/>
              <a:t>to DRAM modules</a:t>
            </a:r>
          </a:p>
          <a:p>
            <a:pPr marL="457200" lvl="1" indent="0">
              <a:buNone/>
            </a:pPr>
            <a:r>
              <a:rPr lang="en-US" dirty="0">
                <a:solidFill>
                  <a:srgbClr val="FF0000"/>
                </a:solidFill>
              </a:rPr>
              <a:t>Existing systems: DRAM commands not exposed to users</a:t>
            </a:r>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367</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pic>
        <p:nvPicPr>
          <p:cNvPr id="13" name="Content Placeholder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144560" y="3495663"/>
            <a:ext cx="4545540" cy="2289187"/>
          </a:xfrm>
          <a:prstGeom prst="rect">
            <a:avLst/>
          </a:prstGeom>
        </p:spPr>
      </p:pic>
      <p:sp>
        <p:nvSpPr>
          <p:cNvPr id="14" name="TextBox 13"/>
          <p:cNvSpPr txBox="1"/>
          <p:nvPr/>
        </p:nvSpPr>
        <p:spPr>
          <a:xfrm>
            <a:off x="6873786" y="3824517"/>
            <a:ext cx="2208979"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F81BD"/>
                </a:solidFill>
                <a:effectLst/>
                <a:uLnTx/>
                <a:uFillTx/>
                <a:latin typeface="Gill Sans MT"/>
                <a:ea typeface=""/>
                <a:cs typeface="+mn-cs"/>
              </a:rPr>
              <a:t>Voltage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F81BD"/>
                </a:solidFill>
                <a:effectLst/>
                <a:uLnTx/>
                <a:uFillTx/>
                <a:latin typeface="Gill Sans MT"/>
                <a:ea typeface=""/>
                <a:cs typeface="+mn-cs"/>
              </a:rPr>
              <a:t>controller</a:t>
            </a:r>
          </a:p>
        </p:txBody>
      </p:sp>
      <p:sp>
        <p:nvSpPr>
          <p:cNvPr id="15" name="Rectangle 14"/>
          <p:cNvSpPr/>
          <p:nvPr/>
        </p:nvSpPr>
        <p:spPr>
          <a:xfrm>
            <a:off x="2952542" y="3957177"/>
            <a:ext cx="502140" cy="981676"/>
          </a:xfrm>
          <a:prstGeom prst="rect">
            <a:avLst/>
          </a:prstGeom>
          <a:noFill/>
          <a:ln w="635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prstClr val="white"/>
              </a:solidFill>
              <a:effectLst/>
              <a:uLnTx/>
              <a:uFillTx/>
              <a:latin typeface="Gill Sans MT"/>
              <a:ea typeface="+mn-ea"/>
              <a:cs typeface="+mn-cs"/>
            </a:endParaRPr>
          </a:p>
        </p:txBody>
      </p:sp>
      <p:sp>
        <p:nvSpPr>
          <p:cNvPr id="16" name="TextBox 15"/>
          <p:cNvSpPr txBox="1"/>
          <p:nvPr/>
        </p:nvSpPr>
        <p:spPr>
          <a:xfrm>
            <a:off x="516888" y="3824517"/>
            <a:ext cx="1667011"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F81BD"/>
                </a:solidFill>
                <a:effectLst/>
                <a:uLnTx/>
                <a:uFillTx/>
                <a:latin typeface="Gill Sans MT"/>
                <a:ea typeface=""/>
                <a:cs typeface="+mn-cs"/>
              </a:rPr>
              <a:t>DRAM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F81BD"/>
                </a:solidFill>
                <a:effectLst/>
                <a:uLnTx/>
                <a:uFillTx/>
                <a:latin typeface="Gill Sans MT"/>
                <a:ea typeface=""/>
                <a:cs typeface="+mn-cs"/>
              </a:rPr>
              <a:t>module</a:t>
            </a:r>
          </a:p>
        </p:txBody>
      </p:sp>
      <p:sp>
        <p:nvSpPr>
          <p:cNvPr id="18" name="TextBox 17"/>
          <p:cNvSpPr txBox="1"/>
          <p:nvPr/>
        </p:nvSpPr>
        <p:spPr>
          <a:xfrm>
            <a:off x="3666163" y="4115904"/>
            <a:ext cx="1502334" cy="646331"/>
          </a:xfrm>
          <a:prstGeom prst="rect">
            <a:avLst/>
          </a:prstGeom>
          <a:solidFill>
            <a:schemeClr val="bg1">
              <a:alpha val="62000"/>
            </a:schemeClr>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Gill Sans MT"/>
                <a:ea typeface=""/>
                <a:cs typeface="+mn-cs"/>
              </a:rPr>
              <a:t>FPGA</a:t>
            </a:r>
          </a:p>
        </p:txBody>
      </p:sp>
      <p:sp>
        <p:nvSpPr>
          <p:cNvPr id="20" name="Down Arrow 19"/>
          <p:cNvSpPr/>
          <p:nvPr/>
        </p:nvSpPr>
        <p:spPr>
          <a:xfrm rot="16200000">
            <a:off x="2181288" y="3990450"/>
            <a:ext cx="378471" cy="745352"/>
          </a:xfrm>
          <a:prstGeom prst="downArrow">
            <a:avLst/>
          </a:prstGeom>
          <a:solidFill>
            <a:srgbClr val="FFC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21" name="Down Arrow 20"/>
          <p:cNvSpPr/>
          <p:nvPr/>
        </p:nvSpPr>
        <p:spPr>
          <a:xfrm rot="5400000">
            <a:off x="6386797" y="4097457"/>
            <a:ext cx="378471" cy="531338"/>
          </a:xfrm>
          <a:prstGeom prst="downArrow">
            <a:avLst/>
          </a:prstGeom>
          <a:solidFill>
            <a:srgbClr val="FFC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12" name="TextBox 11">
            <a:hlinkClick r:id="rId4"/>
          </p:cNvPr>
          <p:cNvSpPr txBox="1"/>
          <p:nvPr/>
        </p:nvSpPr>
        <p:spPr>
          <a:xfrm>
            <a:off x="1651393" y="6078204"/>
            <a:ext cx="584121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dirty="0">
                <a:ln>
                  <a:noFill/>
                </a:ln>
                <a:solidFill>
                  <a:srgbClr val="004DD6"/>
                </a:solidFill>
                <a:effectLst/>
                <a:uLnTx/>
                <a:uFillTx/>
                <a:latin typeface="Gill Sans MT"/>
                <a:ea typeface=""/>
                <a:cs typeface="+mn-cs"/>
              </a:rPr>
              <a:t>https://</a:t>
            </a:r>
            <a:r>
              <a:rPr kumimoji="0" lang="en-US" sz="2000" b="0" i="0" u="sng" strike="noStrike" kern="1200" cap="none" spc="0" normalizeH="0" baseline="0" noProof="0" dirty="0" err="1">
                <a:ln>
                  <a:noFill/>
                </a:ln>
                <a:solidFill>
                  <a:srgbClr val="004DD6"/>
                </a:solidFill>
                <a:effectLst/>
                <a:uLnTx/>
                <a:uFillTx/>
                <a:latin typeface="Gill Sans MT"/>
                <a:ea typeface=""/>
                <a:cs typeface="+mn-cs"/>
              </a:rPr>
              <a:t>github.com</a:t>
            </a:r>
            <a:r>
              <a:rPr kumimoji="0" lang="en-US" sz="2000" b="0" i="0" u="sng" strike="noStrike" kern="1200" cap="none" spc="0" normalizeH="0" baseline="0" noProof="0" dirty="0">
                <a:ln>
                  <a:noFill/>
                </a:ln>
                <a:solidFill>
                  <a:srgbClr val="004DD6"/>
                </a:solidFill>
                <a:effectLst/>
                <a:uLnTx/>
                <a:uFillTx/>
                <a:latin typeface="Gill Sans MT"/>
                <a:ea typeface=""/>
                <a:cs typeface="+mn-cs"/>
              </a:rPr>
              <a:t>/CMU-SAFARI/DRAM-Voltage-Study</a:t>
            </a:r>
          </a:p>
        </p:txBody>
      </p:sp>
    </p:spTree>
    <p:extLst>
      <p:ext uri="{BB962C8B-B14F-4D97-AF65-F5344CB8AC3E}">
        <p14:creationId xmlns:p14="http://schemas.microsoft.com/office/powerpoint/2010/main" val="28571967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kern="0" dirty="0"/>
              <a:t>Reliability Worsens with Lower</a:t>
            </a:r>
            <a:r>
              <a:rPr lang="en-US" kern="0" spc="300" dirty="0"/>
              <a:t> </a:t>
            </a:r>
            <a:r>
              <a:rPr lang="en-US" kern="0" dirty="0"/>
              <a:t>Voltage</a:t>
            </a:r>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368</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pic>
        <p:nvPicPr>
          <p:cNvPr id="10" name="Content Placeholder 9"/>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64941" y="1415492"/>
            <a:ext cx="8674259" cy="4567508"/>
          </a:xfrm>
        </p:spPr>
      </p:pic>
      <p:sp>
        <p:nvSpPr>
          <p:cNvPr id="3" name="curtain"/>
          <p:cNvSpPr/>
          <p:nvPr/>
        </p:nvSpPr>
        <p:spPr>
          <a:xfrm>
            <a:off x="1539240" y="1974655"/>
            <a:ext cx="7299960" cy="32106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nvGrpSpPr>
          <p:cNvPr id="14" name="nom_volt"/>
          <p:cNvGrpSpPr/>
          <p:nvPr/>
        </p:nvGrpSpPr>
        <p:grpSpPr>
          <a:xfrm>
            <a:off x="7854635" y="4061894"/>
            <a:ext cx="984565" cy="988296"/>
            <a:chOff x="7345808" y="4937334"/>
            <a:chExt cx="984565" cy="988296"/>
          </a:xfrm>
        </p:grpSpPr>
        <p:sp>
          <p:nvSpPr>
            <p:cNvPr id="12" name="Down Arrow 11"/>
            <p:cNvSpPr/>
            <p:nvPr/>
          </p:nvSpPr>
          <p:spPr>
            <a:xfrm>
              <a:off x="7660289" y="5652768"/>
              <a:ext cx="355601" cy="272862"/>
            </a:xfrm>
            <a:prstGeom prst="down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13" name="TextBox 12"/>
            <p:cNvSpPr txBox="1"/>
            <p:nvPr/>
          </p:nvSpPr>
          <p:spPr>
            <a:xfrm>
              <a:off x="7345808" y="4937334"/>
              <a:ext cx="984565"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Gill Sans MT"/>
                  <a:ea typeface=""/>
                  <a:cs typeface="+mn-cs"/>
                </a:rPr>
                <a:t>Nominal</a:t>
              </a:r>
              <a:br>
                <a:rPr kumimoji="0" lang="en-US" sz="1800" b="0" i="0" u="none" strike="noStrike" kern="1200" cap="none" spc="0" normalizeH="0" baseline="0" noProof="0" dirty="0">
                  <a:ln>
                    <a:noFill/>
                  </a:ln>
                  <a:solidFill>
                    <a:prstClr val="black"/>
                  </a:solidFill>
                  <a:effectLst/>
                  <a:uLnTx/>
                  <a:uFillTx/>
                  <a:latin typeface="Gill Sans MT"/>
                  <a:ea typeface=""/>
                  <a:cs typeface="+mn-cs"/>
                </a:rPr>
              </a:br>
              <a:r>
                <a:rPr kumimoji="0" lang="en-US" sz="1800" b="0" i="0" u="none" strike="noStrike" kern="1200" cap="none" spc="0" normalizeH="0" baseline="0" noProof="0" dirty="0">
                  <a:ln>
                    <a:noFill/>
                  </a:ln>
                  <a:solidFill>
                    <a:prstClr val="black"/>
                  </a:solidFill>
                  <a:effectLst/>
                  <a:uLnTx/>
                  <a:uFillTx/>
                  <a:latin typeface="Gill Sans MT"/>
                  <a:ea typeface=""/>
                  <a:cs typeface="+mn-cs"/>
                </a:rPr>
                <a:t>Voltage</a:t>
              </a:r>
            </a:p>
          </p:txBody>
        </p:sp>
      </p:grpSp>
      <p:grpSp>
        <p:nvGrpSpPr>
          <p:cNvPr id="31" name="Group 30"/>
          <p:cNvGrpSpPr/>
          <p:nvPr/>
        </p:nvGrpSpPr>
        <p:grpSpPr>
          <a:xfrm>
            <a:off x="5228027" y="3837665"/>
            <a:ext cx="2296960" cy="1212525"/>
            <a:chOff x="5228027" y="3837665"/>
            <a:chExt cx="2296960" cy="1212525"/>
          </a:xfrm>
        </p:grpSpPr>
        <p:cxnSp>
          <p:nvCxnSpPr>
            <p:cNvPr id="18" name="Straight Arrow Connector 17"/>
            <p:cNvCxnSpPr/>
            <p:nvPr/>
          </p:nvCxnSpPr>
          <p:spPr>
            <a:xfrm>
              <a:off x="6495676" y="4545551"/>
              <a:ext cx="1029311" cy="504639"/>
            </a:xfrm>
            <a:prstGeom prst="straightConnector1">
              <a:avLst/>
            </a:prstGeom>
            <a:ln w="38100" cap="rnd">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H="1">
              <a:off x="5228027" y="4545551"/>
              <a:ext cx="656237" cy="504639"/>
            </a:xfrm>
            <a:prstGeom prst="straightConnector1">
              <a:avLst/>
            </a:prstGeom>
            <a:ln w="38100" cap="rnd">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5231731" y="3837665"/>
              <a:ext cx="2293256"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Gill Sans MT"/>
                  <a:ea typeface=""/>
                  <a:cs typeface="+mn-cs"/>
                </a:rPr>
                <a:t>Min. voltage (</a:t>
              </a:r>
              <a:r>
                <a:rPr kumimoji="0" lang="en-US" sz="2000" b="1" i="0" u="none" strike="noStrike" kern="1200" cap="none" spc="0" normalizeH="0" baseline="0" noProof="0" dirty="0">
                  <a:ln>
                    <a:noFill/>
                  </a:ln>
                  <a:solidFill>
                    <a:prstClr val="black"/>
                  </a:solidFill>
                  <a:effectLst/>
                  <a:uLnTx/>
                  <a:uFillTx/>
                  <a:latin typeface="Gill Sans MT"/>
                  <a:ea typeface=""/>
                  <a:cs typeface="+mn-cs"/>
                </a:rPr>
                <a:t>V</a:t>
              </a:r>
              <a:r>
                <a:rPr kumimoji="0" lang="en-US" sz="2000" b="1" i="0" u="none" strike="noStrike" kern="1200" cap="none" spc="0" normalizeH="0" baseline="-25000" noProof="0" dirty="0">
                  <a:ln>
                    <a:noFill/>
                  </a:ln>
                  <a:solidFill>
                    <a:prstClr val="black"/>
                  </a:solidFill>
                  <a:effectLst/>
                  <a:uLnTx/>
                  <a:uFillTx/>
                  <a:latin typeface="Gill Sans MT"/>
                  <a:ea typeface=""/>
                  <a:cs typeface="+mn-cs"/>
                </a:rPr>
                <a:t>min</a:t>
              </a:r>
              <a:r>
                <a:rPr kumimoji="0" lang="en-US" sz="2000" b="0" i="0" u="none" strike="noStrike" kern="1200" cap="none" spc="0" normalizeH="0" baseline="0" noProof="0" dirty="0">
                  <a:ln>
                    <a:noFill/>
                  </a:ln>
                  <a:solidFill>
                    <a:prstClr val="black"/>
                  </a:solidFill>
                  <a:effectLst/>
                  <a:uLnTx/>
                  <a:uFillTx/>
                  <a:latin typeface="Gill Sans MT"/>
                  <a:ea typeface=""/>
                  <a:cs typeface="+mn-cs"/>
                </a:rPr>
                <a:t>) without errors</a:t>
              </a:r>
            </a:p>
          </p:txBody>
        </p:sp>
      </p:grpSp>
      <p:sp>
        <p:nvSpPr>
          <p:cNvPr id="28" name="Rectangle 27"/>
          <p:cNvSpPr/>
          <p:nvPr/>
        </p:nvSpPr>
        <p:spPr>
          <a:xfrm>
            <a:off x="0" y="5182987"/>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Reducing voltage below V</a:t>
            </a:r>
            <a:r>
              <a:rPr kumimoji="0" lang="en-US" sz="3200" b="0" i="0" u="none" strike="noStrike" kern="1200" cap="none" spc="0" normalizeH="0" baseline="-25000" noProof="0" dirty="0">
                <a:ln>
                  <a:noFill/>
                </a:ln>
                <a:solidFill>
                  <a:prstClr val="white"/>
                </a:solidFill>
                <a:effectLst/>
                <a:uLnTx/>
                <a:uFillTx/>
                <a:latin typeface="Futura Medium" charset="0"/>
                <a:ea typeface="Futura Medium" charset="0"/>
                <a:cs typeface="Futura Medium" charset="0"/>
              </a:rPr>
              <a:t>min</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 causes </a:t>
            </a:r>
            <a:b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b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an increasing number of errors</a:t>
            </a:r>
          </a:p>
        </p:txBody>
      </p:sp>
      <p:sp>
        <p:nvSpPr>
          <p:cNvPr id="5" name="TextBox 4"/>
          <p:cNvSpPr txBox="1"/>
          <p:nvPr/>
        </p:nvSpPr>
        <p:spPr>
          <a:xfrm>
            <a:off x="4702953" y="2400963"/>
            <a:ext cx="335081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Gill Sans MT"/>
                <a:ea typeface=""/>
                <a:cs typeface="+mn-cs"/>
              </a:rPr>
              <a:t>Errors induced </a:t>
            </a:r>
            <a:r>
              <a:rPr kumimoji="0" lang="en-US" sz="2000" b="1" i="1" u="none" strike="noStrike" kern="1200" cap="none" spc="0" normalizeH="0" baseline="0" noProof="0">
                <a:ln>
                  <a:noFill/>
                </a:ln>
                <a:solidFill>
                  <a:prstClr val="black"/>
                </a:solidFill>
                <a:effectLst/>
                <a:uLnTx/>
                <a:uFillTx/>
                <a:latin typeface="Gill Sans MT"/>
                <a:ea typeface=""/>
                <a:cs typeface="+mn-cs"/>
              </a:rPr>
              <a:t>by </a:t>
            </a:r>
            <a:br>
              <a:rPr kumimoji="0" lang="en-US" sz="2000" b="1" i="1" u="none" strike="noStrike" kern="1200" cap="none" spc="0" normalizeH="0" baseline="0" noProof="0">
                <a:ln>
                  <a:noFill/>
                </a:ln>
                <a:solidFill>
                  <a:prstClr val="black"/>
                </a:solidFill>
                <a:effectLst/>
                <a:uLnTx/>
                <a:uFillTx/>
                <a:latin typeface="Gill Sans MT"/>
                <a:ea typeface=""/>
                <a:cs typeface="+mn-cs"/>
              </a:rPr>
            </a:br>
            <a:r>
              <a:rPr kumimoji="0" lang="en-US" sz="2000" b="1" i="1" u="none" strike="noStrike" kern="1200" cap="none" spc="0" normalizeH="0" baseline="0" noProof="0">
                <a:ln>
                  <a:noFill/>
                </a:ln>
                <a:solidFill>
                  <a:prstClr val="black"/>
                </a:solidFill>
                <a:effectLst/>
                <a:uLnTx/>
                <a:uFillTx/>
                <a:latin typeface="Gill Sans MT"/>
                <a:ea typeface=""/>
                <a:cs typeface="+mn-cs"/>
              </a:rPr>
              <a:t>reduced-voltage </a:t>
            </a:r>
            <a:r>
              <a:rPr kumimoji="0" lang="en-US" sz="2000" b="1" i="1" u="none" strike="noStrike" kern="1200" cap="none" spc="0" normalizeH="0" baseline="0" noProof="0" dirty="0">
                <a:ln>
                  <a:noFill/>
                </a:ln>
                <a:solidFill>
                  <a:prstClr val="black"/>
                </a:solidFill>
                <a:effectLst/>
                <a:uLnTx/>
                <a:uFillTx/>
                <a:latin typeface="Gill Sans MT"/>
                <a:ea typeface=""/>
                <a:cs typeface="+mn-cs"/>
              </a:rPr>
              <a:t>operation</a:t>
            </a:r>
          </a:p>
        </p:txBody>
      </p:sp>
    </p:spTree>
    <p:extLst>
      <p:ext uri="{BB962C8B-B14F-4D97-AF65-F5344CB8AC3E}">
        <p14:creationId xmlns:p14="http://schemas.microsoft.com/office/powerpoint/2010/main" val="890459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2" fill="hold" grpId="0" nodeType="clickEffect">
                                  <p:stCondLst>
                                    <p:cond delay="0"/>
                                  </p:stCondLst>
                                  <p:childTnLst>
                                    <p:animEffect transition="out" filter="wipe(right)">
                                      <p:cBhvr>
                                        <p:cTn id="6" dur="5000"/>
                                        <p:tgtEl>
                                          <p:spTgt spid="3"/>
                                        </p:tgtEl>
                                      </p:cBhvr>
                                    </p:animEffect>
                                    <p:set>
                                      <p:cBhvr>
                                        <p:cTn id="7" dur="1" fill="hold">
                                          <p:stCondLst>
                                            <p:cond delay="4999"/>
                                          </p:stCondLst>
                                        </p:cTn>
                                        <p:tgtEl>
                                          <p:spTgt spid="3"/>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31"/>
                                        </p:tgtEl>
                                        <p:attrNameLst>
                                          <p:attrName>style.visibility</p:attrName>
                                        </p:attrNameLst>
                                      </p:cBhvr>
                                      <p:to>
                                        <p:strVal val="visible"/>
                                      </p:to>
                                    </p:set>
                                  </p:childTnLst>
                                </p:cTn>
                              </p:par>
                              <p:par>
                                <p:cTn id="12" presetID="10" presetClass="entr" presetSubtype="0"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5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fade">
                                      <p:cBhvr>
                                        <p:cTn id="19"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8" grpId="0" animBg="1"/>
      <p:bldP spid="5" grpId="0"/>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Source of Errors</a:t>
            </a:r>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369</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graphicFrame>
        <p:nvGraphicFramePr>
          <p:cNvPr id="8" name="Chart 7"/>
          <p:cNvGraphicFramePr>
            <a:graphicFrameLocks/>
          </p:cNvGraphicFramePr>
          <p:nvPr>
            <p:extLst/>
          </p:nvPr>
        </p:nvGraphicFramePr>
        <p:xfrm>
          <a:off x="4362399" y="2351910"/>
          <a:ext cx="4533997" cy="3267364"/>
        </p:xfrm>
        <a:graphic>
          <a:graphicData uri="http://schemas.openxmlformats.org/drawingml/2006/chart">
            <c:chart xmlns:c="http://schemas.openxmlformats.org/drawingml/2006/chart" xmlns:r="http://schemas.openxmlformats.org/officeDocument/2006/relationships" r:id="rId3"/>
          </a:graphicData>
        </a:graphic>
      </p:graphicFrame>
      <p:sp>
        <p:nvSpPr>
          <p:cNvPr id="53" name="TextBox 52"/>
          <p:cNvSpPr txBox="1"/>
          <p:nvPr/>
        </p:nvSpPr>
        <p:spPr>
          <a:xfrm>
            <a:off x="282433" y="1245696"/>
            <a:ext cx="815993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
                <a:cs typeface="+mn-cs"/>
              </a:rPr>
              <a:t>Detailed circuit simulations (SPICE) of a DRAM cell array to model the behavior of DRAM operations</a:t>
            </a:r>
          </a:p>
        </p:txBody>
      </p:sp>
      <p:pic>
        <p:nvPicPr>
          <p:cNvPr id="56" name="Picture 5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2433" y="2711704"/>
            <a:ext cx="3293502" cy="2409792"/>
          </a:xfrm>
          <a:prstGeom prst="rect">
            <a:avLst/>
          </a:prstGeom>
        </p:spPr>
      </p:pic>
      <p:sp>
        <p:nvSpPr>
          <p:cNvPr id="62" name="TextBox 61"/>
          <p:cNvSpPr txBox="1"/>
          <p:nvPr/>
        </p:nvSpPr>
        <p:spPr>
          <a:xfrm>
            <a:off x="772457" y="3516653"/>
            <a:ext cx="231345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Gill Sans MT"/>
                <a:ea typeface=""/>
                <a:cs typeface="+mn-cs"/>
              </a:rPr>
              <a:t>Circuit model</a:t>
            </a:r>
          </a:p>
        </p:txBody>
      </p:sp>
      <p:grpSp>
        <p:nvGrpSpPr>
          <p:cNvPr id="63" name="nom_volt"/>
          <p:cNvGrpSpPr/>
          <p:nvPr/>
        </p:nvGrpSpPr>
        <p:grpSpPr>
          <a:xfrm>
            <a:off x="8122195" y="3086572"/>
            <a:ext cx="898003" cy="806998"/>
            <a:chOff x="7438941" y="5139094"/>
            <a:chExt cx="898003" cy="806998"/>
          </a:xfrm>
        </p:grpSpPr>
        <p:sp>
          <p:nvSpPr>
            <p:cNvPr id="64" name="Down Arrow 63"/>
            <p:cNvSpPr/>
            <p:nvPr/>
          </p:nvSpPr>
          <p:spPr>
            <a:xfrm>
              <a:off x="7759110" y="5673230"/>
              <a:ext cx="137808" cy="272862"/>
            </a:xfrm>
            <a:prstGeom prst="down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65" name="TextBox 64"/>
            <p:cNvSpPr txBox="1"/>
            <p:nvPr/>
          </p:nvSpPr>
          <p:spPr>
            <a:xfrm>
              <a:off x="7438941" y="5139094"/>
              <a:ext cx="89800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Gill Sans MT"/>
                  <a:ea typeface=""/>
                  <a:cs typeface="+mn-cs"/>
                </a:rPr>
                <a:t>Nominal</a:t>
              </a:r>
              <a:br>
                <a:rPr kumimoji="0" lang="en-US" sz="1600" b="0" i="0" u="none" strike="noStrike" kern="1200" cap="none" spc="0" normalizeH="0" baseline="0" noProof="0" dirty="0">
                  <a:ln>
                    <a:noFill/>
                  </a:ln>
                  <a:solidFill>
                    <a:prstClr val="black"/>
                  </a:solidFill>
                  <a:effectLst/>
                  <a:uLnTx/>
                  <a:uFillTx/>
                  <a:latin typeface="Gill Sans MT"/>
                  <a:ea typeface=""/>
                  <a:cs typeface="+mn-cs"/>
                </a:rPr>
              </a:br>
              <a:r>
                <a:rPr kumimoji="0" lang="en-US" sz="1600" b="0" i="0" u="none" strike="noStrike" kern="1200" cap="none" spc="0" normalizeH="0" baseline="0" noProof="0" dirty="0">
                  <a:ln>
                    <a:noFill/>
                  </a:ln>
                  <a:solidFill>
                    <a:prstClr val="black"/>
                  </a:solidFill>
                  <a:effectLst/>
                  <a:uLnTx/>
                  <a:uFillTx/>
                  <a:latin typeface="Gill Sans MT"/>
                  <a:ea typeface=""/>
                  <a:cs typeface="+mn-cs"/>
                </a:rPr>
                <a:t>Voltage</a:t>
              </a:r>
            </a:p>
          </p:txBody>
        </p:sp>
      </p:grpSp>
      <p:sp>
        <p:nvSpPr>
          <p:cNvPr id="54" name="Right Arrow 53"/>
          <p:cNvSpPr/>
          <p:nvPr/>
        </p:nvSpPr>
        <p:spPr>
          <a:xfrm>
            <a:off x="3406080" y="3576288"/>
            <a:ext cx="956319" cy="602734"/>
          </a:xfrm>
          <a:prstGeom prst="rightArrow">
            <a:avLst/>
          </a:prstGeom>
          <a:solidFill>
            <a:schemeClr val="bg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13" name="TextBox 12">
            <a:hlinkClick r:id="rId5"/>
          </p:cNvPr>
          <p:cNvSpPr txBox="1"/>
          <p:nvPr/>
        </p:nvSpPr>
        <p:spPr>
          <a:xfrm>
            <a:off x="304800" y="1967643"/>
            <a:ext cx="584121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dirty="0">
                <a:ln>
                  <a:noFill/>
                </a:ln>
                <a:solidFill>
                  <a:srgbClr val="004DD6"/>
                </a:solidFill>
                <a:effectLst/>
                <a:uLnTx/>
                <a:uFillTx/>
                <a:latin typeface="Gill Sans MT"/>
                <a:ea typeface=""/>
                <a:cs typeface="+mn-cs"/>
              </a:rPr>
              <a:t>https://</a:t>
            </a:r>
            <a:r>
              <a:rPr kumimoji="0" lang="en-US" sz="2000" b="0" i="0" u="sng" strike="noStrike" kern="1200" cap="none" spc="0" normalizeH="0" baseline="0" noProof="0" dirty="0" err="1">
                <a:ln>
                  <a:noFill/>
                </a:ln>
                <a:solidFill>
                  <a:srgbClr val="004DD6"/>
                </a:solidFill>
                <a:effectLst/>
                <a:uLnTx/>
                <a:uFillTx/>
                <a:latin typeface="Gill Sans MT"/>
                <a:ea typeface=""/>
                <a:cs typeface="+mn-cs"/>
              </a:rPr>
              <a:t>github.com</a:t>
            </a:r>
            <a:r>
              <a:rPr kumimoji="0" lang="en-US" sz="2000" b="0" i="0" u="sng" strike="noStrike" kern="1200" cap="none" spc="0" normalizeH="0" baseline="0" noProof="0" dirty="0">
                <a:ln>
                  <a:noFill/>
                </a:ln>
                <a:solidFill>
                  <a:srgbClr val="004DD6"/>
                </a:solidFill>
                <a:effectLst/>
                <a:uLnTx/>
                <a:uFillTx/>
                <a:latin typeface="Gill Sans MT"/>
                <a:ea typeface=""/>
                <a:cs typeface="+mn-cs"/>
              </a:rPr>
              <a:t>/CMU-SAFARI/DRAM-Voltage-Study</a:t>
            </a:r>
          </a:p>
        </p:txBody>
      </p:sp>
      <p:sp>
        <p:nvSpPr>
          <p:cNvPr id="55" name="Rectangle 54"/>
          <p:cNvSpPr/>
          <p:nvPr/>
        </p:nvSpPr>
        <p:spPr>
          <a:xfrm>
            <a:off x="0" y="5381897"/>
            <a:ext cx="9144000" cy="1096417"/>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Reliable low-voltage operation requires </a:t>
            </a:r>
            <a:r>
              <a:rPr kumimoji="0" lang="en-US" sz="2800" b="0" i="0" u="none" strike="noStrike" kern="1200" cap="none" spc="0" normalizeH="0" baseline="0" noProof="0">
                <a:ln>
                  <a:noFill/>
                </a:ln>
                <a:solidFill>
                  <a:prstClr val="white"/>
                </a:solidFill>
                <a:effectLst/>
                <a:uLnTx/>
                <a:uFillTx/>
                <a:latin typeface="Futura Medium" charset="0"/>
                <a:ea typeface="Futura Medium" charset="0"/>
                <a:cs typeface="Futura Medium" charset="0"/>
              </a:rPr>
              <a:t>higher latency</a:t>
            </a:r>
            <a:endParaRPr kumimoji="0" lang="en-US" sz="28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endParaRPr>
          </a:p>
        </p:txBody>
      </p:sp>
    </p:spTree>
    <p:extLst>
      <p:ext uri="{BB962C8B-B14F-4D97-AF65-F5344CB8AC3E}">
        <p14:creationId xmlns:p14="http://schemas.microsoft.com/office/powerpoint/2010/main" val="3160388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739470" cy="1143000"/>
          </a:xfrm>
        </p:spPr>
        <p:txBody>
          <a:bodyPr>
            <a:normAutofit fontScale="90000"/>
          </a:bodyPr>
          <a:lstStyle/>
          <a:p>
            <a:r>
              <a:rPr lang="en-US" dirty="0"/>
              <a:t>Higher Access Latency </a:t>
            </a:r>
            <a:r>
              <a:rPr lang="en-US" dirty="0">
                <a:sym typeface="Wingdings" pitchFamily="2" charset="2"/>
              </a:rPr>
              <a:t> Fewer Errors</a:t>
            </a:r>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370</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sp>
        <p:nvSpPr>
          <p:cNvPr id="17" name="TextBox 16"/>
          <p:cNvSpPr txBox="1"/>
          <p:nvPr/>
        </p:nvSpPr>
        <p:spPr>
          <a:xfrm>
            <a:off x="253766" y="1219200"/>
            <a:ext cx="902593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300" b="0" i="0" u="none" strike="noStrike" kern="1200" cap="none" spc="0" normalizeH="0" baseline="0" noProof="0" dirty="0">
                <a:ln>
                  <a:noFill/>
                </a:ln>
                <a:solidFill>
                  <a:prstClr val="black"/>
                </a:solidFill>
                <a:effectLst/>
                <a:uLnTx/>
                <a:uFillTx/>
                <a:latin typeface="Gill Sans MT"/>
                <a:ea typeface=""/>
                <a:cs typeface="+mn-cs"/>
              </a:rPr>
              <a:t>Measured minimum latency that </a:t>
            </a:r>
            <a:r>
              <a:rPr kumimoji="0" lang="en-US" sz="2300" b="0" i="1" u="none" strike="noStrike" kern="1200" cap="none" spc="0" normalizeH="0" baseline="0" noProof="0" dirty="0">
                <a:ln>
                  <a:noFill/>
                </a:ln>
                <a:solidFill>
                  <a:prstClr val="black"/>
                </a:solidFill>
                <a:effectLst/>
                <a:uLnTx/>
                <a:uFillTx/>
                <a:latin typeface="Gill Sans MT"/>
                <a:ea typeface=""/>
                <a:cs typeface="+mn-cs"/>
              </a:rPr>
              <a:t>does </a:t>
            </a:r>
            <a:r>
              <a:rPr kumimoji="0" lang="en-US" sz="2300" b="1" i="1" u="none" strike="noStrike" kern="1200" cap="none" spc="0" normalizeH="0" baseline="0" noProof="0" dirty="0">
                <a:ln>
                  <a:noFill/>
                </a:ln>
                <a:solidFill>
                  <a:prstClr val="black"/>
                </a:solidFill>
                <a:effectLst/>
                <a:uLnTx/>
                <a:uFillTx/>
                <a:latin typeface="Gill Sans MT"/>
                <a:ea typeface=""/>
                <a:cs typeface="+mn-cs"/>
              </a:rPr>
              <a:t>not</a:t>
            </a:r>
            <a:r>
              <a:rPr kumimoji="0" lang="en-US" sz="2300" b="0" i="1" u="none" strike="noStrike" kern="1200" cap="none" spc="0" normalizeH="0" baseline="0" noProof="0" dirty="0">
                <a:ln>
                  <a:noFill/>
                </a:ln>
                <a:solidFill>
                  <a:prstClr val="black"/>
                </a:solidFill>
                <a:effectLst/>
                <a:uLnTx/>
                <a:uFillTx/>
                <a:latin typeface="Gill Sans MT"/>
                <a:ea typeface=""/>
                <a:cs typeface="+mn-cs"/>
              </a:rPr>
              <a:t> cause errors </a:t>
            </a:r>
            <a:r>
              <a:rPr kumimoji="0" lang="en-US" sz="2300" b="0" i="0" u="none" strike="noStrike" kern="1200" cap="none" spc="0" normalizeH="0" baseline="0" noProof="0" dirty="0">
                <a:ln>
                  <a:noFill/>
                </a:ln>
                <a:solidFill>
                  <a:prstClr val="black"/>
                </a:solidFill>
                <a:effectLst/>
                <a:uLnTx/>
                <a:uFillTx/>
                <a:latin typeface="Gill Sans MT"/>
                <a:ea typeface=""/>
                <a:cs typeface="+mn-cs"/>
              </a:rPr>
              <a:t>in DRAM modules</a:t>
            </a:r>
          </a:p>
        </p:txBody>
      </p:sp>
      <p:pic>
        <p:nvPicPr>
          <p:cNvPr id="5" name="Content Placeholder 4"/>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479549" y="2045109"/>
            <a:ext cx="6574367" cy="3604786"/>
          </a:xfrm>
        </p:spPr>
      </p:pic>
      <p:sp>
        <p:nvSpPr>
          <p:cNvPr id="8" name="Rectangle 7"/>
          <p:cNvSpPr/>
          <p:nvPr/>
        </p:nvSpPr>
        <p:spPr>
          <a:xfrm>
            <a:off x="3958426" y="1867741"/>
            <a:ext cx="1957468" cy="2603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nvGrpSpPr>
          <p:cNvPr id="42" name="lowerbound"/>
          <p:cNvGrpSpPr/>
          <p:nvPr/>
        </p:nvGrpSpPr>
        <p:grpSpPr>
          <a:xfrm>
            <a:off x="968709" y="4521200"/>
            <a:ext cx="7452553" cy="1795621"/>
            <a:chOff x="968709" y="4521200"/>
            <a:chExt cx="7452553" cy="1795621"/>
          </a:xfrm>
        </p:grpSpPr>
        <p:sp>
          <p:nvSpPr>
            <p:cNvPr id="26" name="Freeform 25"/>
            <p:cNvSpPr/>
            <p:nvPr/>
          </p:nvSpPr>
          <p:spPr>
            <a:xfrm>
              <a:off x="2217182" y="4521200"/>
              <a:ext cx="272017" cy="1453699"/>
            </a:xfrm>
            <a:custGeom>
              <a:avLst/>
              <a:gdLst>
                <a:gd name="connsiteX0" fmla="*/ 356684 w 356684"/>
                <a:gd name="connsiteY0" fmla="*/ 1253067 h 1253067"/>
                <a:gd name="connsiteX1" fmla="*/ 1084 w 356684"/>
                <a:gd name="connsiteY1" fmla="*/ 880533 h 1253067"/>
                <a:gd name="connsiteX2" fmla="*/ 238150 w 356684"/>
                <a:gd name="connsiteY2" fmla="*/ 0 h 1253067"/>
              </a:gdLst>
              <a:ahLst/>
              <a:cxnLst>
                <a:cxn ang="0">
                  <a:pos x="connsiteX0" y="connsiteY0"/>
                </a:cxn>
                <a:cxn ang="0">
                  <a:pos x="connsiteX1" y="connsiteY1"/>
                </a:cxn>
                <a:cxn ang="0">
                  <a:pos x="connsiteX2" y="connsiteY2"/>
                </a:cxn>
              </a:cxnLst>
              <a:rect l="l" t="t" r="r" b="b"/>
              <a:pathLst>
                <a:path w="356684" h="1253067">
                  <a:moveTo>
                    <a:pt x="356684" y="1253067"/>
                  </a:moveTo>
                  <a:cubicBezTo>
                    <a:pt x="188762" y="1171222"/>
                    <a:pt x="20840" y="1089377"/>
                    <a:pt x="1084" y="880533"/>
                  </a:cubicBezTo>
                  <a:cubicBezTo>
                    <a:pt x="-18672" y="671689"/>
                    <a:pt x="238150" y="0"/>
                    <a:pt x="238150" y="0"/>
                  </a:cubicBezTo>
                </a:path>
              </a:pathLst>
            </a:custGeom>
            <a:noFill/>
            <a:ln w="22225">
              <a:solidFill>
                <a:srgbClr val="0070C0"/>
              </a:solidFill>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27" name="TextBox 26"/>
            <p:cNvSpPr txBox="1"/>
            <p:nvPr/>
          </p:nvSpPr>
          <p:spPr>
            <a:xfrm>
              <a:off x="968709" y="5916711"/>
              <a:ext cx="745255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70C0"/>
                  </a:solidFill>
                  <a:effectLst/>
                  <a:uLnTx/>
                  <a:uFillTx/>
                  <a:latin typeface="Gill Sans MT"/>
                  <a:ea typeface=""/>
                  <a:cs typeface="+mn-cs"/>
                </a:rPr>
                <a:t>Lower bound of latency as our latency adjustment granularity is 2.5ns </a:t>
              </a:r>
            </a:p>
          </p:txBody>
        </p:sp>
      </p:grpSp>
      <p:grpSp>
        <p:nvGrpSpPr>
          <p:cNvPr id="10" name="y labels"/>
          <p:cNvGrpSpPr/>
          <p:nvPr/>
        </p:nvGrpSpPr>
        <p:grpSpPr>
          <a:xfrm>
            <a:off x="553211" y="1913195"/>
            <a:ext cx="1309679" cy="3126882"/>
            <a:chOff x="553211" y="1913195"/>
            <a:chExt cx="1309679" cy="3126882"/>
          </a:xfrm>
        </p:grpSpPr>
        <p:sp>
          <p:nvSpPr>
            <p:cNvPr id="11" name="TextBox 10"/>
            <p:cNvSpPr txBox="1"/>
            <p:nvPr/>
          </p:nvSpPr>
          <p:spPr>
            <a:xfrm rot="16200000">
              <a:off x="-594731" y="3061137"/>
              <a:ext cx="3126882"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Arial" charset="0"/>
                  <a:ea typeface="Arial" charset="0"/>
                  <a:cs typeface="Arial" charset="0"/>
                </a:rPr>
                <a:t>Measured Minimum</a:t>
              </a:r>
              <a:br>
                <a:rPr kumimoji="0" lang="en-US" sz="2400" b="0" i="0" u="none" strike="noStrike" kern="1200" cap="none" spc="0" normalizeH="0" baseline="0" noProof="0" dirty="0">
                  <a:ln>
                    <a:noFill/>
                  </a:ln>
                  <a:solidFill>
                    <a:prstClr val="black"/>
                  </a:solidFill>
                  <a:effectLst/>
                  <a:uLnTx/>
                  <a:uFillTx/>
                  <a:latin typeface="Arial" charset="0"/>
                  <a:ea typeface="Arial" charset="0"/>
                  <a:cs typeface="Arial" charset="0"/>
                </a:rPr>
              </a:br>
              <a:r>
                <a:rPr kumimoji="0" lang="en-US" sz="2400" b="0" i="0" u="none" strike="noStrike" kern="1200" cap="none" spc="0" normalizeH="0" baseline="0" noProof="0" dirty="0">
                  <a:ln>
                    <a:noFill/>
                  </a:ln>
                  <a:solidFill>
                    <a:prstClr val="black"/>
                  </a:solidFill>
                  <a:effectLst/>
                  <a:uLnTx/>
                  <a:uFillTx/>
                  <a:latin typeface="Arial" charset="0"/>
                  <a:ea typeface="Arial" charset="0"/>
                  <a:cs typeface="Arial" charset="0"/>
                </a:rPr>
                <a:t> Activate Latency (ns)</a:t>
              </a:r>
            </a:p>
          </p:txBody>
        </p:sp>
        <p:sp>
          <p:nvSpPr>
            <p:cNvPr id="28" name="TextBox 27"/>
            <p:cNvSpPr txBox="1"/>
            <p:nvPr/>
          </p:nvSpPr>
          <p:spPr>
            <a:xfrm>
              <a:off x="1498687" y="4290367"/>
              <a:ext cx="356188"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Arial" charset="0"/>
                  <a:ea typeface="Arial" charset="0"/>
                  <a:cs typeface="Arial" charset="0"/>
                </a:rPr>
                <a:t>8</a:t>
              </a:r>
            </a:p>
          </p:txBody>
        </p:sp>
        <p:sp>
          <p:nvSpPr>
            <p:cNvPr id="29" name="TextBox 28"/>
            <p:cNvSpPr txBox="1"/>
            <p:nvPr/>
          </p:nvSpPr>
          <p:spPr>
            <a:xfrm>
              <a:off x="1335181" y="3702446"/>
              <a:ext cx="52770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Arial" charset="0"/>
                  <a:ea typeface="Arial" charset="0"/>
                  <a:cs typeface="Arial" charset="0"/>
                </a:rPr>
                <a:t>10</a:t>
              </a:r>
            </a:p>
          </p:txBody>
        </p:sp>
        <p:sp>
          <p:nvSpPr>
            <p:cNvPr id="30" name="TextBox 29"/>
            <p:cNvSpPr txBox="1"/>
            <p:nvPr/>
          </p:nvSpPr>
          <p:spPr>
            <a:xfrm>
              <a:off x="1335181" y="3110363"/>
              <a:ext cx="52770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Arial" charset="0"/>
                  <a:ea typeface="Arial" charset="0"/>
                  <a:cs typeface="Arial" charset="0"/>
                </a:rPr>
                <a:t>12</a:t>
              </a:r>
            </a:p>
          </p:txBody>
        </p:sp>
        <p:sp>
          <p:nvSpPr>
            <p:cNvPr id="31" name="TextBox 30"/>
            <p:cNvSpPr txBox="1"/>
            <p:nvPr/>
          </p:nvSpPr>
          <p:spPr>
            <a:xfrm>
              <a:off x="1335181" y="2527061"/>
              <a:ext cx="52770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Arial" charset="0"/>
                  <a:ea typeface="Arial" charset="0"/>
                  <a:cs typeface="Arial" charset="0"/>
                </a:rPr>
                <a:t>14</a:t>
              </a:r>
            </a:p>
          </p:txBody>
        </p:sp>
      </p:grpSp>
      <p:grpSp>
        <p:nvGrpSpPr>
          <p:cNvPr id="41" name="population"/>
          <p:cNvGrpSpPr/>
          <p:nvPr/>
        </p:nvGrpSpPr>
        <p:grpSpPr>
          <a:xfrm>
            <a:off x="3143404" y="1697941"/>
            <a:ext cx="5900866" cy="1994748"/>
            <a:chOff x="3143404" y="1697941"/>
            <a:chExt cx="5900866" cy="1994748"/>
          </a:xfrm>
        </p:grpSpPr>
        <p:grpSp>
          <p:nvGrpSpPr>
            <p:cNvPr id="35" name="Group 34"/>
            <p:cNvGrpSpPr/>
            <p:nvPr/>
          </p:nvGrpSpPr>
          <p:grpSpPr>
            <a:xfrm>
              <a:off x="7258204" y="2602468"/>
              <a:ext cx="1786066" cy="1090221"/>
              <a:chOff x="7258204" y="2602468"/>
              <a:chExt cx="1786066" cy="1090221"/>
            </a:xfrm>
          </p:grpSpPr>
          <p:sp>
            <p:nvSpPr>
              <p:cNvPr id="33" name="Freeform 32"/>
              <p:cNvSpPr/>
              <p:nvPr/>
            </p:nvSpPr>
            <p:spPr>
              <a:xfrm>
                <a:off x="7636043" y="2971800"/>
                <a:ext cx="256674" cy="720889"/>
              </a:xfrm>
              <a:custGeom>
                <a:avLst/>
                <a:gdLst>
                  <a:gd name="connsiteX0" fmla="*/ 433137 w 433137"/>
                  <a:gd name="connsiteY0" fmla="*/ 0 h 657726"/>
                  <a:gd name="connsiteX1" fmla="*/ 0 w 433137"/>
                  <a:gd name="connsiteY1" fmla="*/ 657726 h 657726"/>
                </a:gdLst>
                <a:ahLst/>
                <a:cxnLst>
                  <a:cxn ang="0">
                    <a:pos x="connsiteX0" y="connsiteY0"/>
                  </a:cxn>
                  <a:cxn ang="0">
                    <a:pos x="connsiteX1" y="connsiteY1"/>
                  </a:cxn>
                </a:cxnLst>
                <a:rect l="l" t="t" r="r" b="b"/>
                <a:pathLst>
                  <a:path w="433137" h="657726">
                    <a:moveTo>
                      <a:pt x="433137" y="0"/>
                    </a:moveTo>
                    <a:lnTo>
                      <a:pt x="0" y="657726"/>
                    </a:lnTo>
                  </a:path>
                </a:pathLst>
              </a:custGeom>
              <a:noFill/>
              <a:ln w="25400">
                <a:solidFill>
                  <a:schemeClr val="tx1"/>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34" name="TextBox 33"/>
              <p:cNvSpPr txBox="1"/>
              <p:nvPr/>
            </p:nvSpPr>
            <p:spPr>
              <a:xfrm>
                <a:off x="7258204" y="2602468"/>
                <a:ext cx="178606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Gill Sans MT"/>
                    <a:ea typeface=""/>
                    <a:cs typeface="+mn-cs"/>
                  </a:rPr>
                  <a:t>100% of modules</a:t>
                </a:r>
              </a:p>
            </p:txBody>
          </p:sp>
        </p:grpSp>
        <p:grpSp>
          <p:nvGrpSpPr>
            <p:cNvPr id="36" name="Group 35"/>
            <p:cNvGrpSpPr/>
            <p:nvPr/>
          </p:nvGrpSpPr>
          <p:grpSpPr>
            <a:xfrm>
              <a:off x="3143404" y="1697941"/>
              <a:ext cx="1670650" cy="1089193"/>
              <a:chOff x="7551405" y="2603496"/>
              <a:chExt cx="1670650" cy="1089193"/>
            </a:xfrm>
          </p:grpSpPr>
          <p:sp>
            <p:nvSpPr>
              <p:cNvPr id="37" name="Freeform 36"/>
              <p:cNvSpPr/>
              <p:nvPr/>
            </p:nvSpPr>
            <p:spPr>
              <a:xfrm>
                <a:off x="7636043" y="2971800"/>
                <a:ext cx="256674" cy="720889"/>
              </a:xfrm>
              <a:custGeom>
                <a:avLst/>
                <a:gdLst>
                  <a:gd name="connsiteX0" fmla="*/ 433137 w 433137"/>
                  <a:gd name="connsiteY0" fmla="*/ 0 h 657726"/>
                  <a:gd name="connsiteX1" fmla="*/ 0 w 433137"/>
                  <a:gd name="connsiteY1" fmla="*/ 657726 h 657726"/>
                </a:gdLst>
                <a:ahLst/>
                <a:cxnLst>
                  <a:cxn ang="0">
                    <a:pos x="connsiteX0" y="connsiteY0"/>
                  </a:cxn>
                  <a:cxn ang="0">
                    <a:pos x="connsiteX1" y="connsiteY1"/>
                  </a:cxn>
                </a:cxnLst>
                <a:rect l="l" t="t" r="r" b="b"/>
                <a:pathLst>
                  <a:path w="433137" h="657726">
                    <a:moveTo>
                      <a:pt x="433137" y="0"/>
                    </a:moveTo>
                    <a:lnTo>
                      <a:pt x="0" y="657726"/>
                    </a:lnTo>
                  </a:path>
                </a:pathLst>
              </a:custGeom>
              <a:noFill/>
              <a:ln w="25400">
                <a:solidFill>
                  <a:schemeClr val="tx1"/>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38" name="TextBox 37"/>
              <p:cNvSpPr txBox="1"/>
              <p:nvPr/>
            </p:nvSpPr>
            <p:spPr>
              <a:xfrm>
                <a:off x="7551405" y="2603496"/>
                <a:ext cx="167065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Gill Sans MT"/>
                    <a:ea typeface=""/>
                    <a:cs typeface="+mn-cs"/>
                  </a:rPr>
                  <a:t>40% of modules</a:t>
                </a:r>
              </a:p>
            </p:txBody>
          </p:sp>
        </p:grpSp>
      </p:grpSp>
      <p:sp>
        <p:nvSpPr>
          <p:cNvPr id="40" name="punch"/>
          <p:cNvSpPr/>
          <p:nvPr/>
        </p:nvSpPr>
        <p:spPr>
          <a:xfrm>
            <a:off x="0" y="5046343"/>
            <a:ext cx="9144000" cy="1280160"/>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prstClr val="white"/>
                </a:solidFill>
                <a:effectLst/>
                <a:uLnTx/>
                <a:uFillTx/>
                <a:latin typeface="Futura Medium" charset="0"/>
                <a:ea typeface="Futura Medium" charset="0"/>
                <a:cs typeface="Futura Medium" charset="0"/>
              </a:rPr>
              <a:t>DRAM requires longer latency to access data </a:t>
            </a:r>
            <a:r>
              <a:rPr kumimoji="0" lang="en-US" sz="3200" b="1" i="0" u="none" strike="noStrike" kern="0" cap="none" spc="0" normalizeH="0" baseline="0" noProof="0" dirty="0">
                <a:ln>
                  <a:noFill/>
                </a:ln>
                <a:solidFill>
                  <a:prstClr val="white"/>
                </a:solidFill>
                <a:effectLst/>
                <a:uLnTx/>
                <a:uFillTx/>
                <a:latin typeface="Futura Medium" charset="0"/>
                <a:ea typeface="Futura Medium" charset="0"/>
                <a:cs typeface="Futura Medium" charset="0"/>
              </a:rPr>
              <a:t>without errors</a:t>
            </a:r>
            <a:r>
              <a:rPr kumimoji="0" lang="en-US" sz="3200" b="0" i="0" u="none" strike="noStrike" kern="0" cap="none" spc="0" normalizeH="0" baseline="0" noProof="0" dirty="0">
                <a:ln>
                  <a:noFill/>
                </a:ln>
                <a:solidFill>
                  <a:prstClr val="white"/>
                </a:solidFill>
                <a:effectLst/>
                <a:uLnTx/>
                <a:uFillTx/>
                <a:latin typeface="Futura Medium" charset="0"/>
                <a:ea typeface="Futura Medium" charset="0"/>
                <a:cs typeface="Futura Medium" charset="0"/>
              </a:rPr>
              <a:t> at lower voltage</a:t>
            </a:r>
          </a:p>
        </p:txBody>
      </p:sp>
      <p:grpSp>
        <p:nvGrpSpPr>
          <p:cNvPr id="7" name="vertical selection"/>
          <p:cNvGrpSpPr/>
          <p:nvPr/>
        </p:nvGrpSpPr>
        <p:grpSpPr>
          <a:xfrm>
            <a:off x="3238407" y="2556638"/>
            <a:ext cx="2977733" cy="1733729"/>
            <a:chOff x="3238407" y="2556638"/>
            <a:chExt cx="2977733" cy="1733729"/>
          </a:xfrm>
        </p:grpSpPr>
        <p:sp>
          <p:nvSpPr>
            <p:cNvPr id="3" name="Rectangle 2"/>
            <p:cNvSpPr/>
            <p:nvPr/>
          </p:nvSpPr>
          <p:spPr>
            <a:xfrm>
              <a:off x="3238407" y="2779235"/>
              <a:ext cx="415270" cy="1511132"/>
            </a:xfrm>
            <a:prstGeom prst="rect">
              <a:avLst/>
            </a:prstGeom>
            <a:noFill/>
            <a:ln w="190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6" name="TextBox 5"/>
            <p:cNvSpPr txBox="1"/>
            <p:nvPr/>
          </p:nvSpPr>
          <p:spPr>
            <a:xfrm>
              <a:off x="3653677" y="2556638"/>
              <a:ext cx="2562463"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79646">
                      <a:lumMod val="75000"/>
                    </a:srgbClr>
                  </a:solidFill>
                  <a:effectLst/>
                  <a:uLnTx/>
                  <a:uFillTx/>
                  <a:latin typeface="Gill Sans MT"/>
                  <a:ea typeface=""/>
                  <a:cs typeface="+mn-cs"/>
                </a:rPr>
                <a:t>Distribution of latency in the total population</a:t>
              </a:r>
            </a:p>
          </p:txBody>
        </p:sp>
      </p:grpSp>
      <p:sp>
        <p:nvSpPr>
          <p:cNvPr id="12" name="growing arrow"/>
          <p:cNvSpPr/>
          <p:nvPr/>
        </p:nvSpPr>
        <p:spPr>
          <a:xfrm>
            <a:off x="2404170" y="2836121"/>
            <a:ext cx="4924926" cy="1267327"/>
          </a:xfrm>
          <a:custGeom>
            <a:avLst/>
            <a:gdLst>
              <a:gd name="connsiteX0" fmla="*/ 4924926 w 4924926"/>
              <a:gd name="connsiteY0" fmla="*/ 1267327 h 1267327"/>
              <a:gd name="connsiteX1" fmla="*/ 1106905 w 4924926"/>
              <a:gd name="connsiteY1" fmla="*/ 1026695 h 1267327"/>
              <a:gd name="connsiteX2" fmla="*/ 0 w 4924926"/>
              <a:gd name="connsiteY2" fmla="*/ 0 h 1267327"/>
            </a:gdLst>
            <a:ahLst/>
            <a:cxnLst>
              <a:cxn ang="0">
                <a:pos x="connsiteX0" y="connsiteY0"/>
              </a:cxn>
              <a:cxn ang="0">
                <a:pos x="connsiteX1" y="connsiteY1"/>
              </a:cxn>
              <a:cxn ang="0">
                <a:pos x="connsiteX2" y="connsiteY2"/>
              </a:cxn>
            </a:cxnLst>
            <a:rect l="l" t="t" r="r" b="b"/>
            <a:pathLst>
              <a:path w="4924926" h="1267327">
                <a:moveTo>
                  <a:pt x="4924926" y="1267327"/>
                </a:moveTo>
                <a:cubicBezTo>
                  <a:pt x="3426326" y="1252621"/>
                  <a:pt x="1927726" y="1237916"/>
                  <a:pt x="1106905" y="1026695"/>
                </a:cubicBezTo>
                <a:cubicBezTo>
                  <a:pt x="286084" y="815474"/>
                  <a:pt x="0" y="0"/>
                  <a:pt x="0" y="0"/>
                </a:cubicBezTo>
              </a:path>
            </a:pathLst>
          </a:custGeom>
          <a:noFill/>
          <a:ln w="146050">
            <a:solidFill>
              <a:srgbClr val="004DD6"/>
            </a:solidFill>
            <a:tail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9" name="TextBox 8"/>
          <p:cNvSpPr txBox="1"/>
          <p:nvPr/>
        </p:nvSpPr>
        <p:spPr>
          <a:xfrm>
            <a:off x="9512968" y="5759116"/>
            <a:ext cx="18473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Gill Sans MT"/>
              <a:ea typeface=""/>
              <a:cs typeface="+mn-cs"/>
            </a:endParaRPr>
          </a:p>
        </p:txBody>
      </p:sp>
    </p:spTree>
    <p:extLst>
      <p:ext uri="{BB962C8B-B14F-4D97-AF65-F5344CB8AC3E}">
        <p14:creationId xmlns:p14="http://schemas.microsoft.com/office/powerpoint/2010/main" val="4115473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4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4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12" grpId="0" animBg="1"/>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Spatial Locality of Errors</a:t>
            </a:r>
          </a:p>
        </p:txBody>
      </p:sp>
      <p:pic>
        <p:nvPicPr>
          <p:cNvPr id="5" name="Content Placeholder 4"/>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090863" y="1987217"/>
            <a:ext cx="7318385" cy="3274014"/>
          </a:xfrm>
        </p:spPr>
      </p:pic>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371</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sp>
        <p:nvSpPr>
          <p:cNvPr id="7" name="TextBox 6"/>
          <p:cNvSpPr txBox="1"/>
          <p:nvPr/>
        </p:nvSpPr>
        <p:spPr>
          <a:xfrm>
            <a:off x="1837879" y="1566704"/>
            <a:ext cx="582435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lumMod val="75000"/>
                    <a:lumOff val="25000"/>
                  </a:prstClr>
                </a:solidFill>
                <a:effectLst/>
                <a:uLnTx/>
                <a:uFillTx/>
                <a:latin typeface="Arial" charset="0"/>
                <a:ea typeface="Arial" charset="0"/>
                <a:cs typeface="Arial" charset="0"/>
              </a:rPr>
              <a:t>A module under 1.175V (</a:t>
            </a:r>
            <a:r>
              <a:rPr kumimoji="0" lang="en-US" sz="2000" b="1" i="0" u="none" strike="noStrike" kern="1200" cap="none" spc="0" normalizeH="0" baseline="0" noProof="0" dirty="0">
                <a:ln>
                  <a:noFill/>
                </a:ln>
                <a:solidFill>
                  <a:prstClr val="black">
                    <a:lumMod val="75000"/>
                    <a:lumOff val="25000"/>
                  </a:prstClr>
                </a:solidFill>
                <a:effectLst/>
                <a:uLnTx/>
                <a:uFillTx/>
                <a:latin typeface="Arial" charset="0"/>
                <a:ea typeface="Arial" charset="0"/>
                <a:cs typeface="Arial" charset="0"/>
              </a:rPr>
              <a:t>12% voltage reduction</a:t>
            </a:r>
            <a:r>
              <a:rPr kumimoji="0" lang="en-US" sz="2000" b="0" i="0" u="none" strike="noStrike" kern="1200" cap="none" spc="0" normalizeH="0" baseline="0" noProof="0" dirty="0">
                <a:ln>
                  <a:noFill/>
                </a:ln>
                <a:solidFill>
                  <a:prstClr val="black">
                    <a:lumMod val="75000"/>
                    <a:lumOff val="25000"/>
                  </a:prstClr>
                </a:solidFill>
                <a:effectLst/>
                <a:uLnTx/>
                <a:uFillTx/>
                <a:latin typeface="Arial" charset="0"/>
                <a:ea typeface="Arial" charset="0"/>
                <a:cs typeface="Arial" charset="0"/>
              </a:rPr>
              <a:t>)</a:t>
            </a:r>
          </a:p>
        </p:txBody>
      </p:sp>
      <p:sp>
        <p:nvSpPr>
          <p:cNvPr id="9" name="lip text"/>
          <p:cNvSpPr/>
          <p:nvPr/>
        </p:nvSpPr>
        <p:spPr>
          <a:xfrm>
            <a:off x="0" y="5372697"/>
            <a:ext cx="9144000" cy="87218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a:ln>
                  <a:noFill/>
                </a:ln>
                <a:solidFill>
                  <a:prstClr val="white"/>
                </a:solidFill>
                <a:effectLst/>
                <a:uLnTx/>
                <a:uFillTx/>
                <a:latin typeface="Futura Medium" charset="0"/>
                <a:ea typeface="Futura Medium" charset="0"/>
                <a:cs typeface="Futura Medium" charset="0"/>
              </a:rPr>
              <a:t>Errors concentrate in certain regions</a:t>
            </a:r>
            <a:endParaRPr kumimoji="0" lang="en-US" sz="3200" b="0" i="0" u="none" strike="noStrike" kern="0" cap="none" spc="0" normalizeH="0" baseline="0" noProof="0" dirty="0">
              <a:ln>
                <a:noFill/>
              </a:ln>
              <a:solidFill>
                <a:prstClr val="white"/>
              </a:solidFill>
              <a:effectLst/>
              <a:uLnTx/>
              <a:uFillTx/>
              <a:latin typeface="Futura Medium" charset="0"/>
              <a:ea typeface="Futura Medium" charset="0"/>
              <a:cs typeface="Futura Medium" charset="0"/>
            </a:endParaRPr>
          </a:p>
        </p:txBody>
      </p:sp>
    </p:spTree>
    <p:extLst>
      <p:ext uri="{BB962C8B-B14F-4D97-AF65-F5344CB8AC3E}">
        <p14:creationId xmlns:p14="http://schemas.microsoft.com/office/powerpoint/2010/main" val="4163862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Voltron Overview</a:t>
            </a:r>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372</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sp>
        <p:nvSpPr>
          <p:cNvPr id="6" name="TextBox 5"/>
          <p:cNvSpPr txBox="1"/>
          <p:nvPr/>
        </p:nvSpPr>
        <p:spPr>
          <a:xfrm>
            <a:off x="0" y="5033088"/>
            <a:ext cx="9144000"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0" cap="none" spc="0" normalizeH="0" baseline="0" noProof="0" dirty="0">
                <a:ln>
                  <a:noFill/>
                </a:ln>
                <a:solidFill>
                  <a:srgbClr val="FF4136"/>
                </a:solidFill>
                <a:effectLst/>
                <a:uLnTx/>
                <a:uFillTx/>
                <a:latin typeface="Gill Sans MT"/>
                <a:ea typeface=""/>
                <a:cs typeface="+mn-cs"/>
              </a:rPr>
              <a:t>How do we predict performance loss due to increased latency under low DRAM voltage?</a:t>
            </a:r>
          </a:p>
        </p:txBody>
      </p:sp>
      <p:pic>
        <p:nvPicPr>
          <p:cNvPr id="9" name="Picture 8"/>
          <p:cNvPicPr>
            <a:picLocks noChangeAspect="1"/>
          </p:cNvPicPr>
          <p:nvPr/>
        </p:nvPicPr>
        <p:blipFill>
          <a:blip r:embed="rId3"/>
          <a:stretch>
            <a:fillRect/>
          </a:stretch>
        </p:blipFill>
        <p:spPr>
          <a:xfrm>
            <a:off x="955202" y="2013730"/>
            <a:ext cx="1554459" cy="1554459"/>
          </a:xfrm>
          <a:prstGeom prst="rect">
            <a:avLst/>
          </a:prstGeom>
        </p:spPr>
      </p:pic>
      <p:pic>
        <p:nvPicPr>
          <p:cNvPr id="13" name="Picture 12"/>
          <p:cNvPicPr>
            <a:picLocks noChangeAspect="1"/>
          </p:cNvPicPr>
          <p:nvPr/>
        </p:nvPicPr>
        <p:blipFill>
          <a:blip r:embed="rId4"/>
          <a:stretch>
            <a:fillRect/>
          </a:stretch>
        </p:blipFill>
        <p:spPr>
          <a:xfrm>
            <a:off x="6546109" y="1679842"/>
            <a:ext cx="2003174" cy="2003174"/>
          </a:xfrm>
          <a:prstGeom prst="rect">
            <a:avLst/>
          </a:prstGeom>
        </p:spPr>
      </p:pic>
      <p:pic>
        <p:nvPicPr>
          <p:cNvPr id="12" name="Picture 11"/>
          <p:cNvPicPr>
            <a:picLocks noChangeAspect="1"/>
          </p:cNvPicPr>
          <p:nvPr/>
        </p:nvPicPr>
        <p:blipFill>
          <a:blip r:embed="rId5"/>
          <a:stretch>
            <a:fillRect/>
          </a:stretch>
        </p:blipFill>
        <p:spPr>
          <a:xfrm>
            <a:off x="3669133" y="1856506"/>
            <a:ext cx="1711683" cy="1711683"/>
          </a:xfrm>
          <a:prstGeom prst="rect">
            <a:avLst/>
          </a:prstGeom>
        </p:spPr>
      </p:pic>
      <p:sp>
        <p:nvSpPr>
          <p:cNvPr id="5" name="Rounded Rectangle 4"/>
          <p:cNvSpPr/>
          <p:nvPr/>
        </p:nvSpPr>
        <p:spPr>
          <a:xfrm>
            <a:off x="3368842" y="1856505"/>
            <a:ext cx="2318086" cy="1759377"/>
          </a:xfrm>
          <a:prstGeom prst="roundRect">
            <a:avLst>
              <a:gd name="adj" fmla="val 9111"/>
            </a:avLst>
          </a:prstGeom>
          <a:noFill/>
          <a:ln w="254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1" u="none" strike="noStrike" kern="1200" cap="none" spc="0" normalizeH="0" baseline="0" noProof="0" dirty="0">
              <a:ln>
                <a:noFill/>
              </a:ln>
              <a:solidFill>
                <a:prstClr val="black"/>
              </a:solidFill>
              <a:effectLst/>
              <a:uLnTx/>
              <a:uFillTx/>
              <a:latin typeface="Gill Sans MT"/>
              <a:ea typeface="+mn-ea"/>
              <a:cs typeface="+mn-cs"/>
            </a:endParaRPr>
          </a:p>
        </p:txBody>
      </p:sp>
      <p:sp>
        <p:nvSpPr>
          <p:cNvPr id="16" name="TextBox 15"/>
          <p:cNvSpPr txBox="1"/>
          <p:nvPr/>
        </p:nvSpPr>
        <p:spPr>
          <a:xfrm>
            <a:off x="3847196" y="1333719"/>
            <a:ext cx="143859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Gill Sans MT"/>
                <a:ea typeface=""/>
                <a:cs typeface="+mn-cs"/>
              </a:rPr>
              <a:t>Voltron</a:t>
            </a:r>
          </a:p>
        </p:txBody>
      </p:sp>
      <p:cxnSp>
        <p:nvCxnSpPr>
          <p:cNvPr id="18" name="Straight Arrow Connector 17"/>
          <p:cNvCxnSpPr/>
          <p:nvPr/>
        </p:nvCxnSpPr>
        <p:spPr>
          <a:xfrm>
            <a:off x="2294021" y="2790959"/>
            <a:ext cx="898358" cy="0"/>
          </a:xfrm>
          <a:prstGeom prst="straightConnector1">
            <a:avLst/>
          </a:prstGeom>
          <a:ln w="63500" cap="rnd">
            <a:solidFill>
              <a:schemeClr val="tx1">
                <a:lumMod val="75000"/>
                <a:lumOff val="25000"/>
              </a:schemeClr>
            </a:solidFill>
            <a:tailEnd type="stealth" w="lg" len="lg"/>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310308" y="3652573"/>
            <a:ext cx="3155785"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Gill Sans MT"/>
                <a:ea typeface=""/>
                <a:cs typeface="+mn-cs"/>
              </a:rPr>
              <a:t>User specifies the </a:t>
            </a:r>
            <a:r>
              <a:rPr kumimoji="0" lang="en-US" sz="2000" b="1" i="0" u="none" strike="noStrike" kern="1200" cap="none" spc="0" normalizeH="0" baseline="0" noProof="0" dirty="0">
                <a:ln>
                  <a:noFill/>
                </a:ln>
                <a:solidFill>
                  <a:prstClr val="black"/>
                </a:solidFill>
                <a:effectLst/>
                <a:uLnTx/>
                <a:uFillTx/>
                <a:latin typeface="Gill Sans MT"/>
                <a:ea typeface=""/>
                <a:cs typeface="+mn-cs"/>
              </a:rPr>
              <a:t>performance loss target</a:t>
            </a:r>
          </a:p>
        </p:txBody>
      </p:sp>
      <p:cxnSp>
        <p:nvCxnSpPr>
          <p:cNvPr id="20" name="Straight Arrow Connector 19"/>
          <p:cNvCxnSpPr/>
          <p:nvPr/>
        </p:nvCxnSpPr>
        <p:spPr>
          <a:xfrm>
            <a:off x="5535456" y="2809412"/>
            <a:ext cx="1010653" cy="0"/>
          </a:xfrm>
          <a:prstGeom prst="straightConnector1">
            <a:avLst/>
          </a:prstGeom>
          <a:ln w="63500" cap="rnd">
            <a:solidFill>
              <a:schemeClr val="tx1">
                <a:lumMod val="75000"/>
                <a:lumOff val="25000"/>
              </a:schemeClr>
            </a:solidFill>
            <a:tailEnd type="stealth" w="lg" len="lg"/>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4090944" y="3652573"/>
            <a:ext cx="433441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Gill Sans MT"/>
                <a:ea typeface=""/>
                <a:cs typeface="+mn-cs"/>
              </a:rPr>
              <a:t>Select the </a:t>
            </a:r>
            <a:r>
              <a:rPr kumimoji="0" lang="en-US" sz="2000" b="1" i="0" u="none" strike="noStrike" kern="1200" cap="none" spc="0" normalizeH="0" baseline="0" noProof="0" dirty="0">
                <a:ln>
                  <a:noFill/>
                </a:ln>
                <a:solidFill>
                  <a:prstClr val="black"/>
                </a:solidFill>
                <a:effectLst/>
                <a:uLnTx/>
                <a:uFillTx/>
                <a:latin typeface="Gill Sans MT"/>
                <a:ea typeface=""/>
                <a:cs typeface="+mn-cs"/>
              </a:rPr>
              <a:t>minimum</a:t>
            </a:r>
            <a:r>
              <a:rPr kumimoji="0" lang="en-US" sz="2000" b="0" i="0" u="none" strike="noStrike" kern="1200" cap="none" spc="0" normalizeH="0" baseline="0" noProof="0" dirty="0">
                <a:ln>
                  <a:noFill/>
                </a:ln>
                <a:solidFill>
                  <a:prstClr val="black"/>
                </a:solidFill>
                <a:effectLst/>
                <a:uLnTx/>
                <a:uFillTx/>
                <a:latin typeface="Gill Sans MT"/>
                <a:ea typeface=""/>
                <a:cs typeface="+mn-cs"/>
              </a:rPr>
              <a:t> DRAM voltage without violating the target</a:t>
            </a:r>
          </a:p>
        </p:txBody>
      </p:sp>
    </p:spTree>
    <p:extLst>
      <p:ext uri="{BB962C8B-B14F-4D97-AF65-F5344CB8AC3E}">
        <p14:creationId xmlns:p14="http://schemas.microsoft.com/office/powerpoint/2010/main" val="392301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t>Linear Model to Predict Performance</a:t>
            </a:r>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373</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pic>
        <p:nvPicPr>
          <p:cNvPr id="9" name="Picture 8"/>
          <p:cNvPicPr>
            <a:picLocks noChangeAspect="1"/>
          </p:cNvPicPr>
          <p:nvPr/>
        </p:nvPicPr>
        <p:blipFill>
          <a:blip r:embed="rId3"/>
          <a:stretch>
            <a:fillRect/>
          </a:stretch>
        </p:blipFill>
        <p:spPr>
          <a:xfrm>
            <a:off x="955202" y="2013730"/>
            <a:ext cx="1554459" cy="1554459"/>
          </a:xfrm>
          <a:prstGeom prst="rect">
            <a:avLst/>
          </a:prstGeom>
        </p:spPr>
      </p:pic>
      <p:pic>
        <p:nvPicPr>
          <p:cNvPr id="13" name="Picture 12"/>
          <p:cNvPicPr>
            <a:picLocks noChangeAspect="1"/>
          </p:cNvPicPr>
          <p:nvPr/>
        </p:nvPicPr>
        <p:blipFill>
          <a:blip r:embed="rId4"/>
          <a:stretch>
            <a:fillRect/>
          </a:stretch>
        </p:blipFill>
        <p:spPr>
          <a:xfrm>
            <a:off x="6546109" y="1679842"/>
            <a:ext cx="2003174" cy="2003174"/>
          </a:xfrm>
          <a:prstGeom prst="rect">
            <a:avLst/>
          </a:prstGeom>
        </p:spPr>
      </p:pic>
      <p:pic>
        <p:nvPicPr>
          <p:cNvPr id="12" name="Picture 11"/>
          <p:cNvPicPr>
            <a:picLocks noChangeAspect="1"/>
          </p:cNvPicPr>
          <p:nvPr/>
        </p:nvPicPr>
        <p:blipFill>
          <a:blip r:embed="rId5"/>
          <a:stretch>
            <a:fillRect/>
          </a:stretch>
        </p:blipFill>
        <p:spPr>
          <a:xfrm>
            <a:off x="3669133" y="1856506"/>
            <a:ext cx="1711683" cy="1711683"/>
          </a:xfrm>
          <a:prstGeom prst="rect">
            <a:avLst/>
          </a:prstGeom>
        </p:spPr>
      </p:pic>
      <p:sp>
        <p:nvSpPr>
          <p:cNvPr id="5" name="Rounded Rectangle 4"/>
          <p:cNvSpPr/>
          <p:nvPr/>
        </p:nvSpPr>
        <p:spPr>
          <a:xfrm>
            <a:off x="3368842" y="1856505"/>
            <a:ext cx="2318086" cy="1759377"/>
          </a:xfrm>
          <a:prstGeom prst="roundRect">
            <a:avLst>
              <a:gd name="adj" fmla="val 9111"/>
            </a:avLst>
          </a:prstGeom>
          <a:noFill/>
          <a:ln w="254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1" u="none" strike="noStrike" kern="1200" cap="none" spc="0" normalizeH="0" baseline="0" noProof="0" dirty="0">
              <a:ln>
                <a:noFill/>
              </a:ln>
              <a:solidFill>
                <a:prstClr val="black"/>
              </a:solidFill>
              <a:effectLst/>
              <a:uLnTx/>
              <a:uFillTx/>
              <a:latin typeface="Gill Sans MT"/>
              <a:ea typeface="+mn-ea"/>
              <a:cs typeface="+mn-cs"/>
            </a:endParaRPr>
          </a:p>
        </p:txBody>
      </p:sp>
      <p:sp>
        <p:nvSpPr>
          <p:cNvPr id="16" name="TextBox 15"/>
          <p:cNvSpPr txBox="1"/>
          <p:nvPr/>
        </p:nvSpPr>
        <p:spPr>
          <a:xfrm>
            <a:off x="3847196" y="1333719"/>
            <a:ext cx="143859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Gill Sans MT"/>
                <a:ea typeface=""/>
                <a:cs typeface="+mn-cs"/>
              </a:rPr>
              <a:t>Voltron</a:t>
            </a:r>
          </a:p>
        </p:txBody>
      </p:sp>
      <p:cxnSp>
        <p:nvCxnSpPr>
          <p:cNvPr id="18" name="Straight Arrow Connector 17"/>
          <p:cNvCxnSpPr/>
          <p:nvPr/>
        </p:nvCxnSpPr>
        <p:spPr>
          <a:xfrm>
            <a:off x="2294021" y="2790959"/>
            <a:ext cx="898358" cy="0"/>
          </a:xfrm>
          <a:prstGeom prst="straightConnector1">
            <a:avLst/>
          </a:prstGeom>
          <a:ln w="63500" cap="rnd">
            <a:solidFill>
              <a:schemeClr val="tx1">
                <a:lumMod val="75000"/>
                <a:lumOff val="25000"/>
              </a:schemeClr>
            </a:solidFill>
            <a:tailEnd type="stealth" w="lg" len="lg"/>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310308" y="3652573"/>
            <a:ext cx="3155785"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Gill Sans MT"/>
                <a:ea typeface=""/>
                <a:cs typeface="+mn-cs"/>
              </a:rPr>
              <a:t>User specifies the </a:t>
            </a:r>
            <a:r>
              <a:rPr kumimoji="0" lang="en-US" sz="2000" b="1" i="0" u="none" strike="noStrike" kern="1200" cap="none" spc="0" normalizeH="0" baseline="0" noProof="0" dirty="0">
                <a:ln>
                  <a:noFill/>
                </a:ln>
                <a:solidFill>
                  <a:prstClr val="black"/>
                </a:solidFill>
                <a:effectLst/>
                <a:uLnTx/>
                <a:uFillTx/>
                <a:latin typeface="Gill Sans MT"/>
                <a:ea typeface=""/>
                <a:cs typeface="+mn-cs"/>
              </a:rPr>
              <a:t>performance loss target</a:t>
            </a:r>
          </a:p>
        </p:txBody>
      </p:sp>
      <p:cxnSp>
        <p:nvCxnSpPr>
          <p:cNvPr id="20" name="Straight Arrow Connector 19"/>
          <p:cNvCxnSpPr/>
          <p:nvPr/>
        </p:nvCxnSpPr>
        <p:spPr>
          <a:xfrm>
            <a:off x="5535456" y="2809412"/>
            <a:ext cx="1010653" cy="0"/>
          </a:xfrm>
          <a:prstGeom prst="straightConnector1">
            <a:avLst/>
          </a:prstGeom>
          <a:ln w="63500" cap="rnd">
            <a:solidFill>
              <a:schemeClr val="tx1">
                <a:lumMod val="75000"/>
                <a:lumOff val="25000"/>
              </a:schemeClr>
            </a:solidFill>
            <a:tailEnd type="stealth" w="lg" len="lg"/>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4090944" y="3652573"/>
            <a:ext cx="433441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Gill Sans MT"/>
                <a:ea typeface=""/>
                <a:cs typeface="+mn-cs"/>
              </a:rPr>
              <a:t>Select the </a:t>
            </a:r>
            <a:r>
              <a:rPr kumimoji="0" lang="en-US" sz="2000" b="1" i="0" u="none" strike="noStrike" kern="1200" cap="none" spc="0" normalizeH="0" baseline="0" noProof="0" dirty="0">
                <a:ln>
                  <a:noFill/>
                </a:ln>
                <a:solidFill>
                  <a:prstClr val="black"/>
                </a:solidFill>
                <a:effectLst/>
                <a:uLnTx/>
                <a:uFillTx/>
                <a:latin typeface="Gill Sans MT"/>
                <a:ea typeface=""/>
                <a:cs typeface="+mn-cs"/>
              </a:rPr>
              <a:t>minimum</a:t>
            </a:r>
            <a:r>
              <a:rPr kumimoji="0" lang="en-US" sz="2000" b="0" i="0" u="none" strike="noStrike" kern="1200" cap="none" spc="0" normalizeH="0" baseline="0" noProof="0" dirty="0">
                <a:ln>
                  <a:noFill/>
                </a:ln>
                <a:solidFill>
                  <a:prstClr val="black"/>
                </a:solidFill>
                <a:effectLst/>
                <a:uLnTx/>
                <a:uFillTx/>
                <a:latin typeface="Gill Sans MT"/>
                <a:ea typeface=""/>
                <a:cs typeface="+mn-cs"/>
              </a:rPr>
              <a:t> DRAM voltage without violating the target</a:t>
            </a:r>
          </a:p>
        </p:txBody>
      </p:sp>
      <p:sp>
        <p:nvSpPr>
          <p:cNvPr id="8" name="Rectangle 7"/>
          <p:cNvSpPr/>
          <p:nvPr/>
        </p:nvSpPr>
        <p:spPr>
          <a:xfrm>
            <a:off x="276664" y="1477108"/>
            <a:ext cx="3058221" cy="3061906"/>
          </a:xfrm>
          <a:prstGeom prst="rect">
            <a:avLst/>
          </a:prstGeom>
          <a:solidFill>
            <a:schemeClr val="bg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21" name="Rectangle 20"/>
          <p:cNvSpPr/>
          <p:nvPr/>
        </p:nvSpPr>
        <p:spPr>
          <a:xfrm>
            <a:off x="4338689" y="3735109"/>
            <a:ext cx="4086665" cy="785987"/>
          </a:xfrm>
          <a:prstGeom prst="rect">
            <a:avLst/>
          </a:prstGeom>
          <a:solidFill>
            <a:schemeClr val="bg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23" name="Rectangle 22"/>
          <p:cNvSpPr/>
          <p:nvPr/>
        </p:nvSpPr>
        <p:spPr>
          <a:xfrm>
            <a:off x="6583175" y="1679843"/>
            <a:ext cx="1994580" cy="1846901"/>
          </a:xfrm>
          <a:prstGeom prst="rect">
            <a:avLst/>
          </a:prstGeom>
          <a:solidFill>
            <a:schemeClr val="bg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nvGrpSpPr>
          <p:cNvPr id="43" name="lin model"/>
          <p:cNvGrpSpPr/>
          <p:nvPr/>
        </p:nvGrpSpPr>
        <p:grpSpPr>
          <a:xfrm>
            <a:off x="2231319" y="4644667"/>
            <a:ext cx="3577558" cy="1864038"/>
            <a:chOff x="2505639" y="4644667"/>
            <a:chExt cx="3577558" cy="1864038"/>
          </a:xfrm>
        </p:grpSpPr>
        <p:pic>
          <p:nvPicPr>
            <p:cNvPr id="3" name="Picture 2"/>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173815" y="4644667"/>
              <a:ext cx="1485829" cy="1348998"/>
            </a:xfrm>
            <a:prstGeom prst="rect">
              <a:avLst/>
            </a:prstGeom>
          </p:spPr>
        </p:pic>
        <p:sp>
          <p:nvSpPr>
            <p:cNvPr id="29" name="TextBox 28"/>
            <p:cNvSpPr txBox="1"/>
            <p:nvPr/>
          </p:nvSpPr>
          <p:spPr>
            <a:xfrm>
              <a:off x="2505639" y="6047040"/>
              <a:ext cx="357755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8064A2">
                      <a:lumMod val="50000"/>
                    </a:srgbClr>
                  </a:solidFill>
                  <a:effectLst/>
                  <a:uLnTx/>
                  <a:uFillTx/>
                  <a:latin typeface="Gill Sans MT"/>
                  <a:ea typeface=""/>
                  <a:cs typeface="+mn-cs"/>
                </a:rPr>
                <a:t>Linear regression model</a:t>
              </a:r>
            </a:p>
          </p:txBody>
        </p:sp>
      </p:grpSp>
      <p:grpSp>
        <p:nvGrpSpPr>
          <p:cNvPr id="42" name="inputs"/>
          <p:cNvGrpSpPr/>
          <p:nvPr/>
        </p:nvGrpSpPr>
        <p:grpSpPr>
          <a:xfrm>
            <a:off x="224359" y="4519774"/>
            <a:ext cx="2588807" cy="1901591"/>
            <a:chOff x="498679" y="4519774"/>
            <a:chExt cx="2588807" cy="1901591"/>
          </a:xfrm>
        </p:grpSpPr>
        <p:sp>
          <p:nvSpPr>
            <p:cNvPr id="24" name="TextBox 23"/>
            <p:cNvSpPr txBox="1"/>
            <p:nvPr/>
          </p:nvSpPr>
          <p:spPr>
            <a:xfrm>
              <a:off x="553665" y="4519774"/>
              <a:ext cx="219556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Gill Sans MT"/>
                  <a:ea typeface=""/>
                  <a:cs typeface="+mn-cs"/>
                </a:rPr>
                <a:t>Application’s characteristics</a:t>
              </a:r>
            </a:p>
          </p:txBody>
        </p:sp>
        <p:sp>
          <p:nvSpPr>
            <p:cNvPr id="26" name="TextBox 25"/>
            <p:cNvSpPr txBox="1"/>
            <p:nvPr/>
          </p:nvSpPr>
          <p:spPr>
            <a:xfrm>
              <a:off x="498679" y="5615311"/>
              <a:ext cx="185236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mbria Math" charset="0"/>
                  <a:ea typeface="Cambria Math" charset="0"/>
                  <a:cs typeface="Cambria Math" charset="0"/>
                </a:rPr>
                <a:t>[1.3V, 1.25V, </a:t>
              </a:r>
              <a:r>
                <a:rPr kumimoji="0" lang="mr-IN" sz="2000" b="1" i="0" u="none" strike="noStrike" kern="1200" cap="none" spc="0" normalizeH="0" baseline="0" noProof="0" dirty="0">
                  <a:ln>
                    <a:noFill/>
                  </a:ln>
                  <a:solidFill>
                    <a:prstClr val="black"/>
                  </a:solidFill>
                  <a:effectLst/>
                  <a:uLnTx/>
                  <a:uFillTx/>
                  <a:latin typeface="Cambria Math" charset="0"/>
                  <a:ea typeface="Cambria Math" charset="0"/>
                  <a:cs typeface="Cambria Math" charset="0"/>
                </a:rPr>
                <a:t>…</a:t>
              </a:r>
              <a:r>
                <a:rPr kumimoji="0" lang="en-US" sz="2000" b="1" i="0" u="none" strike="noStrike" kern="1200" cap="none" spc="0" normalizeH="0" baseline="0" noProof="0" dirty="0">
                  <a:ln>
                    <a:noFill/>
                  </a:ln>
                  <a:solidFill>
                    <a:prstClr val="black"/>
                  </a:solidFill>
                  <a:effectLst/>
                  <a:uLnTx/>
                  <a:uFillTx/>
                  <a:latin typeface="Cambria Math" charset="0"/>
                  <a:ea typeface="Cambria Math" charset="0"/>
                  <a:cs typeface="Cambria Math" charset="0"/>
                </a:rPr>
                <a:t>]</a:t>
              </a:r>
            </a:p>
          </p:txBody>
        </p:sp>
        <p:sp>
          <p:nvSpPr>
            <p:cNvPr id="27" name="TextBox 26"/>
            <p:cNvSpPr txBox="1"/>
            <p:nvPr/>
          </p:nvSpPr>
          <p:spPr>
            <a:xfrm>
              <a:off x="588856" y="5959700"/>
              <a:ext cx="2195561"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Gill Sans MT"/>
                  <a:ea typeface=""/>
                  <a:cs typeface="+mn-cs"/>
                </a:rPr>
                <a:t>DRAM Voltage</a:t>
              </a:r>
            </a:p>
          </p:txBody>
        </p:sp>
        <p:sp>
          <p:nvSpPr>
            <p:cNvPr id="28" name="Right Arrow 27"/>
            <p:cNvSpPr/>
            <p:nvPr/>
          </p:nvSpPr>
          <p:spPr>
            <a:xfrm>
              <a:off x="2509486" y="4772698"/>
              <a:ext cx="578000" cy="344389"/>
            </a:xfrm>
            <a:prstGeom prs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30" name="Right Arrow 29"/>
            <p:cNvSpPr/>
            <p:nvPr/>
          </p:nvSpPr>
          <p:spPr>
            <a:xfrm>
              <a:off x="2505639" y="5615311"/>
              <a:ext cx="578000" cy="344389"/>
            </a:xfrm>
            <a:prstGeom prs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grpSp>
        <p:nvGrpSpPr>
          <p:cNvPr id="41" name="pred loss"/>
          <p:cNvGrpSpPr/>
          <p:nvPr/>
        </p:nvGrpSpPr>
        <p:grpSpPr>
          <a:xfrm>
            <a:off x="4389172" y="4906675"/>
            <a:ext cx="2312906" cy="1162717"/>
            <a:chOff x="4522814" y="4906675"/>
            <a:chExt cx="2312906" cy="1162717"/>
          </a:xfrm>
        </p:grpSpPr>
        <p:sp>
          <p:nvSpPr>
            <p:cNvPr id="31" name="TextBox 30"/>
            <p:cNvSpPr txBox="1"/>
            <p:nvPr/>
          </p:nvSpPr>
          <p:spPr>
            <a:xfrm>
              <a:off x="4793890" y="4906675"/>
              <a:ext cx="168507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mbria Math" charset="0"/>
                  <a:ea typeface="Cambria Math" charset="0"/>
                  <a:cs typeface="Cambria Math" charset="0"/>
                </a:rPr>
                <a:t>[-1%, -3%, </a:t>
              </a:r>
              <a:r>
                <a:rPr kumimoji="0" lang="mr-IN" sz="2000" b="1" i="0" u="none" strike="noStrike" kern="1200" cap="none" spc="0" normalizeH="0" baseline="0" noProof="0" dirty="0">
                  <a:ln>
                    <a:noFill/>
                  </a:ln>
                  <a:solidFill>
                    <a:prstClr val="black"/>
                  </a:solidFill>
                  <a:effectLst/>
                  <a:uLnTx/>
                  <a:uFillTx/>
                  <a:latin typeface="Cambria Math" charset="0"/>
                  <a:ea typeface="Cambria Math" charset="0"/>
                  <a:cs typeface="Cambria Math" charset="0"/>
                </a:rPr>
                <a:t>…</a:t>
              </a:r>
              <a:r>
                <a:rPr kumimoji="0" lang="en-US" sz="2000" b="1" i="0" u="none" strike="noStrike" kern="1200" cap="none" spc="0" normalizeH="0" baseline="0" noProof="0" dirty="0">
                  <a:ln>
                    <a:noFill/>
                  </a:ln>
                  <a:solidFill>
                    <a:prstClr val="black"/>
                  </a:solidFill>
                  <a:effectLst/>
                  <a:uLnTx/>
                  <a:uFillTx/>
                  <a:latin typeface="Cambria Math" charset="0"/>
                  <a:ea typeface="Cambria Math" charset="0"/>
                  <a:cs typeface="Cambria Math" charset="0"/>
                </a:rPr>
                <a:t>]</a:t>
              </a:r>
            </a:p>
          </p:txBody>
        </p:sp>
        <p:sp>
          <p:nvSpPr>
            <p:cNvPr id="32" name="TextBox 31"/>
            <p:cNvSpPr txBox="1"/>
            <p:nvPr/>
          </p:nvSpPr>
          <p:spPr>
            <a:xfrm>
              <a:off x="4560522" y="5238395"/>
              <a:ext cx="227519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Gill Sans MT"/>
                  <a:ea typeface=""/>
                  <a:cs typeface="+mn-cs"/>
                </a:rPr>
                <a:t>Predicted </a:t>
              </a:r>
              <a:r>
                <a:rPr kumimoji="0" lang="en-US" sz="2400" b="0" i="1" u="none" strike="noStrike" kern="1200" cap="none" spc="0" normalizeH="0" baseline="0" noProof="0">
                  <a:ln>
                    <a:noFill/>
                  </a:ln>
                  <a:solidFill>
                    <a:prstClr val="black"/>
                  </a:solidFill>
                  <a:effectLst/>
                  <a:uLnTx/>
                  <a:uFillTx/>
                  <a:latin typeface="Gill Sans MT"/>
                  <a:ea typeface=""/>
                  <a:cs typeface="+mn-cs"/>
                </a:rPr>
                <a:t>performance loss</a:t>
              </a:r>
              <a:endParaRPr kumimoji="0" lang="en-US" sz="2400" b="0" i="1" u="none" strike="noStrike" kern="1200" cap="none" spc="0" normalizeH="0" baseline="0" noProof="0" dirty="0">
                <a:ln>
                  <a:noFill/>
                </a:ln>
                <a:solidFill>
                  <a:prstClr val="black"/>
                </a:solidFill>
                <a:effectLst/>
                <a:uLnTx/>
                <a:uFillTx/>
                <a:latin typeface="Gill Sans MT"/>
                <a:ea typeface=""/>
                <a:cs typeface="+mn-cs"/>
              </a:endParaRPr>
            </a:p>
          </p:txBody>
        </p:sp>
        <p:sp>
          <p:nvSpPr>
            <p:cNvPr id="33" name="Right Arrow 32"/>
            <p:cNvSpPr/>
            <p:nvPr/>
          </p:nvSpPr>
          <p:spPr>
            <a:xfrm>
              <a:off x="4522814" y="4906675"/>
              <a:ext cx="340945" cy="444096"/>
            </a:xfrm>
            <a:prstGeom prs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grpSp>
        <p:nvGrpSpPr>
          <p:cNvPr id="40" name="min output"/>
          <p:cNvGrpSpPr/>
          <p:nvPr/>
        </p:nvGrpSpPr>
        <p:grpSpPr>
          <a:xfrm>
            <a:off x="6273883" y="4695678"/>
            <a:ext cx="1751050" cy="1547098"/>
            <a:chOff x="6309048" y="4695678"/>
            <a:chExt cx="1751050" cy="1547098"/>
          </a:xfrm>
        </p:grpSpPr>
        <p:sp>
          <p:nvSpPr>
            <p:cNvPr id="37" name="TextBox 36"/>
            <p:cNvSpPr txBox="1"/>
            <p:nvPr/>
          </p:nvSpPr>
          <p:spPr>
            <a:xfrm>
              <a:off x="6641494" y="4695678"/>
              <a:ext cx="107765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Gill Sans MT"/>
                  <a:ea typeface=""/>
                  <a:cs typeface="+mn-cs"/>
                </a:rPr>
                <a:t>Min.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Gill Sans MT"/>
                  <a:ea typeface=""/>
                  <a:cs typeface="+mn-cs"/>
                </a:rPr>
                <a:t>Voltage</a:t>
              </a:r>
            </a:p>
          </p:txBody>
        </p:sp>
        <p:sp>
          <p:nvSpPr>
            <p:cNvPr id="34" name="min_volt_func"/>
            <p:cNvSpPr/>
            <p:nvPr/>
          </p:nvSpPr>
          <p:spPr>
            <a:xfrm>
              <a:off x="6641495" y="4743500"/>
              <a:ext cx="955070" cy="774769"/>
            </a:xfrm>
            <a:prstGeom prst="roundRect">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35" name="Right Arrow 34"/>
            <p:cNvSpPr/>
            <p:nvPr/>
          </p:nvSpPr>
          <p:spPr>
            <a:xfrm>
              <a:off x="7719153" y="4906675"/>
              <a:ext cx="340945" cy="444096"/>
            </a:xfrm>
            <a:prstGeom prs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36" name="Right Arrow 35"/>
            <p:cNvSpPr/>
            <p:nvPr/>
          </p:nvSpPr>
          <p:spPr>
            <a:xfrm>
              <a:off x="6309048" y="4892403"/>
              <a:ext cx="340945" cy="444096"/>
            </a:xfrm>
            <a:prstGeom prs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38" name="TextBox 37"/>
            <p:cNvSpPr txBox="1"/>
            <p:nvPr/>
          </p:nvSpPr>
          <p:spPr>
            <a:xfrm>
              <a:off x="6649993" y="5781111"/>
              <a:ext cx="97635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prstClr val="black"/>
                  </a:solidFill>
                  <a:effectLst/>
                  <a:uLnTx/>
                  <a:uFillTx/>
                  <a:latin typeface="Gill Sans MT"/>
                  <a:ea typeface=""/>
                  <a:cs typeface="+mn-cs"/>
                </a:rPr>
                <a:t>Target</a:t>
              </a:r>
              <a:endParaRPr kumimoji="0" lang="en-US" sz="2400" b="0" i="1" u="none" strike="noStrike" kern="1200" cap="none" spc="0" normalizeH="0" baseline="0" noProof="0" dirty="0">
                <a:ln>
                  <a:noFill/>
                </a:ln>
                <a:solidFill>
                  <a:prstClr val="black"/>
                </a:solidFill>
                <a:effectLst/>
                <a:uLnTx/>
                <a:uFillTx/>
                <a:latin typeface="Gill Sans MT"/>
                <a:ea typeface=""/>
                <a:cs typeface="+mn-cs"/>
              </a:endParaRPr>
            </a:p>
          </p:txBody>
        </p:sp>
        <p:sp>
          <p:nvSpPr>
            <p:cNvPr id="39" name="Right Arrow 38"/>
            <p:cNvSpPr/>
            <p:nvPr/>
          </p:nvSpPr>
          <p:spPr>
            <a:xfrm rot="16200000">
              <a:off x="6948558" y="5489371"/>
              <a:ext cx="340945" cy="444096"/>
            </a:xfrm>
            <a:prstGeom prs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cxnSp>
        <p:nvCxnSpPr>
          <p:cNvPr id="45" name="Straight Connector 44"/>
          <p:cNvCxnSpPr/>
          <p:nvPr/>
        </p:nvCxnSpPr>
        <p:spPr>
          <a:xfrm flipH="1">
            <a:off x="498679" y="3526744"/>
            <a:ext cx="2967414" cy="1012270"/>
          </a:xfrm>
          <a:prstGeom prst="line">
            <a:avLst/>
          </a:prstGeom>
          <a:ln w="34925" cap="rnd">
            <a:solidFill>
              <a:schemeClr val="bg1">
                <a:lumMod val="50000"/>
              </a:schemeClr>
            </a:solidFill>
            <a:prstDash val="sysDash"/>
            <a:tailEnd type="none" w="lg" len="lg"/>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555891" y="3526744"/>
            <a:ext cx="2743362" cy="1168934"/>
          </a:xfrm>
          <a:prstGeom prst="line">
            <a:avLst/>
          </a:prstGeom>
          <a:ln w="34925" cap="rnd">
            <a:solidFill>
              <a:schemeClr val="bg1">
                <a:lumMod val="50000"/>
              </a:schemeClr>
            </a:solidFill>
            <a:prstDash val="sysDash"/>
            <a:tailEnd type="none" w="lg" len="lg"/>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7973738" y="4812318"/>
            <a:ext cx="938077"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Gill Sans MT"/>
                <a:ea typeface=""/>
                <a:cs typeface="+mn-cs"/>
              </a:rPr>
              <a:t>Final</a:t>
            </a:r>
            <a:br>
              <a:rPr kumimoji="0" lang="en-US" sz="2000" b="0" i="0" u="none" strike="noStrike" kern="1200" cap="none" spc="0" normalizeH="0" baseline="0" noProof="0">
                <a:ln>
                  <a:noFill/>
                </a:ln>
                <a:solidFill>
                  <a:prstClr val="black"/>
                </a:solidFill>
                <a:effectLst/>
                <a:uLnTx/>
                <a:uFillTx/>
                <a:latin typeface="Gill Sans MT"/>
                <a:ea typeface=""/>
                <a:cs typeface="+mn-cs"/>
              </a:rPr>
            </a:br>
            <a:r>
              <a:rPr kumimoji="0" lang="en-US" sz="2000" b="0" i="0" u="none" strike="noStrike" kern="1200" cap="none" spc="0" normalizeH="0" baseline="0" noProof="0">
                <a:ln>
                  <a:noFill/>
                </a:ln>
                <a:solidFill>
                  <a:prstClr val="black"/>
                </a:solidFill>
                <a:effectLst/>
                <a:uLnTx/>
                <a:uFillTx/>
                <a:latin typeface="Gill Sans MT"/>
                <a:ea typeface=""/>
                <a:cs typeface="+mn-cs"/>
              </a:rPr>
              <a:t>Voltage</a:t>
            </a:r>
          </a:p>
        </p:txBody>
      </p:sp>
    </p:spTree>
    <p:extLst>
      <p:ext uri="{BB962C8B-B14F-4D97-AF65-F5344CB8AC3E}">
        <p14:creationId xmlns:p14="http://schemas.microsoft.com/office/powerpoint/2010/main" val="1622012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fad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0"/>
                                        </p:tgtEl>
                                        <p:attrNameLst>
                                          <p:attrName>style.visibility</p:attrName>
                                        </p:attrNameLst>
                                      </p:cBhvr>
                                      <p:to>
                                        <p:strVal val="visible"/>
                                      </p:to>
                                    </p:set>
                                    <p:animEffect transition="in" filter="fade">
                                      <p:cBhvr>
                                        <p:cTn id="17" dur="500"/>
                                        <p:tgtEl>
                                          <p:spTgt spid="4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3200"/>
              <a:t>Energy Savings with Bounded Performance</a:t>
            </a:r>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374</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graphicFrame>
        <p:nvGraphicFramePr>
          <p:cNvPr id="7" name="Chart 6"/>
          <p:cNvGraphicFramePr>
            <a:graphicFrameLocks/>
          </p:cNvGraphicFramePr>
          <p:nvPr>
            <p:extLst/>
          </p:nvPr>
        </p:nvGraphicFramePr>
        <p:xfrm>
          <a:off x="408654" y="1219200"/>
          <a:ext cx="4610100" cy="513715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Chart 14"/>
          <p:cNvGraphicFramePr>
            <a:graphicFrameLocks/>
          </p:cNvGraphicFramePr>
          <p:nvPr>
            <p:extLst/>
          </p:nvPr>
        </p:nvGraphicFramePr>
        <p:xfrm>
          <a:off x="5015901" y="1362105"/>
          <a:ext cx="3823299" cy="4994244"/>
        </p:xfrm>
        <a:graphic>
          <a:graphicData uri="http://schemas.openxmlformats.org/drawingml/2006/chart">
            <c:chart xmlns:c="http://schemas.openxmlformats.org/drawingml/2006/chart" xmlns:r="http://schemas.openxmlformats.org/officeDocument/2006/relationships" r:id="rId4"/>
          </a:graphicData>
        </a:graphic>
      </p:graphicFrame>
      <p:cxnSp>
        <p:nvCxnSpPr>
          <p:cNvPr id="13" name="Straight Connector 12"/>
          <p:cNvCxnSpPr/>
          <p:nvPr/>
        </p:nvCxnSpPr>
        <p:spPr>
          <a:xfrm>
            <a:off x="5957004" y="4727787"/>
            <a:ext cx="2729796" cy="0"/>
          </a:xfrm>
          <a:prstGeom prst="line">
            <a:avLst/>
          </a:prstGeom>
          <a:ln w="60325" cap="rnd">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241588" y="4713757"/>
            <a:ext cx="219758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Gill Sans MT"/>
                <a:ea typeface=""/>
                <a:cs typeface="+mn-cs"/>
              </a:rPr>
              <a:t>Performance Target</a:t>
            </a:r>
          </a:p>
        </p:txBody>
      </p:sp>
      <p:sp>
        <p:nvSpPr>
          <p:cNvPr id="25" name="TextBox 24"/>
          <p:cNvSpPr txBox="1"/>
          <p:nvPr/>
        </p:nvSpPr>
        <p:spPr>
          <a:xfrm>
            <a:off x="1789028" y="1602800"/>
            <a:ext cx="172463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white">
                    <a:lumMod val="50000"/>
                  </a:prstClr>
                </a:solidFill>
                <a:effectLst/>
                <a:uLnTx/>
                <a:uFillTx/>
                <a:latin typeface="Gill Sans MT"/>
                <a:ea typeface=""/>
                <a:cs typeface="+mn-cs"/>
              </a:rPr>
              <a:t>[David+, ICAC’11]</a:t>
            </a:r>
          </a:p>
        </p:txBody>
      </p:sp>
      <p:cxnSp>
        <p:nvCxnSpPr>
          <p:cNvPr id="16" name="Straight Connector 15"/>
          <p:cNvCxnSpPr/>
          <p:nvPr/>
        </p:nvCxnSpPr>
        <p:spPr>
          <a:xfrm>
            <a:off x="6109404" y="2000353"/>
            <a:ext cx="2577396" cy="0"/>
          </a:xfrm>
          <a:prstGeom prst="line">
            <a:avLst/>
          </a:prstGeom>
          <a:ln w="15875" cap="rnd">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 name="Group 9"/>
          <p:cNvGrpSpPr/>
          <p:nvPr/>
        </p:nvGrpSpPr>
        <p:grpSpPr>
          <a:xfrm>
            <a:off x="1825848" y="2427641"/>
            <a:ext cx="2746152" cy="2686226"/>
            <a:chOff x="1825848" y="2427641"/>
            <a:chExt cx="2746152" cy="2686226"/>
          </a:xfrm>
        </p:grpSpPr>
        <p:grpSp>
          <p:nvGrpSpPr>
            <p:cNvPr id="24" name="Group 23"/>
            <p:cNvGrpSpPr/>
            <p:nvPr/>
          </p:nvGrpSpPr>
          <p:grpSpPr>
            <a:xfrm>
              <a:off x="1825848" y="2448732"/>
              <a:ext cx="2450791" cy="2665135"/>
              <a:chOff x="1825848" y="2448732"/>
              <a:chExt cx="2450791" cy="2665135"/>
            </a:xfrm>
          </p:grpSpPr>
          <p:cxnSp>
            <p:nvCxnSpPr>
              <p:cNvPr id="17" name="Straight Arrow Connector 16"/>
              <p:cNvCxnSpPr/>
              <p:nvPr/>
            </p:nvCxnSpPr>
            <p:spPr>
              <a:xfrm>
                <a:off x="3855059" y="2448732"/>
                <a:ext cx="0" cy="2665135"/>
              </a:xfrm>
              <a:prstGeom prst="straightConnector1">
                <a:avLst/>
              </a:prstGeom>
              <a:ln w="34925" cap="rnd">
                <a:solidFill>
                  <a:schemeClr val="accent3">
                    <a:lumMod val="75000"/>
                  </a:schemeClr>
                </a:solidFill>
                <a:headEnd type="arrow" w="lg" len="lg"/>
                <a:tailEnd type="none"/>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1825848" y="2453256"/>
                <a:ext cx="245079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9BBB59">
                        <a:lumMod val="75000"/>
                      </a:srgbClr>
                    </a:solidFill>
                    <a:effectLst/>
                    <a:uLnTx/>
                    <a:uFillTx/>
                    <a:latin typeface="Gill Sans MT"/>
                    <a:ea typeface=""/>
                    <a:cs typeface="+mn-cs"/>
                  </a:rPr>
                  <a:t>More savings for </a:t>
                </a:r>
                <a:br>
                  <a:rPr kumimoji="0" lang="en-US" sz="2000" b="0" i="0" u="none" strike="noStrike" kern="1200" cap="none" spc="0" normalizeH="0" baseline="0" noProof="0" dirty="0">
                    <a:ln>
                      <a:noFill/>
                    </a:ln>
                    <a:solidFill>
                      <a:srgbClr val="9BBB59">
                        <a:lumMod val="75000"/>
                      </a:srgbClr>
                    </a:solidFill>
                    <a:effectLst/>
                    <a:uLnTx/>
                    <a:uFillTx/>
                    <a:latin typeface="Gill Sans MT"/>
                    <a:ea typeface=""/>
                    <a:cs typeface="+mn-cs"/>
                  </a:rPr>
                </a:br>
                <a:r>
                  <a:rPr kumimoji="0" lang="en-US" sz="2000" b="0" i="0" u="none" strike="noStrike" kern="1200" cap="none" spc="0" normalizeH="0" baseline="0" noProof="0" dirty="0">
                    <a:ln>
                      <a:noFill/>
                    </a:ln>
                    <a:solidFill>
                      <a:srgbClr val="9BBB59">
                        <a:lumMod val="75000"/>
                      </a:srgbClr>
                    </a:solidFill>
                    <a:effectLst/>
                    <a:uLnTx/>
                    <a:uFillTx/>
                    <a:latin typeface="Gill Sans MT"/>
                    <a:ea typeface=""/>
                    <a:cs typeface="+mn-cs"/>
                  </a:rPr>
                  <a:t>high bandwidth applications</a:t>
                </a:r>
              </a:p>
            </p:txBody>
          </p:sp>
        </p:grpSp>
        <p:cxnSp>
          <p:nvCxnSpPr>
            <p:cNvPr id="6" name="Straight Connector 5"/>
            <p:cNvCxnSpPr/>
            <p:nvPr/>
          </p:nvCxnSpPr>
          <p:spPr>
            <a:xfrm flipH="1">
              <a:off x="3610467" y="2427641"/>
              <a:ext cx="961533" cy="0"/>
            </a:xfrm>
            <a:prstGeom prst="line">
              <a:avLst/>
            </a:prstGeom>
            <a:ln w="34925" cap="rnd">
              <a:solidFill>
                <a:schemeClr val="accent3">
                  <a:lumMod val="75000"/>
                </a:schemeClr>
              </a:solidFill>
              <a:tailEnd type="none" w="lg" len="lg"/>
            </a:ln>
          </p:spPr>
          <p:style>
            <a:lnRef idx="1">
              <a:schemeClr val="accent1"/>
            </a:lnRef>
            <a:fillRef idx="0">
              <a:schemeClr val="accent1"/>
            </a:fillRef>
            <a:effectRef idx="0">
              <a:schemeClr val="accent1"/>
            </a:effectRef>
            <a:fontRef idx="minor">
              <a:schemeClr val="tx1"/>
            </a:fontRef>
          </p:style>
        </p:cxnSp>
      </p:grpSp>
      <p:sp>
        <p:nvSpPr>
          <p:cNvPr id="28" name="TextBox 27"/>
          <p:cNvSpPr txBox="1"/>
          <p:nvPr/>
        </p:nvSpPr>
        <p:spPr>
          <a:xfrm>
            <a:off x="5864240" y="1475809"/>
            <a:ext cx="3183835"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9BBB59">
                    <a:lumMod val="75000"/>
                  </a:srgbClr>
                </a:solidFill>
                <a:effectLst/>
                <a:uLnTx/>
                <a:uFillTx/>
                <a:latin typeface="Gill Sans MT"/>
                <a:ea typeface=""/>
                <a:cs typeface="+mn-cs"/>
              </a:rPr>
              <a:t>Meets performance target</a:t>
            </a:r>
            <a:endParaRPr kumimoji="0" lang="en-US" sz="2000" b="0" i="0" u="none" strike="noStrike" kern="1200" cap="none" spc="0" normalizeH="0" baseline="0" noProof="0" dirty="0">
              <a:ln>
                <a:noFill/>
              </a:ln>
              <a:solidFill>
                <a:srgbClr val="9BBB59">
                  <a:lumMod val="75000"/>
                </a:srgbClr>
              </a:solidFill>
              <a:effectLst/>
              <a:uLnTx/>
              <a:uFillTx/>
              <a:latin typeface="Gill Sans MT"/>
              <a:ea typeface=""/>
              <a:cs typeface="+mn-cs"/>
            </a:endParaRPr>
          </a:p>
        </p:txBody>
      </p:sp>
      <p:grpSp>
        <p:nvGrpSpPr>
          <p:cNvPr id="36" name="e savings"/>
          <p:cNvGrpSpPr/>
          <p:nvPr/>
        </p:nvGrpSpPr>
        <p:grpSpPr>
          <a:xfrm>
            <a:off x="2466536" y="1997484"/>
            <a:ext cx="2497438" cy="2028508"/>
            <a:chOff x="2466536" y="1997484"/>
            <a:chExt cx="2497438" cy="2028508"/>
          </a:xfrm>
        </p:grpSpPr>
        <p:sp>
          <p:nvSpPr>
            <p:cNvPr id="30" name="TextBox 29"/>
            <p:cNvSpPr txBox="1"/>
            <p:nvPr/>
          </p:nvSpPr>
          <p:spPr>
            <a:xfrm>
              <a:off x="4016411" y="1997484"/>
              <a:ext cx="94756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9BBB59">
                      <a:lumMod val="75000"/>
                    </a:srgbClr>
                  </a:solidFill>
                  <a:effectLst/>
                  <a:uLnTx/>
                  <a:uFillTx/>
                  <a:latin typeface="Gill Sans MT"/>
                  <a:ea typeface=""/>
                  <a:cs typeface="+mn-cs"/>
                </a:rPr>
                <a:t>7.3%</a:t>
              </a:r>
            </a:p>
          </p:txBody>
        </p:sp>
        <p:sp>
          <p:nvSpPr>
            <p:cNvPr id="31" name="TextBox 30"/>
            <p:cNvSpPr txBox="1"/>
            <p:nvPr/>
          </p:nvSpPr>
          <p:spPr>
            <a:xfrm>
              <a:off x="2466536" y="3564327"/>
              <a:ext cx="94756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9BBB59">
                      <a:lumMod val="75000"/>
                    </a:srgbClr>
                  </a:solidFill>
                  <a:effectLst/>
                  <a:uLnTx/>
                  <a:uFillTx/>
                  <a:latin typeface="Gill Sans MT"/>
                  <a:ea typeface=""/>
                  <a:cs typeface="+mn-cs"/>
                </a:rPr>
                <a:t>3.2%</a:t>
              </a:r>
            </a:p>
          </p:txBody>
        </p:sp>
      </p:grpSp>
      <p:grpSp>
        <p:nvGrpSpPr>
          <p:cNvPr id="37" name="perf loss"/>
          <p:cNvGrpSpPr/>
          <p:nvPr/>
        </p:nvGrpSpPr>
        <p:grpSpPr>
          <a:xfrm>
            <a:off x="6675971" y="2933039"/>
            <a:ext cx="2279324" cy="526375"/>
            <a:chOff x="6848120" y="3019028"/>
            <a:chExt cx="2279324" cy="526375"/>
          </a:xfrm>
        </p:grpSpPr>
        <p:sp>
          <p:nvSpPr>
            <p:cNvPr id="32" name="TextBox 31"/>
            <p:cNvSpPr txBox="1"/>
            <p:nvPr/>
          </p:nvSpPr>
          <p:spPr>
            <a:xfrm>
              <a:off x="6848120" y="3019028"/>
              <a:ext cx="94756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9BBB59">
                      <a:lumMod val="75000"/>
                    </a:srgbClr>
                  </a:solidFill>
                  <a:effectLst/>
                  <a:uLnTx/>
                  <a:uFillTx/>
                  <a:latin typeface="Gill Sans MT"/>
                  <a:ea typeface=""/>
                  <a:cs typeface="+mn-cs"/>
                </a:rPr>
                <a:t>-1.6%</a:t>
              </a:r>
            </a:p>
          </p:txBody>
        </p:sp>
        <p:sp>
          <p:nvSpPr>
            <p:cNvPr id="34" name="TextBox 33"/>
            <p:cNvSpPr txBox="1"/>
            <p:nvPr/>
          </p:nvSpPr>
          <p:spPr>
            <a:xfrm>
              <a:off x="8179881" y="3083738"/>
              <a:ext cx="94756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9BBB59">
                      <a:lumMod val="75000"/>
                    </a:srgbClr>
                  </a:solidFill>
                  <a:effectLst/>
                  <a:uLnTx/>
                  <a:uFillTx/>
                  <a:latin typeface="Gill Sans MT"/>
                  <a:ea typeface=""/>
                  <a:cs typeface="+mn-cs"/>
                </a:rPr>
                <a:t>-1.8%</a:t>
              </a:r>
            </a:p>
          </p:txBody>
        </p:sp>
      </p:grpSp>
    </p:spTree>
    <p:extLst>
      <p:ext uri="{BB962C8B-B14F-4D97-AF65-F5344CB8AC3E}">
        <p14:creationId xmlns:p14="http://schemas.microsoft.com/office/powerpoint/2010/main" val="24726173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5"/>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P spid="14" grpId="0"/>
      <p:bldP spid="28" grpId="0"/>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152400"/>
            <a:ext cx="9067800" cy="1066800"/>
          </a:xfrm>
        </p:spPr>
        <p:txBody>
          <a:bodyPr/>
          <a:lstStyle/>
          <a:p>
            <a:r>
              <a:rPr lang="en-US"/>
              <a:t>Voltron: </a:t>
            </a:r>
            <a:r>
              <a:rPr lang="en-US" dirty="0"/>
              <a:t>Advantages &amp; Disadvantages</a:t>
            </a:r>
          </a:p>
        </p:txBody>
      </p:sp>
      <p:sp>
        <p:nvSpPr>
          <p:cNvPr id="3" name="Content Placeholder 2"/>
          <p:cNvSpPr>
            <a:spLocks noGrp="1"/>
          </p:cNvSpPr>
          <p:nvPr>
            <p:ph idx="1"/>
          </p:nvPr>
        </p:nvSpPr>
        <p:spPr>
          <a:xfrm>
            <a:off x="228600" y="1371600"/>
            <a:ext cx="8763000" cy="4876800"/>
          </a:xfrm>
        </p:spPr>
        <p:txBody>
          <a:bodyPr/>
          <a:lstStyle/>
          <a:p>
            <a:r>
              <a:rPr lang="en-US" dirty="0">
                <a:solidFill>
                  <a:srgbClr val="0000FF"/>
                </a:solidFill>
              </a:rPr>
              <a:t>Advantages</a:t>
            </a:r>
          </a:p>
          <a:p>
            <a:pPr marL="0" indent="0">
              <a:buNone/>
            </a:pPr>
            <a:r>
              <a:rPr lang="en-US" dirty="0"/>
              <a:t>   + Can trade-off between voltage and latency to improve energy or performance</a:t>
            </a:r>
          </a:p>
          <a:p>
            <a:pPr marL="0" indent="0">
              <a:buNone/>
            </a:pPr>
            <a:r>
              <a:rPr lang="en-US" dirty="0"/>
              <a:t>   + Can exploit the high voltage margin present in DRAM</a:t>
            </a:r>
          </a:p>
          <a:p>
            <a:pPr marL="0" indent="0">
              <a:buNone/>
            </a:pPr>
            <a:endParaRPr lang="en-US" dirty="0"/>
          </a:p>
          <a:p>
            <a:r>
              <a:rPr lang="en-US" dirty="0">
                <a:solidFill>
                  <a:srgbClr val="0000FF"/>
                </a:solidFill>
              </a:rPr>
              <a:t>Disadvantages</a:t>
            </a:r>
            <a:endParaRPr lang="en-US" dirty="0"/>
          </a:p>
          <a:p>
            <a:pPr marL="0" indent="0">
              <a:buNone/>
            </a:pPr>
            <a:r>
              <a:rPr lang="en-US" dirty="0">
                <a:solidFill>
                  <a:srgbClr val="0000FF"/>
                </a:solidFill>
              </a:rPr>
              <a:t>    </a:t>
            </a:r>
            <a:r>
              <a:rPr lang="en-US" dirty="0"/>
              <a:t>- Requires finding the reliable operating voltage for each chip </a:t>
            </a:r>
            <a:r>
              <a:rPr lang="en-US" dirty="0">
                <a:sym typeface="Wingdings"/>
              </a:rPr>
              <a:t> higher testing cost</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27621523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Analysis of Latency-Voltage in DRAM Chips</a:t>
            </a:r>
          </a:p>
        </p:txBody>
      </p:sp>
      <p:sp>
        <p:nvSpPr>
          <p:cNvPr id="3" name="Content Placeholder 2"/>
          <p:cNvSpPr>
            <a:spLocks noGrp="1"/>
          </p:cNvSpPr>
          <p:nvPr>
            <p:ph idx="1"/>
          </p:nvPr>
        </p:nvSpPr>
        <p:spPr>
          <a:xfrm>
            <a:off x="228600" y="980728"/>
            <a:ext cx="8915400" cy="5193723"/>
          </a:xfrm>
        </p:spPr>
        <p:txBody>
          <a:bodyPr/>
          <a:lstStyle/>
          <a:p>
            <a:r>
              <a:rPr lang="en-US" sz="2000" dirty="0"/>
              <a:t>Kevin Chang, A. </a:t>
            </a:r>
            <a:r>
              <a:rPr lang="en-US" sz="2000" dirty="0" err="1"/>
              <a:t>Giray</a:t>
            </a:r>
            <a:r>
              <a:rPr lang="en-US" sz="2000" dirty="0"/>
              <a:t> </a:t>
            </a:r>
            <a:r>
              <a:rPr lang="en-US" sz="2000" dirty="0" err="1"/>
              <a:t>Yaglikci</a:t>
            </a:r>
            <a:r>
              <a:rPr lang="en-US" sz="2000" dirty="0"/>
              <a:t>, </a:t>
            </a:r>
            <a:r>
              <a:rPr lang="en-US" sz="2000" dirty="0" err="1"/>
              <a:t>Saugata</a:t>
            </a:r>
            <a:r>
              <a:rPr lang="en-US" sz="2000" dirty="0"/>
              <a:t> </a:t>
            </a:r>
            <a:r>
              <a:rPr lang="en-US" sz="2000" dirty="0" err="1"/>
              <a:t>Ghose</a:t>
            </a:r>
            <a:r>
              <a:rPr lang="en-US" sz="2000" dirty="0"/>
              <a:t>, </a:t>
            </a:r>
            <a:r>
              <a:rPr lang="en-US" sz="2000" dirty="0" err="1"/>
              <a:t>Aditya</a:t>
            </a:r>
            <a:r>
              <a:rPr lang="en-US" sz="2000" dirty="0"/>
              <a:t> </a:t>
            </a:r>
            <a:r>
              <a:rPr lang="en-US" sz="2000" dirty="0" err="1"/>
              <a:t>Agrawal</a:t>
            </a:r>
            <a:r>
              <a:rPr lang="en-US" sz="2000" dirty="0"/>
              <a:t>, </a:t>
            </a:r>
            <a:r>
              <a:rPr lang="en-US" sz="2000" dirty="0" err="1"/>
              <a:t>Niladrish</a:t>
            </a:r>
            <a:r>
              <a:rPr lang="en-US" sz="2000" dirty="0"/>
              <a:t> </a:t>
            </a:r>
            <a:r>
              <a:rPr lang="en-US" sz="2000" dirty="0" err="1"/>
              <a:t>Chatterjee</a:t>
            </a:r>
            <a:r>
              <a:rPr lang="en-US" sz="2000" dirty="0"/>
              <a:t>, </a:t>
            </a:r>
            <a:r>
              <a:rPr lang="en-US" sz="2000" dirty="0" err="1"/>
              <a:t>Abhijith</a:t>
            </a:r>
            <a:r>
              <a:rPr lang="en-US" sz="2000" dirty="0"/>
              <a:t> </a:t>
            </a:r>
            <a:r>
              <a:rPr lang="en-US" sz="2000" dirty="0" err="1"/>
              <a:t>Kashyap</a:t>
            </a:r>
            <a:r>
              <a:rPr lang="en-US" sz="2000" dirty="0"/>
              <a:t>, </a:t>
            </a:r>
            <a:r>
              <a:rPr lang="en-US" sz="2000" dirty="0" err="1"/>
              <a:t>Donghyuk</a:t>
            </a:r>
            <a:r>
              <a:rPr lang="en-US" sz="2000" dirty="0"/>
              <a:t> Lee, Mike O'Connor, Hasan Hassan, and </a:t>
            </a:r>
            <a:r>
              <a:rPr lang="en-US" sz="2000" u="sng" dirty="0"/>
              <a:t>Onur Mutlu</a:t>
            </a:r>
            <a:r>
              <a:rPr lang="en-US" sz="2000" dirty="0"/>
              <a:t>,</a:t>
            </a:r>
            <a:br>
              <a:rPr lang="en-US" sz="2000" dirty="0"/>
            </a:br>
            <a:r>
              <a:rPr lang="en-US" sz="2000" b="1" dirty="0">
                <a:hlinkClick r:id="rId2"/>
              </a:rPr>
              <a:t>"Understanding Reduced-Voltage Operation in Modern DRAM Devices: Experimental Characterization, Analysis, and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376</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p:cNvPicPr>
            <a:picLocks noChangeAspect="1"/>
          </p:cNvPicPr>
          <p:nvPr/>
        </p:nvPicPr>
        <p:blipFill>
          <a:blip r:embed="rId4"/>
          <a:stretch>
            <a:fillRect/>
          </a:stretch>
        </p:blipFill>
        <p:spPr>
          <a:xfrm>
            <a:off x="0" y="4372785"/>
            <a:ext cx="9144000" cy="1864527"/>
          </a:xfrm>
          <a:prstGeom prst="rect">
            <a:avLst/>
          </a:prstGeom>
        </p:spPr>
      </p:pic>
    </p:spTree>
    <p:extLst>
      <p:ext uri="{BB962C8B-B14F-4D97-AF65-F5344CB8AC3E}">
        <p14:creationId xmlns:p14="http://schemas.microsoft.com/office/powerpoint/2010/main" val="4015094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And, What If </a:t>
            </a:r>
            <a:r>
              <a:rPr lang="is-IS" dirty="0"/>
              <a:t>…</a:t>
            </a:r>
            <a:endParaRPr lang="en-US" dirty="0"/>
          </a:p>
        </p:txBody>
      </p:sp>
      <p:sp>
        <p:nvSpPr>
          <p:cNvPr id="3" name="Content Placeholder 2"/>
          <p:cNvSpPr>
            <a:spLocks noGrp="1"/>
          </p:cNvSpPr>
          <p:nvPr>
            <p:ph idx="1"/>
          </p:nvPr>
        </p:nvSpPr>
        <p:spPr/>
        <p:txBody>
          <a:bodyPr/>
          <a:lstStyle/>
          <a:p>
            <a:r>
              <a:rPr lang="is-IS" dirty="0">
                <a:solidFill>
                  <a:srgbClr val="FF0000"/>
                </a:solidFill>
              </a:rPr>
              <a:t>… we can sacrifice reliability of some data to access it with even lower latency?</a:t>
            </a: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49687320"/>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717"/>
            <a:ext cx="9144000" cy="2962508"/>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387148"/>
            <a:ext cx="9144000" cy="2051158"/>
          </a:xfrm>
          <a:prstGeom prst="rect">
            <a:avLst/>
          </a:prstGeom>
          <a:noFill/>
        </p:spPr>
        <p:txBody>
          <a:bodyPr anchor="ctr">
            <a:noAutofit/>
          </a:bodyPr>
          <a:lstStyle/>
          <a:p>
            <a:pPr algn="ctr">
              <a:lnSpc>
                <a:spcPct val="100000"/>
              </a:lnSpc>
            </a:pPr>
            <a:r>
              <a:rPr lang="en-US" sz="5000" b="1" i="1" dirty="0">
                <a:solidFill>
                  <a:schemeClr val="bg1">
                    <a:lumMod val="95000"/>
                  </a:schemeClr>
                </a:solidFill>
                <a:latin typeface="Cambria"/>
                <a:cs typeface="Cambria"/>
              </a:rPr>
              <a:t>The DRAM Latency PUF: </a:t>
            </a:r>
            <a:br>
              <a:rPr lang="en-US" sz="5000" b="1" i="1" dirty="0">
                <a:solidFill>
                  <a:schemeClr val="bg1">
                    <a:lumMod val="95000"/>
                  </a:schemeClr>
                </a:solidFill>
                <a:latin typeface="Cambria"/>
                <a:cs typeface="Cambria"/>
              </a:rPr>
            </a:br>
            <a:br>
              <a:rPr lang="en-US" sz="1200" b="1" i="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Quickly Evaluating Physical </a:t>
            </a:r>
            <a:r>
              <a:rPr lang="en-US" sz="2800" b="1" dirty="0" err="1">
                <a:solidFill>
                  <a:schemeClr val="bg1">
                    <a:lumMod val="95000"/>
                  </a:schemeClr>
                </a:solidFill>
                <a:latin typeface="Cambria"/>
                <a:cs typeface="Cambria"/>
              </a:rPr>
              <a:t>Unclonable</a:t>
            </a:r>
            <a:r>
              <a:rPr lang="en-US" sz="2800" b="1" dirty="0">
                <a:solidFill>
                  <a:schemeClr val="bg1">
                    <a:lumMod val="95000"/>
                  </a:schemeClr>
                </a:solidFill>
                <a:latin typeface="Cambria"/>
                <a:cs typeface="Cambria"/>
              </a:rPr>
              <a:t> Functions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by Exploiting the Latency-Reliability Tradeoff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in Modern Commodity DRAM Devices</a:t>
            </a:r>
            <a:endParaRPr lang="en-US" sz="1400" b="1" dirty="0">
              <a:solidFill>
                <a:schemeClr val="bg1">
                  <a:lumMod val="95000"/>
                </a:schemeClr>
              </a:solidFill>
              <a:latin typeface="Cambria"/>
              <a:cs typeface="Cambria"/>
            </a:endParaRPr>
          </a:p>
        </p:txBody>
      </p:sp>
      <p:sp>
        <p:nvSpPr>
          <p:cNvPr id="103" name="Subtitle 2"/>
          <p:cNvSpPr>
            <a:spLocks noGrp="1"/>
          </p:cNvSpPr>
          <p:nvPr>
            <p:ph type="subTitle" idx="4294967295"/>
          </p:nvPr>
        </p:nvSpPr>
        <p:spPr>
          <a:xfrm>
            <a:off x="228600" y="3381681"/>
            <a:ext cx="8686800" cy="724829"/>
          </a:xfrm>
          <a:prstGeom prst="rect">
            <a:avLst/>
          </a:prstGeom>
        </p:spPr>
        <p:txBody>
          <a:bodyPr anchor="ctr">
            <a:noAutofit/>
          </a:bodyPr>
          <a:lstStyle/>
          <a:p>
            <a:pPr marL="0" indent="0" algn="ctr">
              <a:buNone/>
            </a:pPr>
            <a:r>
              <a:rPr lang="en-US" sz="2800" b="1" u="sng" dirty="0" err="1">
                <a:latin typeface="Cambria"/>
                <a:cs typeface="Cambria"/>
              </a:rPr>
              <a:t>Jeremie</a:t>
            </a:r>
            <a:r>
              <a:rPr lang="en-US" sz="2800" b="1" u="sng" dirty="0">
                <a:latin typeface="Cambria"/>
                <a:cs typeface="Cambria"/>
              </a:rPr>
              <a:t> S. Kim</a:t>
            </a:r>
            <a:r>
              <a:rPr lang="en-US" sz="2800" b="1" dirty="0">
                <a:latin typeface="Cambria"/>
                <a:cs typeface="Cambria"/>
              </a:rPr>
              <a:t>    </a:t>
            </a:r>
            <a:r>
              <a:rPr lang="en-US" sz="2800" b="1" dirty="0" err="1">
                <a:latin typeface="Cambria"/>
                <a:cs typeface="Cambria"/>
              </a:rPr>
              <a:t>Minesh</a:t>
            </a:r>
            <a:r>
              <a:rPr lang="en-US" sz="2800" b="1" dirty="0">
                <a:latin typeface="Cambria"/>
                <a:cs typeface="Cambria"/>
              </a:rPr>
              <a:t> Patel  </a:t>
            </a:r>
          </a:p>
          <a:p>
            <a:pPr marL="0" indent="0" algn="ctr">
              <a:buNone/>
            </a:pPr>
            <a:r>
              <a:rPr lang="en-US" sz="2800" b="1" dirty="0">
                <a:latin typeface="Cambria"/>
                <a:cs typeface="Cambria"/>
              </a:rPr>
              <a:t>Hasan Hassan </a:t>
            </a:r>
            <a:r>
              <a:rPr lang="en-US" b="1" dirty="0">
                <a:latin typeface="Cambria"/>
                <a:cs typeface="Cambria"/>
              </a:rPr>
              <a:t>  </a:t>
            </a:r>
            <a:r>
              <a:rPr lang="en-US" sz="2800" b="1" dirty="0" err="1">
                <a:latin typeface="Cambria"/>
                <a:cs typeface="Cambria"/>
              </a:rPr>
              <a:t>Onur</a:t>
            </a:r>
            <a:r>
              <a:rPr lang="en-US" sz="2800" b="1" dirty="0">
                <a:latin typeface="Cambria"/>
                <a:cs typeface="Cambria"/>
              </a:rPr>
              <a:t> </a:t>
            </a:r>
            <a:r>
              <a:rPr lang="en-US" sz="2800" b="1" dirty="0" err="1">
                <a:latin typeface="Cambria"/>
                <a:cs typeface="Cambria"/>
              </a:rPr>
              <a:t>Mutlu</a:t>
            </a:r>
            <a:r>
              <a:rPr lang="en-US" sz="2800" b="1" dirty="0">
                <a:latin typeface="Cambria"/>
                <a:cs typeface="Cambria"/>
              </a:rPr>
              <a:t>  </a:t>
            </a:r>
            <a:endParaRPr lang="en-US" sz="2800" dirty="0">
              <a:latin typeface="Cambria"/>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6410"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s://seaphages.org/media/institutions/Burgundy_CMU_JPG_Logo.jpg"/>
          <p:cNvPicPr>
            <a:picLocks noChangeAspect="1" noChangeArrowheads="1"/>
          </p:cNvPicPr>
          <p:nvPr/>
        </p:nvPicPr>
        <p:blipFill rotWithShape="1">
          <a:blip r:embed="rId4">
            <a:extLst>
              <a:ext uri="{28A0092B-C50C-407E-A947-70E740481C1C}">
                <a14:useLocalDpi xmlns:a14="http://schemas.microsoft.com/office/drawing/2010/main" val="0"/>
              </a:ext>
            </a:extLst>
          </a:blip>
          <a:srcRect t="27653" b="26959"/>
          <a:stretch/>
        </p:blipFill>
        <p:spPr bwMode="auto">
          <a:xfrm>
            <a:off x="4716968" y="5909981"/>
            <a:ext cx="4085528" cy="66962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018133" y="4627207"/>
            <a:ext cx="2710200" cy="783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469942" y="4552981"/>
            <a:ext cx="1323444" cy="1123439"/>
          </a:xfrm>
          <a:prstGeom prst="rect">
            <a:avLst/>
          </a:prstGeom>
        </p:spPr>
      </p:pic>
    </p:spTree>
    <p:extLst>
      <p:ext uri="{BB962C8B-B14F-4D97-AF65-F5344CB8AC3E}">
        <p14:creationId xmlns:p14="http://schemas.microsoft.com/office/powerpoint/2010/main" val="3104087433"/>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Motivation</a:t>
            </a:r>
          </a:p>
        </p:txBody>
      </p:sp>
      <p:sp>
        <p:nvSpPr>
          <p:cNvPr id="3" name="Content Placeholder 2"/>
          <p:cNvSpPr>
            <a:spLocks noGrp="1"/>
          </p:cNvSpPr>
          <p:nvPr>
            <p:ph idx="1"/>
          </p:nvPr>
        </p:nvSpPr>
        <p:spPr>
          <a:xfrm>
            <a:off x="75991" y="1094104"/>
            <a:ext cx="8987622" cy="5318753"/>
          </a:xfrm>
        </p:spPr>
        <p:txBody>
          <a:bodyPr/>
          <a:lstStyle/>
          <a:p>
            <a:r>
              <a:rPr lang="en-US" dirty="0"/>
              <a:t>A </a:t>
            </a:r>
            <a:r>
              <a:rPr lang="en-US" b="1" dirty="0">
                <a:solidFill>
                  <a:schemeClr val="accent5"/>
                </a:solidFill>
              </a:rPr>
              <a:t>PUF</a:t>
            </a:r>
            <a:r>
              <a:rPr lang="en-US" dirty="0">
                <a:solidFill>
                  <a:schemeClr val="accent5"/>
                </a:solidFill>
              </a:rPr>
              <a:t> </a:t>
            </a:r>
            <a:r>
              <a:rPr lang="en-US" dirty="0"/>
              <a:t>is function that generates a signature </a:t>
            </a:r>
            <a:r>
              <a:rPr lang="en-US" b="1" dirty="0">
                <a:solidFill>
                  <a:schemeClr val="accent6"/>
                </a:solidFill>
              </a:rPr>
              <a:t>unique</a:t>
            </a:r>
            <a:r>
              <a:rPr lang="en-US" dirty="0">
                <a:solidFill>
                  <a:schemeClr val="accent6"/>
                </a:solidFill>
              </a:rPr>
              <a:t> </a:t>
            </a:r>
            <a:r>
              <a:rPr lang="en-US" dirty="0"/>
              <a:t>to a given device </a:t>
            </a:r>
          </a:p>
          <a:p>
            <a:endParaRPr lang="en-US" dirty="0"/>
          </a:p>
          <a:p>
            <a:r>
              <a:rPr lang="en-US" dirty="0"/>
              <a:t>Used in a </a:t>
            </a:r>
            <a:r>
              <a:rPr lang="en-US" b="1" dirty="0">
                <a:solidFill>
                  <a:schemeClr val="accent5"/>
                </a:solidFill>
              </a:rPr>
              <a:t>Challenge-Response Protocol</a:t>
            </a:r>
            <a:r>
              <a:rPr lang="en-US" dirty="0"/>
              <a:t> </a:t>
            </a:r>
          </a:p>
          <a:p>
            <a:pPr lvl="1"/>
            <a:r>
              <a:rPr lang="en-US" sz="3200" dirty="0"/>
              <a:t>Each device generates a unique </a:t>
            </a:r>
            <a:r>
              <a:rPr lang="en-US" sz="3200" b="1" dirty="0">
                <a:solidFill>
                  <a:schemeClr val="accent5"/>
                </a:solidFill>
              </a:rPr>
              <a:t>PUF response </a:t>
            </a:r>
            <a:r>
              <a:rPr lang="en-US" sz="3200" dirty="0"/>
              <a:t>depending the inputs</a:t>
            </a:r>
          </a:p>
          <a:p>
            <a:pPr lvl="1"/>
            <a:endParaRPr lang="en-US" sz="1800" dirty="0"/>
          </a:p>
          <a:p>
            <a:pPr lvl="1"/>
            <a:r>
              <a:rPr lang="en-US" sz="3200" dirty="0"/>
              <a:t>A trusted server </a:t>
            </a:r>
            <a:r>
              <a:rPr lang="en-US" sz="3200" b="1" dirty="0">
                <a:solidFill>
                  <a:schemeClr val="accent6">
                    <a:lumMod val="75000"/>
                  </a:schemeClr>
                </a:solidFill>
              </a:rPr>
              <a:t>authenticates</a:t>
            </a:r>
            <a:r>
              <a:rPr lang="en-US" sz="3200" dirty="0">
                <a:solidFill>
                  <a:schemeClr val="accent6">
                    <a:lumMod val="75000"/>
                  </a:schemeClr>
                </a:solidFill>
              </a:rPr>
              <a:t> </a:t>
            </a:r>
            <a:r>
              <a:rPr lang="en-US" sz="3200" dirty="0"/>
              <a:t>a device if it generates the expected PUF response</a:t>
            </a:r>
          </a:p>
        </p:txBody>
      </p:sp>
    </p:spTree>
    <p:extLst>
      <p:ext uri="{BB962C8B-B14F-4D97-AF65-F5344CB8AC3E}">
        <p14:creationId xmlns:p14="http://schemas.microsoft.com/office/powerpoint/2010/main" val="1817356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400" b="1" dirty="0"/>
              <a:t>DRAM Latency Characterization of 223 LPDDR4 DRAM Devices</a:t>
            </a:r>
          </a:p>
        </p:txBody>
      </p:sp>
      <p:sp>
        <p:nvSpPr>
          <p:cNvPr id="3" name="Content Placeholder 2"/>
          <p:cNvSpPr>
            <a:spLocks noGrp="1"/>
          </p:cNvSpPr>
          <p:nvPr>
            <p:ph idx="1"/>
          </p:nvPr>
        </p:nvSpPr>
        <p:spPr>
          <a:xfrm>
            <a:off x="75991" y="1683657"/>
            <a:ext cx="8987622" cy="4546320"/>
          </a:xfrm>
        </p:spPr>
        <p:txBody>
          <a:bodyPr/>
          <a:lstStyle/>
          <a:p>
            <a:r>
              <a:rPr lang="en-US" dirty="0"/>
              <a:t>Latency failures come from accessing DRAM with </a:t>
            </a:r>
            <a:r>
              <a:rPr lang="en-US" b="1" dirty="0">
                <a:solidFill>
                  <a:srgbClr val="C00000"/>
                </a:solidFill>
              </a:rPr>
              <a:t>reduced</a:t>
            </a:r>
            <a:r>
              <a:rPr lang="en-US" dirty="0"/>
              <a:t> timing parameters.</a:t>
            </a:r>
          </a:p>
          <a:p>
            <a:endParaRPr lang="en-US" dirty="0"/>
          </a:p>
          <a:p>
            <a:r>
              <a:rPr lang="en-US" b="1" dirty="0"/>
              <a:t>Key Observations:</a:t>
            </a:r>
          </a:p>
          <a:p>
            <a:pPr marL="971550" lvl="1" indent="-514350">
              <a:buFont typeface="+mj-lt"/>
              <a:buAutoNum type="arabicPeriod"/>
            </a:pPr>
            <a:r>
              <a:rPr lang="en-US" sz="3200" dirty="0"/>
              <a:t>A cell’s </a:t>
            </a:r>
            <a:r>
              <a:rPr lang="en-US" sz="3200" b="1" dirty="0">
                <a:solidFill>
                  <a:schemeClr val="accent6">
                    <a:lumMod val="75000"/>
                  </a:schemeClr>
                </a:solidFill>
              </a:rPr>
              <a:t>latency failure</a:t>
            </a:r>
            <a:r>
              <a:rPr lang="en-US" sz="3200" dirty="0"/>
              <a:t> probability is determined by </a:t>
            </a:r>
            <a:r>
              <a:rPr lang="en-US" sz="3200" b="1" dirty="0">
                <a:solidFill>
                  <a:schemeClr val="accent5"/>
                </a:solidFill>
              </a:rPr>
              <a:t>random process variation</a:t>
            </a:r>
          </a:p>
          <a:p>
            <a:pPr marL="971550" lvl="1" indent="-514350">
              <a:buFont typeface="+mj-lt"/>
              <a:buAutoNum type="arabicPeriod"/>
            </a:pPr>
            <a:endParaRPr lang="en-US" sz="3200" dirty="0"/>
          </a:p>
          <a:p>
            <a:pPr marL="971550" lvl="1" indent="-514350">
              <a:buFont typeface="+mj-lt"/>
              <a:buAutoNum type="arabicPeriod"/>
            </a:pPr>
            <a:r>
              <a:rPr lang="en-US" sz="3200" dirty="0"/>
              <a:t>Latency failure patterns are </a:t>
            </a:r>
            <a:r>
              <a:rPr lang="en-US" sz="3200" b="1" dirty="0">
                <a:solidFill>
                  <a:schemeClr val="accent5"/>
                </a:solidFill>
              </a:rPr>
              <a:t>repeatable and unique to a device</a:t>
            </a:r>
            <a:endParaRPr lang="en-US" sz="3200" dirty="0"/>
          </a:p>
          <a:p>
            <a:endParaRPr lang="en-US" dirty="0"/>
          </a:p>
        </p:txBody>
      </p:sp>
    </p:spTree>
    <p:extLst>
      <p:ext uri="{BB962C8B-B14F-4D97-AF65-F5344CB8AC3E}">
        <p14:creationId xmlns:p14="http://schemas.microsoft.com/office/powerpoint/2010/main" val="293280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a:xfrm>
            <a:off x="1242623" y="2938818"/>
            <a:ext cx="383855" cy="2265404"/>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Row Decoder</a:t>
            </a:r>
          </a:p>
        </p:txBody>
      </p:sp>
      <p:sp>
        <p:nvSpPr>
          <p:cNvPr id="2" name="Title 1"/>
          <p:cNvSpPr>
            <a:spLocks noGrp="1"/>
          </p:cNvSpPr>
          <p:nvPr>
            <p:ph type="title"/>
          </p:nvPr>
        </p:nvSpPr>
        <p:spPr/>
        <p:txBody>
          <a:bodyPr/>
          <a:lstStyle/>
          <a:p>
            <a:r>
              <a:rPr lang="en-US" b="1" dirty="0"/>
              <a:t>DRAM Latency PUF Key Idea</a:t>
            </a:r>
          </a:p>
        </p:txBody>
      </p:sp>
      <p:grpSp>
        <p:nvGrpSpPr>
          <p:cNvPr id="71" name="Group 70"/>
          <p:cNvGrpSpPr/>
          <p:nvPr/>
        </p:nvGrpSpPr>
        <p:grpSpPr>
          <a:xfrm>
            <a:off x="1624693" y="2661252"/>
            <a:ext cx="6756400" cy="2832850"/>
            <a:chOff x="1094298" y="3173501"/>
            <a:chExt cx="7281509" cy="3227302"/>
          </a:xfrm>
        </p:grpSpPr>
        <p:cxnSp>
          <p:nvCxnSpPr>
            <p:cNvPr id="59" name="Straight Connector 58"/>
            <p:cNvCxnSpPr/>
            <p:nvPr/>
          </p:nvCxnSpPr>
          <p:spPr>
            <a:xfrm>
              <a:off x="1107985" y="4740572"/>
              <a:ext cx="7267822" cy="0"/>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1096222" y="5677428"/>
              <a:ext cx="7276813" cy="6195"/>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1094298" y="3778425"/>
              <a:ext cx="7278737" cy="4681"/>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2662517"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3603811"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4616822"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5629834"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6624916" y="317350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7584139" y="317350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1703294"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5120500" y="3301777"/>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Oval 24"/>
            <p:cNvSpPr/>
            <p:nvPr/>
          </p:nvSpPr>
          <p:spPr>
            <a:xfrm>
              <a:off x="6133523" y="5202299"/>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Oval 27"/>
            <p:cNvSpPr/>
            <p:nvPr/>
          </p:nvSpPr>
          <p:spPr>
            <a:xfrm>
              <a:off x="7109328" y="4252038"/>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30"/>
            <p:cNvSpPr/>
            <p:nvPr/>
          </p:nvSpPr>
          <p:spPr>
            <a:xfrm>
              <a:off x="3114717" y="3299015"/>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Oval 32"/>
            <p:cNvSpPr/>
            <p:nvPr/>
          </p:nvSpPr>
          <p:spPr>
            <a:xfrm>
              <a:off x="2165817" y="5202299"/>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Oval 38"/>
            <p:cNvSpPr/>
            <p:nvPr/>
          </p:nvSpPr>
          <p:spPr>
            <a:xfrm>
              <a:off x="6181960" y="3343836"/>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Oval 39"/>
            <p:cNvSpPr/>
            <p:nvPr/>
          </p:nvSpPr>
          <p:spPr>
            <a:xfrm>
              <a:off x="3178840" y="4303065"/>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40"/>
            <p:cNvSpPr/>
            <p:nvPr/>
          </p:nvSpPr>
          <p:spPr>
            <a:xfrm>
              <a:off x="1265397" y="5256087"/>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Oval 41"/>
            <p:cNvSpPr/>
            <p:nvPr/>
          </p:nvSpPr>
          <p:spPr>
            <a:xfrm>
              <a:off x="5182973" y="5265051"/>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Oval 42"/>
            <p:cNvSpPr/>
            <p:nvPr/>
          </p:nvSpPr>
          <p:spPr>
            <a:xfrm>
              <a:off x="2233585" y="3355569"/>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 name="Oval 44"/>
            <p:cNvSpPr/>
            <p:nvPr/>
          </p:nvSpPr>
          <p:spPr>
            <a:xfrm>
              <a:off x="4224086" y="4365802"/>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Oval 45"/>
            <p:cNvSpPr/>
            <p:nvPr/>
          </p:nvSpPr>
          <p:spPr>
            <a:xfrm>
              <a:off x="7215805" y="5318837"/>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46"/>
            <p:cNvSpPr/>
            <p:nvPr/>
          </p:nvSpPr>
          <p:spPr>
            <a:xfrm>
              <a:off x="1309942" y="3415542"/>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 name="Oval 47"/>
            <p:cNvSpPr/>
            <p:nvPr/>
          </p:nvSpPr>
          <p:spPr>
            <a:xfrm>
              <a:off x="4247154" y="3433471"/>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 name="Oval 48"/>
            <p:cNvSpPr/>
            <p:nvPr/>
          </p:nvSpPr>
          <p:spPr>
            <a:xfrm>
              <a:off x="6263068" y="4374782"/>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Oval 49"/>
            <p:cNvSpPr/>
            <p:nvPr/>
          </p:nvSpPr>
          <p:spPr>
            <a:xfrm>
              <a:off x="2295363" y="4383732"/>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Oval 50"/>
            <p:cNvSpPr/>
            <p:nvPr/>
          </p:nvSpPr>
          <p:spPr>
            <a:xfrm>
              <a:off x="5282129" y="4414347"/>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Oval 51"/>
            <p:cNvSpPr/>
            <p:nvPr/>
          </p:nvSpPr>
          <p:spPr>
            <a:xfrm>
              <a:off x="3271114" y="5364607"/>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Oval 52"/>
            <p:cNvSpPr/>
            <p:nvPr/>
          </p:nvSpPr>
          <p:spPr>
            <a:xfrm>
              <a:off x="7270956" y="3470274"/>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Oval 53"/>
            <p:cNvSpPr/>
            <p:nvPr/>
          </p:nvSpPr>
          <p:spPr>
            <a:xfrm>
              <a:off x="1404372" y="4446499"/>
              <a:ext cx="563218" cy="555814"/>
            </a:xfrm>
            <a:prstGeom prst="ellipse">
              <a:avLst/>
            </a:prstGeom>
            <a:solidFill>
              <a:srgbClr val="FF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 name="Oval 54"/>
            <p:cNvSpPr/>
            <p:nvPr/>
          </p:nvSpPr>
          <p:spPr>
            <a:xfrm>
              <a:off x="4310449" y="5408484"/>
              <a:ext cx="563218" cy="555814"/>
            </a:xfrm>
            <a:prstGeom prst="ellipse">
              <a:avLst/>
            </a:prstGeom>
            <a:solidFill>
              <a:srgbClr val="FF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8" name="Group 77"/>
          <p:cNvGrpSpPr/>
          <p:nvPr/>
        </p:nvGrpSpPr>
        <p:grpSpPr>
          <a:xfrm>
            <a:off x="583621" y="1220766"/>
            <a:ext cx="3114951" cy="2629342"/>
            <a:chOff x="235278" y="2377403"/>
            <a:chExt cx="3114951" cy="2629342"/>
          </a:xfrm>
        </p:grpSpPr>
        <p:sp>
          <p:nvSpPr>
            <p:cNvPr id="72" name="TextBox 71"/>
            <p:cNvSpPr txBox="1"/>
            <p:nvPr/>
          </p:nvSpPr>
          <p:spPr>
            <a:xfrm>
              <a:off x="235278" y="2377403"/>
              <a:ext cx="311495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DD0303"/>
                  </a:solidFill>
                  <a:effectLst/>
                  <a:uLnTx/>
                  <a:uFillTx/>
                  <a:latin typeface="Cambria" charset="0"/>
                  <a:ea typeface="Cambria" charset="0"/>
                  <a:cs typeface="Cambria" charset="0"/>
                </a:rPr>
                <a:t>High % chance to fail with reduced </a:t>
              </a:r>
              <a:r>
                <a:rPr kumimoji="0" lang="en-US" sz="2400" b="1" i="0" u="none" strike="noStrike" kern="1200" cap="none" spc="0" normalizeH="0" baseline="0" noProof="0" dirty="0" err="1">
                  <a:ln>
                    <a:noFill/>
                  </a:ln>
                  <a:solidFill>
                    <a:srgbClr val="DD0303"/>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DD0303"/>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DD0303"/>
                </a:solidFill>
                <a:effectLst/>
                <a:uLnTx/>
                <a:uFillTx/>
                <a:latin typeface="Cambria" charset="0"/>
                <a:ea typeface="Cambria" charset="0"/>
                <a:cs typeface="Cambria" charset="0"/>
              </a:endParaRPr>
            </a:p>
          </p:txBody>
        </p:sp>
        <p:cxnSp>
          <p:nvCxnSpPr>
            <p:cNvPr id="75" name="Straight Arrow Connector 74"/>
            <p:cNvCxnSpPr>
              <a:endCxn id="54" idx="1"/>
            </p:cNvCxnSpPr>
            <p:nvPr/>
          </p:nvCxnSpPr>
          <p:spPr>
            <a:xfrm>
              <a:off x="945394" y="3357931"/>
              <a:ext cx="695202" cy="1648814"/>
            </a:xfrm>
            <a:prstGeom prst="straightConnector1">
              <a:avLst/>
            </a:prstGeom>
            <a:ln w="69850">
              <a:solidFill>
                <a:srgbClr val="DD0404"/>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5494809" y="1230285"/>
            <a:ext cx="3131937" cy="1483886"/>
            <a:chOff x="5146466" y="2386922"/>
            <a:chExt cx="3131937" cy="1483886"/>
          </a:xfrm>
        </p:grpSpPr>
        <p:sp>
          <p:nvSpPr>
            <p:cNvPr id="73" name="TextBox 72"/>
            <p:cNvSpPr txBox="1"/>
            <p:nvPr/>
          </p:nvSpPr>
          <p:spPr>
            <a:xfrm>
              <a:off x="5146466" y="2386922"/>
              <a:ext cx="313193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70AD47">
                      <a:lumMod val="75000"/>
                    </a:srgbClr>
                  </a:solidFill>
                  <a:effectLst/>
                  <a:uLnTx/>
                  <a:uFillTx/>
                  <a:latin typeface="Cambria" charset="0"/>
                  <a:ea typeface="Cambria" charset="0"/>
                  <a:cs typeface="Cambria" charset="0"/>
                </a:rPr>
                <a:t>Low % chance to fail with reduced </a:t>
              </a:r>
              <a:r>
                <a:rPr kumimoji="0" lang="en-US" sz="2400" b="1" i="0" u="none" strike="noStrike" kern="1200" cap="none" spc="0" normalizeH="0" baseline="0" noProof="0" dirty="0" err="1">
                  <a:ln>
                    <a:noFill/>
                  </a:ln>
                  <a:solidFill>
                    <a:srgbClr val="70AD47">
                      <a:lumMod val="75000"/>
                    </a:srgbClr>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70AD47">
                      <a:lumMod val="75000"/>
                    </a:srgbClr>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70AD47">
                    <a:lumMod val="75000"/>
                  </a:srgbClr>
                </a:solidFill>
                <a:effectLst/>
                <a:uLnTx/>
                <a:uFillTx/>
                <a:latin typeface="Cambria" charset="0"/>
                <a:ea typeface="Cambria" charset="0"/>
                <a:cs typeface="Cambria" charset="0"/>
              </a:endParaRPr>
            </a:p>
          </p:txBody>
        </p:sp>
        <p:cxnSp>
          <p:nvCxnSpPr>
            <p:cNvPr id="79" name="Straight Arrow Connector 78"/>
            <p:cNvCxnSpPr>
              <a:stCxn id="73" idx="2"/>
            </p:cNvCxnSpPr>
            <p:nvPr/>
          </p:nvCxnSpPr>
          <p:spPr>
            <a:xfrm flipH="1">
              <a:off x="5675086" y="3217919"/>
              <a:ext cx="1037349" cy="652889"/>
            </a:xfrm>
            <a:prstGeom prst="straightConnector1">
              <a:avLst/>
            </a:prstGeom>
            <a:ln w="698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a:off x="1698389" y="5393764"/>
            <a:ext cx="6388029" cy="329754"/>
            <a:chOff x="1350046" y="6424274"/>
            <a:chExt cx="6388029" cy="329754"/>
          </a:xfrm>
        </p:grpSpPr>
        <p:sp>
          <p:nvSpPr>
            <p:cNvPr id="95" name="Rounded Rectangle 94"/>
            <p:cNvSpPr/>
            <p:nvPr/>
          </p:nvSpPr>
          <p:spPr>
            <a:xfrm>
              <a:off x="6835928" y="6424274"/>
              <a:ext cx="90214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6" name="Rounded Rectangle 95"/>
            <p:cNvSpPr/>
            <p:nvPr/>
          </p:nvSpPr>
          <p:spPr>
            <a:xfrm>
              <a:off x="5908916" y="6430145"/>
              <a:ext cx="93331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7" name="Rounded Rectangle 96"/>
            <p:cNvSpPr/>
            <p:nvPr/>
          </p:nvSpPr>
          <p:spPr>
            <a:xfrm>
              <a:off x="4988210" y="6437525"/>
              <a:ext cx="92070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8" name="Rounded Rectangle 97"/>
            <p:cNvSpPr/>
            <p:nvPr/>
          </p:nvSpPr>
          <p:spPr>
            <a:xfrm>
              <a:off x="4055208" y="6437525"/>
              <a:ext cx="93331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9" name="Rounded Rectangle 98"/>
            <p:cNvSpPr/>
            <p:nvPr/>
          </p:nvSpPr>
          <p:spPr>
            <a:xfrm>
              <a:off x="3190941" y="6437525"/>
              <a:ext cx="87687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100" name="Rounded Rectangle 99"/>
            <p:cNvSpPr/>
            <p:nvPr/>
          </p:nvSpPr>
          <p:spPr>
            <a:xfrm>
              <a:off x="2256841" y="6437525"/>
              <a:ext cx="940181"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101" name="Rounded Rectangle 100"/>
            <p:cNvSpPr/>
            <p:nvPr/>
          </p:nvSpPr>
          <p:spPr>
            <a:xfrm>
              <a:off x="1350046" y="6437525"/>
              <a:ext cx="911892"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grpSp>
    </p:spTree>
    <p:extLst>
      <p:ext uri="{BB962C8B-B14F-4D97-AF65-F5344CB8AC3E}">
        <p14:creationId xmlns:p14="http://schemas.microsoft.com/office/powerpoint/2010/main" val="733961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DRAM Accesses and Failures</a:t>
            </a:r>
          </a:p>
        </p:txBody>
      </p:sp>
      <p:grpSp>
        <p:nvGrpSpPr>
          <p:cNvPr id="42" name="Group 41"/>
          <p:cNvGrpSpPr/>
          <p:nvPr/>
        </p:nvGrpSpPr>
        <p:grpSpPr>
          <a:xfrm>
            <a:off x="2832102" y="1392322"/>
            <a:ext cx="3577213" cy="3431477"/>
            <a:chOff x="6451817" y="73723"/>
            <a:chExt cx="2611796" cy="2369557"/>
          </a:xfrm>
        </p:grpSpPr>
        <p:grpSp>
          <p:nvGrpSpPr>
            <p:cNvPr id="32" name="Group 31"/>
            <p:cNvGrpSpPr/>
            <p:nvPr/>
          </p:nvGrpSpPr>
          <p:grpSpPr>
            <a:xfrm>
              <a:off x="6451817" y="73723"/>
              <a:ext cx="2611796" cy="2369557"/>
              <a:chOff x="-52931" y="1016557"/>
              <a:chExt cx="3471820" cy="2983179"/>
            </a:xfrm>
          </p:grpSpPr>
          <p:sp>
            <p:nvSpPr>
              <p:cNvPr id="5" name="Rectangle 4"/>
              <p:cNvSpPr/>
              <p:nvPr/>
            </p:nvSpPr>
            <p:spPr>
              <a:xfrm>
                <a:off x="-52931" y="1016557"/>
                <a:ext cx="1661221" cy="450157"/>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wordline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6" name="Straight Arrow Connector 5"/>
              <p:cNvCxnSpPr/>
              <p:nvPr/>
            </p:nvCxnSpPr>
            <p:spPr>
              <a:xfrm flipH="1">
                <a:off x="75991" y="1416479"/>
                <a:ext cx="33428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rot="5400000">
                <a:off x="-50765" y="3081226"/>
                <a:ext cx="1531246" cy="30577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capacitor</a:t>
                </a:r>
              </a:p>
            </p:txBody>
          </p:sp>
          <p:sp>
            <p:nvSpPr>
              <p:cNvPr id="8" name="Rectangle 7"/>
              <p:cNvSpPr/>
              <p:nvPr/>
            </p:nvSpPr>
            <p:spPr>
              <a:xfrm>
                <a:off x="606531" y="1493470"/>
                <a:ext cx="1470875" cy="426355"/>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access</a:t>
                </a:r>
              </a:p>
            </p:txBody>
          </p:sp>
          <p:sp>
            <p:nvSpPr>
              <p:cNvPr id="9" name="Rectangle 8"/>
              <p:cNvSpPr/>
              <p:nvPr/>
            </p:nvSpPr>
            <p:spPr>
              <a:xfrm>
                <a:off x="215331" y="1677138"/>
                <a:ext cx="2214319" cy="606443"/>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transistor</a:t>
                </a:r>
              </a:p>
            </p:txBody>
          </p:sp>
          <p:sp>
            <p:nvSpPr>
              <p:cNvPr id="10" name="Rectangle 9"/>
              <p:cNvSpPr/>
              <p:nvPr/>
            </p:nvSpPr>
            <p:spPr>
              <a:xfrm rot="5400000">
                <a:off x="2644744" y="2618138"/>
                <a:ext cx="1098348" cy="40611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bitline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11" name="Straight Arrow Connector 10"/>
              <p:cNvCxnSpPr/>
              <p:nvPr/>
            </p:nvCxnSpPr>
            <p:spPr>
              <a:xfrm flipV="1">
                <a:off x="2988122" y="1033736"/>
                <a:ext cx="12312" cy="23695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V="1">
                <a:off x="2180762" y="1713521"/>
                <a:ext cx="0" cy="15557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H="1">
                <a:off x="1930379" y="187630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flipH="1" flipV="1">
                <a:off x="242938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H="1">
                <a:off x="1930379" y="198752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2429388" y="2247090"/>
                <a:ext cx="193166"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1737212" y="2247090"/>
                <a:ext cx="193167"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H="1" flipV="1">
                <a:off x="193037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2180762" y="1416479"/>
                <a:ext cx="1" cy="3212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a:off x="2622554" y="2247090"/>
                <a:ext cx="37788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 name="Elbow Connector 20"/>
              <p:cNvCxnSpPr/>
              <p:nvPr/>
            </p:nvCxnSpPr>
            <p:spPr>
              <a:xfrm rot="5400000">
                <a:off x="1090561" y="2377314"/>
                <a:ext cx="774172" cy="519135"/>
              </a:xfrm>
              <a:prstGeom prst="bentConnector3">
                <a:avLst>
                  <a:gd name="adj1" fmla="val -293"/>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1218079" y="3433619"/>
                <a:ext cx="0" cy="318185"/>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1218079" y="3018265"/>
                <a:ext cx="0" cy="151697"/>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958515" y="3435119"/>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958515" y="3169962"/>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1218079" y="3435120"/>
                <a:ext cx="0" cy="13017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41" name="Rectangle 40"/>
            <p:cNvSpPr/>
            <p:nvPr/>
          </p:nvSpPr>
          <p:spPr>
            <a:xfrm>
              <a:off x="8005235" y="1868211"/>
              <a:ext cx="1041895" cy="370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SA</a:t>
              </a:r>
            </a:p>
          </p:txBody>
        </p:sp>
      </p:grpSp>
      <p:cxnSp>
        <p:nvCxnSpPr>
          <p:cNvPr id="52" name="Straight Connector 51"/>
          <p:cNvCxnSpPr>
            <a:stCxn id="46" idx="3"/>
            <a:endCxn id="46" idx="3"/>
          </p:cNvCxnSpPr>
          <p:nvPr/>
        </p:nvCxnSpPr>
        <p:spPr>
          <a:xfrm>
            <a:off x="1028424" y="2191088"/>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6" name="Group 75"/>
          <p:cNvGrpSpPr/>
          <p:nvPr/>
        </p:nvGrpSpPr>
        <p:grpSpPr>
          <a:xfrm>
            <a:off x="23322" y="1960255"/>
            <a:ext cx="8458827" cy="3522955"/>
            <a:chOff x="124920" y="2084239"/>
            <a:chExt cx="8458827" cy="3522955"/>
          </a:xfrm>
        </p:grpSpPr>
        <p:grpSp>
          <p:nvGrpSpPr>
            <p:cNvPr id="75" name="Group 74"/>
            <p:cNvGrpSpPr/>
            <p:nvPr/>
          </p:nvGrpSpPr>
          <p:grpSpPr>
            <a:xfrm>
              <a:off x="124920" y="2084239"/>
              <a:ext cx="8458827" cy="3522955"/>
              <a:chOff x="124920" y="2084239"/>
              <a:chExt cx="8458827" cy="3522955"/>
            </a:xfrm>
          </p:grpSpPr>
          <p:cxnSp>
            <p:nvCxnSpPr>
              <p:cNvPr id="34" name="Straight Connector 33"/>
              <p:cNvCxnSpPr/>
              <p:nvPr/>
            </p:nvCxnSpPr>
            <p:spPr>
              <a:xfrm>
                <a:off x="1125415" y="2350939"/>
                <a:ext cx="0" cy="3153046"/>
              </a:xfrm>
              <a:prstGeom prst="line">
                <a:avLst/>
              </a:prstGeom>
              <a:ln>
                <a:solidFill>
                  <a:schemeClr val="tx1">
                    <a:lumMod val="50000"/>
                    <a:lumOff val="50000"/>
                  </a:schemeClr>
                </a:solidFill>
                <a:head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H="1" flipV="1">
                <a:off x="1125415" y="5495194"/>
                <a:ext cx="7458332" cy="1979"/>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554928" y="2084239"/>
                <a:ext cx="57509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48" name="TextBox 47"/>
              <p:cNvSpPr txBox="1"/>
              <p:nvPr/>
            </p:nvSpPr>
            <p:spPr>
              <a:xfrm>
                <a:off x="124920" y="5145529"/>
                <a:ext cx="103675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0.5 </a:t>
                </a: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24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cxnSp>
          <p:nvCxnSpPr>
            <p:cNvPr id="54" name="Straight Connector 53"/>
            <p:cNvCxnSpPr/>
            <p:nvPr/>
          </p:nvCxnSpPr>
          <p:spPr>
            <a:xfrm flipH="1">
              <a:off x="1052944" y="2350939"/>
              <a:ext cx="13644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Straight Connector 56"/>
          <p:cNvCxnSpPr/>
          <p:nvPr/>
        </p:nvCxnSpPr>
        <p:spPr>
          <a:xfrm flipH="1" flipV="1">
            <a:off x="1019567" y="5357328"/>
            <a:ext cx="832821" cy="10061"/>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oup 70"/>
          <p:cNvGrpSpPr/>
          <p:nvPr/>
        </p:nvGrpSpPr>
        <p:grpSpPr>
          <a:xfrm>
            <a:off x="1841501" y="4766362"/>
            <a:ext cx="1992208" cy="621453"/>
            <a:chOff x="1943099" y="4890346"/>
            <a:chExt cx="1992208" cy="621453"/>
          </a:xfrm>
        </p:grpSpPr>
        <p:sp>
          <p:nvSpPr>
            <p:cNvPr id="61" name="Freeform 6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 name="Straight Connector 67"/>
            <p:cNvCxnSpPr/>
            <p:nvPr/>
          </p:nvCxnSpPr>
          <p:spPr>
            <a:xfrm flipV="1">
              <a:off x="3378200" y="4897121"/>
              <a:ext cx="557107" cy="1460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a:off x="3804255" y="2186281"/>
            <a:ext cx="4523252" cy="2600929"/>
            <a:chOff x="1943099" y="4890346"/>
            <a:chExt cx="1992208" cy="621453"/>
          </a:xfrm>
        </p:grpSpPr>
        <p:sp>
          <p:nvSpPr>
            <p:cNvPr id="73" name="Freeform 72"/>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4" name="Straight Connector 73"/>
            <p:cNvCxnSpPr/>
            <p:nvPr/>
          </p:nvCxnSpPr>
          <p:spPr>
            <a:xfrm flipV="1">
              <a:off x="3757941" y="4892441"/>
              <a:ext cx="177366" cy="323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1217789" y="5371413"/>
            <a:ext cx="1247423" cy="632961"/>
            <a:chOff x="1319387" y="5523973"/>
            <a:chExt cx="1247423" cy="632961"/>
          </a:xfrm>
        </p:grpSpPr>
        <p:sp>
          <p:nvSpPr>
            <p:cNvPr id="82" name="Rounded Rectangle 81"/>
            <p:cNvSpPr/>
            <p:nvPr/>
          </p:nvSpPr>
          <p:spPr>
            <a:xfrm>
              <a:off x="1319387" y="5748719"/>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4" name="Straight Arrow Connector 83"/>
            <p:cNvCxnSpPr>
              <a:stCxn id="82" idx="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6" name="Group 85"/>
          <p:cNvGrpSpPr/>
          <p:nvPr/>
        </p:nvGrpSpPr>
        <p:grpSpPr>
          <a:xfrm>
            <a:off x="3187266" y="5369208"/>
            <a:ext cx="1247423" cy="629111"/>
            <a:chOff x="1319387" y="5492987"/>
            <a:chExt cx="1247423" cy="629111"/>
          </a:xfrm>
        </p:grpSpPr>
        <p:sp>
          <p:nvSpPr>
            <p:cNvPr id="87" name="Rounded Rectangle 86"/>
            <p:cNvSpPr/>
            <p:nvPr/>
          </p:nvSpPr>
          <p:spPr>
            <a:xfrm>
              <a:off x="1319387" y="5713883"/>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8" name="Straight Arrow Connector 87"/>
            <p:cNvCxnSpPr>
              <a:stCxn id="87" idx="0"/>
            </p:cNvCxnSpPr>
            <p:nvPr/>
          </p:nvCxnSpPr>
          <p:spPr>
            <a:xfrm flipH="1" flipV="1">
              <a:off x="1943098" y="5492987"/>
              <a:ext cx="1" cy="22089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9" name="Group 88"/>
          <p:cNvGrpSpPr/>
          <p:nvPr/>
        </p:nvGrpSpPr>
        <p:grpSpPr>
          <a:xfrm>
            <a:off x="7831197" y="5385225"/>
            <a:ext cx="913694" cy="632961"/>
            <a:chOff x="1217789" y="5523973"/>
            <a:chExt cx="1467950" cy="632961"/>
          </a:xfrm>
        </p:grpSpPr>
        <p:sp>
          <p:nvSpPr>
            <p:cNvPr id="90" name="Rounded Rectangle 89"/>
            <p:cNvSpPr/>
            <p:nvPr/>
          </p:nvSpPr>
          <p:spPr>
            <a:xfrm>
              <a:off x="1217789" y="5748719"/>
              <a:ext cx="1467950"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91" name="Straight Arrow Connector 9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cxnSp>
        <p:nvCxnSpPr>
          <p:cNvPr id="93" name="Straight Connector 92"/>
          <p:cNvCxnSpPr/>
          <p:nvPr/>
        </p:nvCxnSpPr>
        <p:spPr>
          <a:xfrm>
            <a:off x="1028424" y="2772258"/>
            <a:ext cx="7299083" cy="0"/>
          </a:xfrm>
          <a:prstGeom prst="line">
            <a:avLst/>
          </a:prstGeom>
          <a:ln w="19050">
            <a:solidFill>
              <a:schemeClr val="bg1">
                <a:lumMod val="65000"/>
              </a:schemeClr>
            </a:solidFill>
            <a:prstDash val="lgDash"/>
          </a:ln>
        </p:spPr>
        <p:style>
          <a:lnRef idx="1">
            <a:schemeClr val="accent1"/>
          </a:lnRef>
          <a:fillRef idx="0">
            <a:schemeClr val="accent1"/>
          </a:fillRef>
          <a:effectRef idx="0">
            <a:schemeClr val="accent1"/>
          </a:effectRef>
          <a:fontRef idx="minor">
            <a:schemeClr val="tx1"/>
          </a:fontRef>
        </p:style>
      </p:cxnSp>
      <p:grpSp>
        <p:nvGrpSpPr>
          <p:cNvPr id="122" name="Group 121"/>
          <p:cNvGrpSpPr/>
          <p:nvPr/>
        </p:nvGrpSpPr>
        <p:grpSpPr>
          <a:xfrm>
            <a:off x="1841090" y="2012313"/>
            <a:ext cx="6477521" cy="3370363"/>
            <a:chOff x="1841090" y="2136297"/>
            <a:chExt cx="6477521" cy="3370363"/>
          </a:xfrm>
        </p:grpSpPr>
        <p:sp>
          <p:nvSpPr>
            <p:cNvPr id="99" name="Freeform 98"/>
            <p:cNvSpPr/>
            <p:nvPr/>
          </p:nvSpPr>
          <p:spPr>
            <a:xfrm>
              <a:off x="1841090" y="4736123"/>
              <a:ext cx="1984630" cy="770537"/>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p:cNvGrpSpPr/>
            <p:nvPr/>
          </p:nvGrpSpPr>
          <p:grpSpPr>
            <a:xfrm>
              <a:off x="3827782" y="2136297"/>
              <a:ext cx="4490829" cy="2615285"/>
              <a:chOff x="1943099" y="4890346"/>
              <a:chExt cx="1992208" cy="621453"/>
            </a:xfrm>
          </p:grpSpPr>
          <p:sp>
            <p:nvSpPr>
              <p:cNvPr id="111" name="Freeform 11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 name="Straight Connector 111"/>
              <p:cNvCxnSpPr/>
              <p:nvPr/>
            </p:nvCxnSpPr>
            <p:spPr>
              <a:xfrm flipV="1">
                <a:off x="3757941" y="4892441"/>
                <a:ext cx="177366" cy="323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grpSp>
        <p:nvGrpSpPr>
          <p:cNvPr id="123" name="Group 122"/>
          <p:cNvGrpSpPr/>
          <p:nvPr/>
        </p:nvGrpSpPr>
        <p:grpSpPr>
          <a:xfrm>
            <a:off x="1808155" y="2352180"/>
            <a:ext cx="6479962" cy="3041824"/>
            <a:chOff x="1808155" y="2476164"/>
            <a:chExt cx="6479962" cy="3041824"/>
          </a:xfrm>
        </p:grpSpPr>
        <p:sp>
          <p:nvSpPr>
            <p:cNvPr id="108" name="Freeform 107"/>
            <p:cNvSpPr/>
            <p:nvPr/>
          </p:nvSpPr>
          <p:spPr>
            <a:xfrm>
              <a:off x="1808155" y="5033682"/>
              <a:ext cx="2010493" cy="484306"/>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p:cNvSpPr/>
            <p:nvPr/>
          </p:nvSpPr>
          <p:spPr>
            <a:xfrm>
              <a:off x="3813717" y="2476164"/>
              <a:ext cx="4474400" cy="256418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4" name="Group 123"/>
          <p:cNvGrpSpPr/>
          <p:nvPr/>
        </p:nvGrpSpPr>
        <p:grpSpPr>
          <a:xfrm>
            <a:off x="1854349" y="2505928"/>
            <a:ext cx="6433695" cy="2849490"/>
            <a:chOff x="1854349" y="2629912"/>
            <a:chExt cx="6433695" cy="2849490"/>
          </a:xfrm>
        </p:grpSpPr>
        <p:sp>
          <p:nvSpPr>
            <p:cNvPr id="96" name="Freeform 95"/>
            <p:cNvSpPr/>
            <p:nvPr/>
          </p:nvSpPr>
          <p:spPr>
            <a:xfrm>
              <a:off x="1854349" y="5150224"/>
              <a:ext cx="1969064" cy="32917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Freeform 116"/>
            <p:cNvSpPr/>
            <p:nvPr/>
          </p:nvSpPr>
          <p:spPr>
            <a:xfrm>
              <a:off x="3823287" y="2629912"/>
              <a:ext cx="4464757" cy="2524734"/>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5" name="Group 124"/>
          <p:cNvGrpSpPr/>
          <p:nvPr/>
        </p:nvGrpSpPr>
        <p:grpSpPr>
          <a:xfrm>
            <a:off x="1847591" y="2683952"/>
            <a:ext cx="6440499" cy="2685256"/>
            <a:chOff x="1847591" y="2807936"/>
            <a:chExt cx="6440499" cy="2685256"/>
          </a:xfrm>
        </p:grpSpPr>
        <p:sp>
          <p:nvSpPr>
            <p:cNvPr id="105" name="Freeform 104"/>
            <p:cNvSpPr/>
            <p:nvPr/>
          </p:nvSpPr>
          <p:spPr>
            <a:xfrm>
              <a:off x="1847591" y="5252224"/>
              <a:ext cx="1988429" cy="24096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p:cNvSpPr/>
            <p:nvPr/>
          </p:nvSpPr>
          <p:spPr>
            <a:xfrm>
              <a:off x="3830037" y="2807936"/>
              <a:ext cx="4458053" cy="2450520"/>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6" name="TextBox 125"/>
          <p:cNvSpPr txBox="1"/>
          <p:nvPr/>
        </p:nvSpPr>
        <p:spPr>
          <a:xfrm rot="16200000">
            <a:off x="-768384" y="3545155"/>
            <a:ext cx="211391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Bitline</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Voltage</a:t>
            </a:r>
          </a:p>
        </p:txBody>
      </p:sp>
      <p:sp>
        <p:nvSpPr>
          <p:cNvPr id="127" name="TextBox 126"/>
          <p:cNvSpPr txBox="1"/>
          <p:nvPr/>
        </p:nvSpPr>
        <p:spPr>
          <a:xfrm>
            <a:off x="4466691" y="5324737"/>
            <a:ext cx="81785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Time</a:t>
            </a:r>
          </a:p>
        </p:txBody>
      </p:sp>
      <p:sp>
        <p:nvSpPr>
          <p:cNvPr id="128" name="TextBox 127"/>
          <p:cNvSpPr txBox="1"/>
          <p:nvPr/>
        </p:nvSpPr>
        <p:spPr>
          <a:xfrm>
            <a:off x="1549195" y="2746288"/>
            <a:ext cx="1888850" cy="70788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Ready to Access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Voltage Level</a:t>
            </a:r>
          </a:p>
        </p:txBody>
      </p:sp>
      <p:cxnSp>
        <p:nvCxnSpPr>
          <p:cNvPr id="130" name="Straight Connector 129"/>
          <p:cNvCxnSpPr/>
          <p:nvPr/>
        </p:nvCxnSpPr>
        <p:spPr>
          <a:xfrm>
            <a:off x="1824205" y="6180963"/>
            <a:ext cx="644240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8283457" y="6094196"/>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a:off x="4666205" y="6196174"/>
            <a:ext cx="6449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5B9BD5">
                    <a:lumMod val="50000"/>
                  </a:srgbClr>
                </a:solidFill>
                <a:effectLst/>
                <a:uLnTx/>
                <a:uFillTx/>
                <a:latin typeface="Calibri" panose="020F0502020204030204"/>
                <a:ea typeface="+mn-ea"/>
                <a:cs typeface="+mn-cs"/>
              </a:rPr>
              <a:t>t</a:t>
            </a:r>
            <a:r>
              <a:rPr kumimoji="0" lang="en-US" sz="2400" b="1" i="0" u="none" strike="noStrike" kern="1200" cap="none" spc="0" normalizeH="0" baseline="-25000" noProof="0" dirty="0" err="1">
                <a:ln>
                  <a:noFill/>
                </a:ln>
                <a:solidFill>
                  <a:srgbClr val="5B9BD5">
                    <a:lumMod val="50000"/>
                  </a:srgbClr>
                </a:solidFill>
                <a:effectLst/>
                <a:uLnTx/>
                <a:uFillTx/>
                <a:latin typeface="Calibri" panose="020F0502020204030204"/>
                <a:ea typeface="+mn-ea"/>
                <a:cs typeface="+mn-cs"/>
              </a:rPr>
              <a:t>RCD</a:t>
            </a:r>
            <a:endParaRPr kumimoji="0" lang="en-US" sz="2400" b="1" i="0" u="none" strike="noStrike" kern="1200" cap="none" spc="0" normalizeH="0" baseline="-25000" noProof="0" dirty="0">
              <a:ln>
                <a:noFill/>
              </a:ln>
              <a:solidFill>
                <a:srgbClr val="5B9BD5">
                  <a:lumMod val="50000"/>
                </a:srgbClr>
              </a:solidFill>
              <a:effectLst/>
              <a:uLnTx/>
              <a:uFillTx/>
              <a:latin typeface="Calibri" panose="020F0502020204030204"/>
              <a:ea typeface="+mn-ea"/>
              <a:cs typeface="+mn-cs"/>
            </a:endParaRPr>
          </a:p>
        </p:txBody>
      </p:sp>
      <p:cxnSp>
        <p:nvCxnSpPr>
          <p:cNvPr id="140" name="Straight Connector 139"/>
          <p:cNvCxnSpPr/>
          <p:nvPr/>
        </p:nvCxnSpPr>
        <p:spPr>
          <a:xfrm>
            <a:off x="1845276" y="6096125"/>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48" name="TextBox 147"/>
          <p:cNvSpPr txBox="1"/>
          <p:nvPr/>
        </p:nvSpPr>
        <p:spPr>
          <a:xfrm>
            <a:off x="5535668" y="3259198"/>
            <a:ext cx="3232977"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4472C4"/>
                </a:solidFill>
                <a:effectLst/>
                <a:uLnTx/>
                <a:uFillTx/>
                <a:latin typeface="Calibri" panose="020F0502020204030204"/>
                <a:ea typeface="+mn-ea"/>
                <a:cs typeface="+mn-cs"/>
              </a:rPr>
              <a:t>Process variation </a:t>
            </a:r>
            <a:r>
              <a:rPr kumimoji="0" lang="en-US" sz="2400" b="1" i="1" u="none" strike="noStrike" kern="1200" cap="none" spc="0" normalizeH="0" baseline="0" noProof="0" dirty="0">
                <a:ln>
                  <a:noFill/>
                </a:ln>
                <a:solidFill>
                  <a:prstClr val="black"/>
                </a:solidFill>
                <a:effectLst/>
                <a:uLnTx/>
                <a:uFillTx/>
                <a:latin typeface="Calibri" panose="020F0502020204030204"/>
                <a:ea typeface="+mn-ea"/>
                <a:cs typeface="+mn-cs"/>
              </a:rPr>
              <a:t>during manufacturing leads to cells having </a:t>
            </a:r>
            <a:r>
              <a:rPr kumimoji="0" lang="en-US" sz="2400" b="1" i="1" u="none" strike="noStrike" kern="1200" cap="none" spc="0" normalizeH="0" baseline="0" noProof="0" dirty="0">
                <a:ln>
                  <a:noFill/>
                </a:ln>
                <a:solidFill>
                  <a:srgbClr val="70AD47">
                    <a:lumMod val="75000"/>
                  </a:srgbClr>
                </a:solidFill>
                <a:effectLst/>
                <a:uLnTx/>
                <a:uFillTx/>
                <a:latin typeface="Calibri" panose="020F0502020204030204"/>
                <a:ea typeface="+mn-ea"/>
                <a:cs typeface="+mn-cs"/>
              </a:rPr>
              <a:t>unique </a:t>
            </a:r>
            <a:r>
              <a:rPr kumimoji="0" lang="en-US" sz="2400" b="1" i="1" u="none" strike="noStrike" kern="1200" cap="none" spc="0" normalizeH="0" baseline="0" noProof="0" dirty="0">
                <a:ln>
                  <a:noFill/>
                </a:ln>
                <a:solidFill>
                  <a:prstClr val="black"/>
                </a:solidFill>
                <a:effectLst/>
                <a:uLnTx/>
                <a:uFillTx/>
                <a:latin typeface="Calibri" panose="020F0502020204030204"/>
                <a:ea typeface="+mn-ea"/>
                <a:cs typeface="+mn-cs"/>
              </a:rPr>
              <a:t>characteristics</a:t>
            </a:r>
          </a:p>
        </p:txBody>
      </p:sp>
      <p:sp>
        <p:nvSpPr>
          <p:cNvPr id="149" name="TextBox 148"/>
          <p:cNvSpPr txBox="1"/>
          <p:nvPr/>
        </p:nvSpPr>
        <p:spPr>
          <a:xfrm>
            <a:off x="382838" y="2515455"/>
            <a:ext cx="68582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a:ln>
                  <a:noFill/>
                </a:ln>
                <a:solidFill>
                  <a:prstClr val="black"/>
                </a:solidFill>
                <a:effectLst/>
                <a:uLnTx/>
                <a:uFillTx/>
                <a:latin typeface="Calibri" panose="020F0502020204030204"/>
                <a:ea typeface="+mn-ea"/>
                <a:cs typeface="+mn-cs"/>
              </a:rPr>
              <a:t>min</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50" name="Rectangle 149"/>
          <p:cNvSpPr/>
          <p:nvPr/>
        </p:nvSpPr>
        <p:spPr>
          <a:xfrm>
            <a:off x="1247792" y="5591792"/>
            <a:ext cx="1196033"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ACTIVATE</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150"/>
          <p:cNvSpPr/>
          <p:nvPr/>
        </p:nvSpPr>
        <p:spPr>
          <a:xfrm>
            <a:off x="3186072" y="5592664"/>
            <a:ext cx="1236365"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SA Enable</a:t>
            </a:r>
          </a:p>
        </p:txBody>
      </p:sp>
      <p:sp>
        <p:nvSpPr>
          <p:cNvPr id="152" name="Rectangle 151"/>
          <p:cNvSpPr/>
          <p:nvPr/>
        </p:nvSpPr>
        <p:spPr>
          <a:xfrm>
            <a:off x="7898506" y="5618076"/>
            <a:ext cx="76828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READ</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 name="Group 27"/>
          <p:cNvGrpSpPr/>
          <p:nvPr/>
        </p:nvGrpSpPr>
        <p:grpSpPr>
          <a:xfrm>
            <a:off x="1196078" y="3889997"/>
            <a:ext cx="2284536" cy="720391"/>
            <a:chOff x="1196078" y="3889997"/>
            <a:chExt cx="2284536" cy="720391"/>
          </a:xfrm>
        </p:grpSpPr>
        <p:sp>
          <p:nvSpPr>
            <p:cNvPr id="3" name="TextBox 2"/>
            <p:cNvSpPr txBox="1"/>
            <p:nvPr/>
          </p:nvSpPr>
          <p:spPr>
            <a:xfrm>
              <a:off x="1196078" y="3889997"/>
              <a:ext cx="22845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err="1">
                  <a:ln>
                    <a:noFill/>
                  </a:ln>
                  <a:solidFill>
                    <a:srgbClr val="4472C4"/>
                  </a:solidFill>
                  <a:effectLst/>
                  <a:uLnTx/>
                  <a:uFillTx/>
                  <a:latin typeface="Calibri" panose="020F0502020204030204"/>
                  <a:ea typeface="+mn-ea"/>
                  <a:cs typeface="+mn-cs"/>
                </a:rPr>
                <a:t>Bitline</a:t>
              </a:r>
              <a:r>
                <a:rPr kumimoji="0" lang="en-US" sz="1800" b="0" i="1" u="none" strike="noStrike" kern="1200" cap="none" spc="0" normalizeH="0" baseline="0" noProof="0" dirty="0">
                  <a:ln>
                    <a:noFill/>
                  </a:ln>
                  <a:solidFill>
                    <a:srgbClr val="4472C4"/>
                  </a:solidFill>
                  <a:effectLst/>
                  <a:uLnTx/>
                  <a:uFillTx/>
                  <a:latin typeface="Calibri" panose="020F0502020204030204"/>
                  <a:ea typeface="+mn-ea"/>
                  <a:cs typeface="+mn-cs"/>
                </a:rPr>
                <a:t> Charge Sharing</a:t>
              </a:r>
            </a:p>
          </p:txBody>
        </p:sp>
        <p:cxnSp>
          <p:nvCxnSpPr>
            <p:cNvPr id="27" name="Straight Arrow Connector 26"/>
            <p:cNvCxnSpPr>
              <a:stCxn id="3" idx="2"/>
            </p:cNvCxnSpPr>
            <p:nvPr/>
          </p:nvCxnSpPr>
          <p:spPr>
            <a:xfrm>
              <a:off x="2338346" y="4259329"/>
              <a:ext cx="277475" cy="351059"/>
            </a:xfrm>
            <a:prstGeom prst="straightConnector1">
              <a:avLst/>
            </a:prstGeom>
            <a:ln w="60325">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262515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0" presetClass="path" presetSubtype="0" accel="50000" decel="50000" fill="hold" nodeType="clickEffect">
                                  <p:stCondLst>
                                    <p:cond delay="0"/>
                                  </p:stCondLst>
                                  <p:childTnLst>
                                    <p:animMotion origin="layout" path="M 0.02795 -0.00671 L -0.23073 -0.19907 " pathEditMode="relative" rAng="0" ptsTypes="AA">
                                      <p:cBhvr>
                                        <p:cTn id="10" dur="1000" fill="hold"/>
                                        <p:tgtEl>
                                          <p:spTgt spid="42"/>
                                        </p:tgtEl>
                                        <p:attrNameLst>
                                          <p:attrName>ppt_x</p:attrName>
                                          <p:attrName>ppt_y</p:attrName>
                                        </p:attrNameLst>
                                      </p:cBhvr>
                                      <p:rCtr x="-12934" y="-9630"/>
                                    </p:animMotion>
                                  </p:childTnLst>
                                </p:cTn>
                              </p:par>
                              <p:par>
                                <p:cTn id="11" presetID="6" presetClass="emph" presetSubtype="0" fill="hold" nodeType="withEffect">
                                  <p:stCondLst>
                                    <p:cond delay="0"/>
                                  </p:stCondLst>
                                  <p:childTnLst>
                                    <p:animScale>
                                      <p:cBhvr>
                                        <p:cTn id="12" dur="1000" fill="hold"/>
                                        <p:tgtEl>
                                          <p:spTgt spid="42"/>
                                        </p:tgtEl>
                                      </p:cBhvr>
                                      <p:by x="60000" y="60000"/>
                                    </p:animScale>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wipe(left)">
                                      <p:cBhvr>
                                        <p:cTn id="25" dur="1000"/>
                                        <p:tgtEl>
                                          <p:spTgt spid="57"/>
                                        </p:tgtEl>
                                      </p:cBhvr>
                                    </p:animEffect>
                                  </p:childTnLst>
                                </p:cTn>
                              </p:par>
                            </p:childTnLst>
                          </p:cTn>
                        </p:par>
                        <p:par>
                          <p:cTn id="26" fill="hold">
                            <p:stCondLst>
                              <p:cond delay="1000"/>
                            </p:stCondLst>
                            <p:childTnLst>
                              <p:par>
                                <p:cTn id="27" presetID="1" presetClass="entr" presetSubtype="0" fill="hold" nodeType="afterEffect">
                                  <p:stCondLst>
                                    <p:cond delay="0"/>
                                  </p:stCondLst>
                                  <p:childTnLst>
                                    <p:set>
                                      <p:cBhvr>
                                        <p:cTn id="28" dur="1" fill="hold">
                                          <p:stCondLst>
                                            <p:cond delay="0"/>
                                          </p:stCondLst>
                                        </p:cTn>
                                        <p:tgtEl>
                                          <p:spTgt spid="85"/>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5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71"/>
                                        </p:tgtEl>
                                        <p:attrNameLst>
                                          <p:attrName>style.visibility</p:attrName>
                                        </p:attrNameLst>
                                      </p:cBhvr>
                                      <p:to>
                                        <p:strVal val="visible"/>
                                      </p:to>
                                    </p:set>
                                    <p:animEffect transition="in" filter="wipe(left)">
                                      <p:cBhvr>
                                        <p:cTn id="35" dur="1000"/>
                                        <p:tgtEl>
                                          <p:spTgt spid="71"/>
                                        </p:tgtEl>
                                      </p:cBhvr>
                                    </p:animEffect>
                                  </p:childTnLst>
                                </p:cTn>
                              </p:par>
                              <p:par>
                                <p:cTn id="36" presetID="1" presetClass="entr" presetSubtype="0" fill="hold" nodeType="withEffect">
                                  <p:stCondLst>
                                    <p:cond delay="0"/>
                                  </p:stCondLst>
                                  <p:childTnLst>
                                    <p:set>
                                      <p:cBhvr>
                                        <p:cTn id="37" dur="1" fill="hold">
                                          <p:stCondLst>
                                            <p:cond delay="0"/>
                                          </p:stCondLst>
                                        </p:cTn>
                                        <p:tgtEl>
                                          <p:spTgt spid="28"/>
                                        </p:tgtEl>
                                        <p:attrNameLst>
                                          <p:attrName>style.visibility</p:attrName>
                                        </p:attrNameLst>
                                      </p:cBhvr>
                                      <p:to>
                                        <p:strVal val="visible"/>
                                      </p:to>
                                    </p:set>
                                  </p:childTnLst>
                                </p:cTn>
                              </p:par>
                            </p:childTnLst>
                          </p:cTn>
                        </p:par>
                        <p:par>
                          <p:cTn id="38" fill="hold">
                            <p:stCondLst>
                              <p:cond delay="1000"/>
                            </p:stCondLst>
                            <p:childTnLst>
                              <p:par>
                                <p:cTn id="39" presetID="1" presetClass="entr" presetSubtype="0" fill="hold" nodeType="afterEffect">
                                  <p:stCondLst>
                                    <p:cond delay="0"/>
                                  </p:stCondLst>
                                  <p:childTnLst>
                                    <p:set>
                                      <p:cBhvr>
                                        <p:cTn id="40" dur="1" fill="hold">
                                          <p:stCondLst>
                                            <p:cond delay="0"/>
                                          </p:stCondLst>
                                        </p:cTn>
                                        <p:tgtEl>
                                          <p:spTgt spid="86"/>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51"/>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72"/>
                                        </p:tgtEl>
                                        <p:attrNameLst>
                                          <p:attrName>style.visibility</p:attrName>
                                        </p:attrNameLst>
                                      </p:cBhvr>
                                      <p:to>
                                        <p:strVal val="visible"/>
                                      </p:to>
                                    </p:set>
                                    <p:animEffect transition="in" filter="wipe(left)">
                                      <p:cBhvr>
                                        <p:cTn id="47" dur="1000"/>
                                        <p:tgtEl>
                                          <p:spTgt spid="72"/>
                                        </p:tgtEl>
                                      </p:cBhvr>
                                    </p:animEffect>
                                  </p:childTnLst>
                                </p:cTn>
                              </p:par>
                            </p:childTnLst>
                          </p:cTn>
                        </p:par>
                        <p:par>
                          <p:cTn id="48" fill="hold">
                            <p:stCondLst>
                              <p:cond delay="1000"/>
                            </p:stCondLst>
                            <p:childTnLst>
                              <p:par>
                                <p:cTn id="49" presetID="1" presetClass="entr" presetSubtype="0" fill="hold" nodeType="afterEffect">
                                  <p:stCondLst>
                                    <p:cond delay="0"/>
                                  </p:stCondLst>
                                  <p:childTnLst>
                                    <p:set>
                                      <p:cBhvr>
                                        <p:cTn id="50" dur="1" fill="hold">
                                          <p:stCondLst>
                                            <p:cond delay="0"/>
                                          </p:stCondLst>
                                        </p:cTn>
                                        <p:tgtEl>
                                          <p:spTgt spid="89"/>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52"/>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136"/>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130"/>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133"/>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140"/>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93"/>
                                        </p:tgtEl>
                                        <p:attrNameLst>
                                          <p:attrName>style.visibility</p:attrName>
                                        </p:attrNameLst>
                                      </p:cBhvr>
                                      <p:to>
                                        <p:strVal val="visible"/>
                                      </p:to>
                                    </p:set>
                                    <p:animEffect transition="in" filter="wipe(left)">
                                      <p:cBhvr>
                                        <p:cTn id="67" dur="500"/>
                                        <p:tgtEl>
                                          <p:spTgt spid="93"/>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128"/>
                                        </p:tgtEl>
                                        <p:attrNameLst>
                                          <p:attrName>style.visibility</p:attrName>
                                        </p:attrNameLst>
                                      </p:cBhvr>
                                      <p:to>
                                        <p:strVal val="visible"/>
                                      </p:to>
                                    </p:set>
                                    <p:animEffect transition="in" filter="wipe(left)">
                                      <p:cBhvr>
                                        <p:cTn id="70" dur="500"/>
                                        <p:tgtEl>
                                          <p:spTgt spid="128"/>
                                        </p:tgtEl>
                                      </p:cBhvr>
                                    </p:animEffect>
                                  </p:childTnLst>
                                </p:cTn>
                              </p:par>
                              <p:par>
                                <p:cTn id="71" presetID="1" presetClass="entr" presetSubtype="0" fill="hold" grpId="0" nodeType="withEffect">
                                  <p:stCondLst>
                                    <p:cond delay="0"/>
                                  </p:stCondLst>
                                  <p:childTnLst>
                                    <p:set>
                                      <p:cBhvr>
                                        <p:cTn id="72" dur="1" fill="hold">
                                          <p:stCondLst>
                                            <p:cond delay="0"/>
                                          </p:stCondLst>
                                        </p:cTn>
                                        <p:tgtEl>
                                          <p:spTgt spid="14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125"/>
                                        </p:tgtEl>
                                        <p:attrNameLst>
                                          <p:attrName>style.visibility</p:attrName>
                                        </p:attrNameLst>
                                      </p:cBhvr>
                                      <p:to>
                                        <p:strVal val="visible"/>
                                      </p:to>
                                    </p:set>
                                    <p:animEffect transition="in" filter="wipe(left)">
                                      <p:cBhvr>
                                        <p:cTn id="77" dur="2000"/>
                                        <p:tgtEl>
                                          <p:spTgt spid="125"/>
                                        </p:tgtEl>
                                      </p:cBhvr>
                                    </p:animEffect>
                                  </p:childTnLst>
                                </p:cTn>
                              </p:par>
                              <p:par>
                                <p:cTn id="78" presetID="22" presetClass="entr" presetSubtype="8" fill="hold" nodeType="withEffect">
                                  <p:stCondLst>
                                    <p:cond delay="2000"/>
                                  </p:stCondLst>
                                  <p:childTnLst>
                                    <p:set>
                                      <p:cBhvr>
                                        <p:cTn id="79" dur="1" fill="hold">
                                          <p:stCondLst>
                                            <p:cond delay="0"/>
                                          </p:stCondLst>
                                        </p:cTn>
                                        <p:tgtEl>
                                          <p:spTgt spid="124"/>
                                        </p:tgtEl>
                                        <p:attrNameLst>
                                          <p:attrName>style.visibility</p:attrName>
                                        </p:attrNameLst>
                                      </p:cBhvr>
                                      <p:to>
                                        <p:strVal val="visible"/>
                                      </p:to>
                                    </p:set>
                                    <p:animEffect transition="in" filter="wipe(left)">
                                      <p:cBhvr>
                                        <p:cTn id="80" dur="2000"/>
                                        <p:tgtEl>
                                          <p:spTgt spid="124"/>
                                        </p:tgtEl>
                                      </p:cBhvr>
                                    </p:animEffect>
                                  </p:childTnLst>
                                </p:cTn>
                              </p:par>
                              <p:par>
                                <p:cTn id="81" presetID="22" presetClass="entr" presetSubtype="8" fill="hold" nodeType="withEffect">
                                  <p:stCondLst>
                                    <p:cond delay="1000"/>
                                  </p:stCondLst>
                                  <p:childTnLst>
                                    <p:set>
                                      <p:cBhvr>
                                        <p:cTn id="82" dur="1" fill="hold">
                                          <p:stCondLst>
                                            <p:cond delay="0"/>
                                          </p:stCondLst>
                                        </p:cTn>
                                        <p:tgtEl>
                                          <p:spTgt spid="123"/>
                                        </p:tgtEl>
                                        <p:attrNameLst>
                                          <p:attrName>style.visibility</p:attrName>
                                        </p:attrNameLst>
                                      </p:cBhvr>
                                      <p:to>
                                        <p:strVal val="visible"/>
                                      </p:to>
                                    </p:set>
                                    <p:animEffect transition="in" filter="wipe(left)">
                                      <p:cBhvr>
                                        <p:cTn id="83" dur="2000"/>
                                        <p:tgtEl>
                                          <p:spTgt spid="123"/>
                                        </p:tgtEl>
                                      </p:cBhvr>
                                    </p:animEffect>
                                  </p:childTnLst>
                                </p:cTn>
                              </p:par>
                              <p:par>
                                <p:cTn id="84" presetID="22" presetClass="entr" presetSubtype="8" fill="hold" nodeType="withEffect">
                                  <p:stCondLst>
                                    <p:cond delay="500"/>
                                  </p:stCondLst>
                                  <p:childTnLst>
                                    <p:set>
                                      <p:cBhvr>
                                        <p:cTn id="85" dur="1" fill="hold">
                                          <p:stCondLst>
                                            <p:cond delay="0"/>
                                          </p:stCondLst>
                                        </p:cTn>
                                        <p:tgtEl>
                                          <p:spTgt spid="122"/>
                                        </p:tgtEl>
                                        <p:attrNameLst>
                                          <p:attrName>style.visibility</p:attrName>
                                        </p:attrNameLst>
                                      </p:cBhvr>
                                      <p:to>
                                        <p:strVal val="visible"/>
                                      </p:to>
                                    </p:set>
                                    <p:animEffect transition="in" filter="wipe(left)">
                                      <p:cBhvr>
                                        <p:cTn id="86" dur="2000"/>
                                        <p:tgtEl>
                                          <p:spTgt spid="122"/>
                                        </p:tgtEl>
                                      </p:cBhvr>
                                    </p:animEffect>
                                  </p:childTnLst>
                                </p:cTn>
                              </p:par>
                              <p:par>
                                <p:cTn id="87" presetID="1" presetClass="entr" presetSubtype="0" fill="hold" grpId="0" nodeType="withEffect">
                                  <p:stCondLst>
                                    <p:cond delay="0"/>
                                  </p:stCondLst>
                                  <p:childTnLst>
                                    <p:set>
                                      <p:cBhvr>
                                        <p:cTn id="88" dur="1" fill="hold">
                                          <p:stCondLst>
                                            <p:cond delay="0"/>
                                          </p:stCondLst>
                                        </p:cTn>
                                        <p:tgtEl>
                                          <p:spTgt spid="1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P spid="127" grpId="0"/>
      <p:bldP spid="128" grpId="0"/>
      <p:bldP spid="136" grpId="0"/>
      <p:bldP spid="148" grpId="0"/>
      <p:bldP spid="149" grpId="0"/>
      <p:bldP spid="150" grpId="0"/>
      <p:bldP spid="151" grpId="0"/>
      <p:bldP spid="152" grpId="0"/>
    </p:bld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p:cNvGrpSpPr/>
          <p:nvPr/>
        </p:nvGrpSpPr>
        <p:grpSpPr>
          <a:xfrm>
            <a:off x="2832102" y="1392322"/>
            <a:ext cx="3577213" cy="3431477"/>
            <a:chOff x="6451817" y="73723"/>
            <a:chExt cx="2611796" cy="2369557"/>
          </a:xfrm>
        </p:grpSpPr>
        <p:grpSp>
          <p:nvGrpSpPr>
            <p:cNvPr id="32" name="Group 31"/>
            <p:cNvGrpSpPr/>
            <p:nvPr/>
          </p:nvGrpSpPr>
          <p:grpSpPr>
            <a:xfrm>
              <a:off x="6451817" y="73723"/>
              <a:ext cx="2611796" cy="2369557"/>
              <a:chOff x="-52931" y="1016557"/>
              <a:chExt cx="3471820" cy="2983179"/>
            </a:xfrm>
          </p:grpSpPr>
          <p:sp>
            <p:nvSpPr>
              <p:cNvPr id="5" name="Rectangle 4"/>
              <p:cNvSpPr/>
              <p:nvPr/>
            </p:nvSpPr>
            <p:spPr>
              <a:xfrm>
                <a:off x="-52931" y="1016557"/>
                <a:ext cx="1661221" cy="450157"/>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wordline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6" name="Straight Arrow Connector 5"/>
              <p:cNvCxnSpPr/>
              <p:nvPr/>
            </p:nvCxnSpPr>
            <p:spPr>
              <a:xfrm flipH="1">
                <a:off x="75991" y="1416479"/>
                <a:ext cx="33428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rot="5400000">
                <a:off x="-50765" y="3081226"/>
                <a:ext cx="1531246" cy="30577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capacitor</a:t>
                </a:r>
              </a:p>
            </p:txBody>
          </p:sp>
          <p:sp>
            <p:nvSpPr>
              <p:cNvPr id="8" name="Rectangle 7"/>
              <p:cNvSpPr/>
              <p:nvPr/>
            </p:nvSpPr>
            <p:spPr>
              <a:xfrm>
                <a:off x="606531" y="1493470"/>
                <a:ext cx="1470875" cy="426355"/>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access</a:t>
                </a:r>
              </a:p>
            </p:txBody>
          </p:sp>
          <p:sp>
            <p:nvSpPr>
              <p:cNvPr id="9" name="Rectangle 8"/>
              <p:cNvSpPr/>
              <p:nvPr/>
            </p:nvSpPr>
            <p:spPr>
              <a:xfrm>
                <a:off x="215331" y="1677138"/>
                <a:ext cx="2214319" cy="606443"/>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transistor</a:t>
                </a:r>
              </a:p>
            </p:txBody>
          </p:sp>
          <p:sp>
            <p:nvSpPr>
              <p:cNvPr id="10" name="Rectangle 9"/>
              <p:cNvSpPr/>
              <p:nvPr/>
            </p:nvSpPr>
            <p:spPr>
              <a:xfrm rot="5400000">
                <a:off x="2644744" y="2618138"/>
                <a:ext cx="1098348" cy="40611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bitline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11" name="Straight Arrow Connector 10"/>
              <p:cNvCxnSpPr/>
              <p:nvPr/>
            </p:nvCxnSpPr>
            <p:spPr>
              <a:xfrm flipV="1">
                <a:off x="2988122" y="1033736"/>
                <a:ext cx="12312" cy="23695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V="1">
                <a:off x="2180762" y="1713521"/>
                <a:ext cx="0" cy="15557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H="1">
                <a:off x="1930379" y="187630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flipH="1" flipV="1">
                <a:off x="242938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H="1">
                <a:off x="1930379" y="198752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2429388" y="2247090"/>
                <a:ext cx="193166"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1737212" y="2247090"/>
                <a:ext cx="193167"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H="1" flipV="1">
                <a:off x="193037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2180762" y="1416479"/>
                <a:ext cx="1" cy="3212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a:off x="2622554" y="2247090"/>
                <a:ext cx="37788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 name="Elbow Connector 20"/>
              <p:cNvCxnSpPr/>
              <p:nvPr/>
            </p:nvCxnSpPr>
            <p:spPr>
              <a:xfrm rot="5400000">
                <a:off x="1090561" y="2377314"/>
                <a:ext cx="774172" cy="519135"/>
              </a:xfrm>
              <a:prstGeom prst="bentConnector3">
                <a:avLst>
                  <a:gd name="adj1" fmla="val -293"/>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1218079" y="3433619"/>
                <a:ext cx="0" cy="318185"/>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1218079" y="3018265"/>
                <a:ext cx="0" cy="151697"/>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958515" y="3435119"/>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958515" y="3169962"/>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1218079" y="3435120"/>
                <a:ext cx="0" cy="13017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41" name="Rectangle 40"/>
            <p:cNvSpPr/>
            <p:nvPr/>
          </p:nvSpPr>
          <p:spPr>
            <a:xfrm>
              <a:off x="8005235" y="1868211"/>
              <a:ext cx="1041895" cy="370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SA</a:t>
              </a:r>
            </a:p>
          </p:txBody>
        </p:sp>
      </p:grpSp>
      <p:sp>
        <p:nvSpPr>
          <p:cNvPr id="3" name="Rectangle 2"/>
          <p:cNvSpPr/>
          <p:nvPr/>
        </p:nvSpPr>
        <p:spPr>
          <a:xfrm>
            <a:off x="23322" y="0"/>
            <a:ext cx="9120678" cy="642551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p:cNvSpPr>
            <a:spLocks noGrp="1"/>
          </p:cNvSpPr>
          <p:nvPr>
            <p:ph type="title"/>
          </p:nvPr>
        </p:nvSpPr>
        <p:spPr/>
        <p:txBody>
          <a:bodyPr/>
          <a:lstStyle/>
          <a:p>
            <a:r>
              <a:rPr lang="en-US" b="1" dirty="0"/>
              <a:t>DRAM Accesses and Failures</a:t>
            </a:r>
          </a:p>
        </p:txBody>
      </p:sp>
      <p:cxnSp>
        <p:nvCxnSpPr>
          <p:cNvPr id="52" name="Straight Connector 51"/>
          <p:cNvCxnSpPr>
            <a:stCxn id="46" idx="3"/>
            <a:endCxn id="46" idx="3"/>
          </p:cNvCxnSpPr>
          <p:nvPr/>
        </p:nvCxnSpPr>
        <p:spPr>
          <a:xfrm>
            <a:off x="1028424" y="2191088"/>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6" name="Group 75"/>
          <p:cNvGrpSpPr/>
          <p:nvPr/>
        </p:nvGrpSpPr>
        <p:grpSpPr>
          <a:xfrm>
            <a:off x="23322" y="1960255"/>
            <a:ext cx="8458827" cy="3522955"/>
            <a:chOff x="124920" y="2084239"/>
            <a:chExt cx="8458827" cy="3522955"/>
          </a:xfrm>
        </p:grpSpPr>
        <p:grpSp>
          <p:nvGrpSpPr>
            <p:cNvPr id="75" name="Group 74"/>
            <p:cNvGrpSpPr/>
            <p:nvPr/>
          </p:nvGrpSpPr>
          <p:grpSpPr>
            <a:xfrm>
              <a:off x="124920" y="2084239"/>
              <a:ext cx="8458827" cy="3522955"/>
              <a:chOff x="124920" y="2084239"/>
              <a:chExt cx="8458827" cy="3522955"/>
            </a:xfrm>
          </p:grpSpPr>
          <p:cxnSp>
            <p:nvCxnSpPr>
              <p:cNvPr id="34" name="Straight Connector 33"/>
              <p:cNvCxnSpPr/>
              <p:nvPr/>
            </p:nvCxnSpPr>
            <p:spPr>
              <a:xfrm>
                <a:off x="1125415" y="2350939"/>
                <a:ext cx="0" cy="3153046"/>
              </a:xfrm>
              <a:prstGeom prst="line">
                <a:avLst/>
              </a:prstGeom>
              <a:ln>
                <a:solidFill>
                  <a:schemeClr val="tx1">
                    <a:lumMod val="50000"/>
                    <a:lumOff val="50000"/>
                  </a:schemeClr>
                </a:solidFill>
                <a:head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H="1" flipV="1">
                <a:off x="1125415" y="5495194"/>
                <a:ext cx="7458332" cy="1979"/>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554928" y="2084239"/>
                <a:ext cx="57509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48" name="TextBox 47"/>
              <p:cNvSpPr txBox="1"/>
              <p:nvPr/>
            </p:nvSpPr>
            <p:spPr>
              <a:xfrm>
                <a:off x="124920" y="5145529"/>
                <a:ext cx="103675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0.5 </a:t>
                </a: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24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cxnSp>
          <p:nvCxnSpPr>
            <p:cNvPr id="54" name="Straight Connector 53"/>
            <p:cNvCxnSpPr/>
            <p:nvPr/>
          </p:nvCxnSpPr>
          <p:spPr>
            <a:xfrm flipH="1">
              <a:off x="1052944" y="2350939"/>
              <a:ext cx="13644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Straight Connector 56"/>
          <p:cNvCxnSpPr/>
          <p:nvPr/>
        </p:nvCxnSpPr>
        <p:spPr>
          <a:xfrm flipH="1" flipV="1">
            <a:off x="1019567" y="5357328"/>
            <a:ext cx="832821" cy="10061"/>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oup 70"/>
          <p:cNvGrpSpPr/>
          <p:nvPr/>
        </p:nvGrpSpPr>
        <p:grpSpPr>
          <a:xfrm>
            <a:off x="1841501" y="4766362"/>
            <a:ext cx="1992208" cy="621453"/>
            <a:chOff x="1943099" y="4890346"/>
            <a:chExt cx="1992208" cy="621453"/>
          </a:xfrm>
        </p:grpSpPr>
        <p:sp>
          <p:nvSpPr>
            <p:cNvPr id="61" name="Freeform 6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 name="Straight Connector 67"/>
            <p:cNvCxnSpPr/>
            <p:nvPr/>
          </p:nvCxnSpPr>
          <p:spPr>
            <a:xfrm flipV="1">
              <a:off x="3378200" y="4897121"/>
              <a:ext cx="557107" cy="1460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a:off x="3804255" y="2186281"/>
            <a:ext cx="4523252" cy="2600929"/>
            <a:chOff x="1943099" y="4890346"/>
            <a:chExt cx="1992208" cy="621453"/>
          </a:xfrm>
        </p:grpSpPr>
        <p:sp>
          <p:nvSpPr>
            <p:cNvPr id="73" name="Freeform 72"/>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4" name="Straight Connector 73"/>
            <p:cNvCxnSpPr/>
            <p:nvPr/>
          </p:nvCxnSpPr>
          <p:spPr>
            <a:xfrm flipV="1">
              <a:off x="3757941" y="4892441"/>
              <a:ext cx="177366" cy="323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1217789" y="5371413"/>
            <a:ext cx="1247423" cy="632961"/>
            <a:chOff x="1319387" y="5523973"/>
            <a:chExt cx="1247423" cy="632961"/>
          </a:xfrm>
        </p:grpSpPr>
        <p:sp>
          <p:nvSpPr>
            <p:cNvPr id="82" name="Rounded Rectangle 81"/>
            <p:cNvSpPr/>
            <p:nvPr/>
          </p:nvSpPr>
          <p:spPr>
            <a:xfrm>
              <a:off x="1319387" y="5748719"/>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4" name="Straight Arrow Connector 83"/>
            <p:cNvCxnSpPr>
              <a:stCxn id="82" idx="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6" name="Group 85"/>
          <p:cNvGrpSpPr/>
          <p:nvPr/>
        </p:nvGrpSpPr>
        <p:grpSpPr>
          <a:xfrm>
            <a:off x="3187266" y="5369208"/>
            <a:ext cx="1247423" cy="629111"/>
            <a:chOff x="1319387" y="5492987"/>
            <a:chExt cx="1247423" cy="629111"/>
          </a:xfrm>
        </p:grpSpPr>
        <p:sp>
          <p:nvSpPr>
            <p:cNvPr id="87" name="Rounded Rectangle 86"/>
            <p:cNvSpPr/>
            <p:nvPr/>
          </p:nvSpPr>
          <p:spPr>
            <a:xfrm>
              <a:off x="1319387" y="5713883"/>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8" name="Straight Arrow Connector 87"/>
            <p:cNvCxnSpPr>
              <a:stCxn id="87" idx="0"/>
            </p:cNvCxnSpPr>
            <p:nvPr/>
          </p:nvCxnSpPr>
          <p:spPr>
            <a:xfrm flipH="1" flipV="1">
              <a:off x="1943098" y="5492987"/>
              <a:ext cx="1" cy="22089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cxnSp>
        <p:nvCxnSpPr>
          <p:cNvPr id="93" name="Straight Connector 92"/>
          <p:cNvCxnSpPr/>
          <p:nvPr/>
        </p:nvCxnSpPr>
        <p:spPr>
          <a:xfrm>
            <a:off x="1028424" y="2772258"/>
            <a:ext cx="7299083" cy="0"/>
          </a:xfrm>
          <a:prstGeom prst="line">
            <a:avLst/>
          </a:prstGeom>
          <a:ln w="19050">
            <a:solidFill>
              <a:schemeClr val="bg1">
                <a:lumMod val="65000"/>
              </a:schemeClr>
            </a:solidFill>
            <a:prstDash val="lgDash"/>
          </a:ln>
        </p:spPr>
        <p:style>
          <a:lnRef idx="1">
            <a:schemeClr val="accent1"/>
          </a:lnRef>
          <a:fillRef idx="0">
            <a:schemeClr val="accent1"/>
          </a:fillRef>
          <a:effectRef idx="0">
            <a:schemeClr val="accent1"/>
          </a:effectRef>
          <a:fontRef idx="minor">
            <a:schemeClr val="tx1"/>
          </a:fontRef>
        </p:style>
      </p:cxnSp>
      <p:grpSp>
        <p:nvGrpSpPr>
          <p:cNvPr id="122" name="Group 121"/>
          <p:cNvGrpSpPr/>
          <p:nvPr/>
        </p:nvGrpSpPr>
        <p:grpSpPr>
          <a:xfrm>
            <a:off x="1841090" y="2012313"/>
            <a:ext cx="6477521" cy="3370363"/>
            <a:chOff x="1841090" y="2136297"/>
            <a:chExt cx="6477521" cy="3370363"/>
          </a:xfrm>
        </p:grpSpPr>
        <p:sp>
          <p:nvSpPr>
            <p:cNvPr id="99" name="Freeform 98"/>
            <p:cNvSpPr/>
            <p:nvPr/>
          </p:nvSpPr>
          <p:spPr>
            <a:xfrm>
              <a:off x="1841090" y="4736123"/>
              <a:ext cx="1984630" cy="770537"/>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p:cNvGrpSpPr/>
            <p:nvPr/>
          </p:nvGrpSpPr>
          <p:grpSpPr>
            <a:xfrm>
              <a:off x="3827782" y="2136297"/>
              <a:ext cx="4490829" cy="2615285"/>
              <a:chOff x="1943099" y="4890346"/>
              <a:chExt cx="1992208" cy="621453"/>
            </a:xfrm>
          </p:grpSpPr>
          <p:sp>
            <p:nvSpPr>
              <p:cNvPr id="111" name="Freeform 11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 name="Straight Connector 111"/>
              <p:cNvCxnSpPr/>
              <p:nvPr/>
            </p:nvCxnSpPr>
            <p:spPr>
              <a:xfrm flipV="1">
                <a:off x="3757941" y="4892441"/>
                <a:ext cx="177366" cy="323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grpSp>
        <p:nvGrpSpPr>
          <p:cNvPr id="123" name="Group 122"/>
          <p:cNvGrpSpPr/>
          <p:nvPr/>
        </p:nvGrpSpPr>
        <p:grpSpPr>
          <a:xfrm>
            <a:off x="1808155" y="2352180"/>
            <a:ext cx="6479962" cy="3041824"/>
            <a:chOff x="1808155" y="2476164"/>
            <a:chExt cx="6479962" cy="3041824"/>
          </a:xfrm>
        </p:grpSpPr>
        <p:sp>
          <p:nvSpPr>
            <p:cNvPr id="108" name="Freeform 107"/>
            <p:cNvSpPr/>
            <p:nvPr/>
          </p:nvSpPr>
          <p:spPr>
            <a:xfrm>
              <a:off x="1808155" y="5033682"/>
              <a:ext cx="2010493" cy="484306"/>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p:cNvSpPr/>
            <p:nvPr/>
          </p:nvSpPr>
          <p:spPr>
            <a:xfrm>
              <a:off x="3813717" y="2476164"/>
              <a:ext cx="4474400" cy="256418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4" name="Group 123"/>
          <p:cNvGrpSpPr/>
          <p:nvPr/>
        </p:nvGrpSpPr>
        <p:grpSpPr>
          <a:xfrm>
            <a:off x="1854349" y="2505928"/>
            <a:ext cx="6433695" cy="2849490"/>
            <a:chOff x="1854349" y="2629912"/>
            <a:chExt cx="6433695" cy="2849490"/>
          </a:xfrm>
        </p:grpSpPr>
        <p:sp>
          <p:nvSpPr>
            <p:cNvPr id="96" name="Freeform 95"/>
            <p:cNvSpPr/>
            <p:nvPr/>
          </p:nvSpPr>
          <p:spPr>
            <a:xfrm>
              <a:off x="1854349" y="5150224"/>
              <a:ext cx="1969064" cy="32917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Freeform 116"/>
            <p:cNvSpPr/>
            <p:nvPr/>
          </p:nvSpPr>
          <p:spPr>
            <a:xfrm>
              <a:off x="3823287" y="2629912"/>
              <a:ext cx="4464757" cy="2524734"/>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5" name="Group 124"/>
          <p:cNvGrpSpPr/>
          <p:nvPr/>
        </p:nvGrpSpPr>
        <p:grpSpPr>
          <a:xfrm>
            <a:off x="1847591" y="2683952"/>
            <a:ext cx="6440499" cy="2685256"/>
            <a:chOff x="1847591" y="2807936"/>
            <a:chExt cx="6440499" cy="2685256"/>
          </a:xfrm>
        </p:grpSpPr>
        <p:sp>
          <p:nvSpPr>
            <p:cNvPr id="105" name="Freeform 104"/>
            <p:cNvSpPr/>
            <p:nvPr/>
          </p:nvSpPr>
          <p:spPr>
            <a:xfrm>
              <a:off x="1847591" y="5252224"/>
              <a:ext cx="1988429" cy="24096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p:cNvSpPr/>
            <p:nvPr/>
          </p:nvSpPr>
          <p:spPr>
            <a:xfrm>
              <a:off x="3830037" y="2807936"/>
              <a:ext cx="4458053" cy="2450520"/>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6" name="TextBox 125"/>
          <p:cNvSpPr txBox="1"/>
          <p:nvPr/>
        </p:nvSpPr>
        <p:spPr>
          <a:xfrm rot="16200000">
            <a:off x="-768384" y="3545155"/>
            <a:ext cx="211391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Bitline</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Voltage</a:t>
            </a:r>
          </a:p>
        </p:txBody>
      </p:sp>
      <p:sp>
        <p:nvSpPr>
          <p:cNvPr id="127" name="TextBox 126"/>
          <p:cNvSpPr txBox="1"/>
          <p:nvPr/>
        </p:nvSpPr>
        <p:spPr>
          <a:xfrm>
            <a:off x="4466691" y="5324737"/>
            <a:ext cx="81785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Time</a:t>
            </a:r>
          </a:p>
        </p:txBody>
      </p:sp>
      <p:sp>
        <p:nvSpPr>
          <p:cNvPr id="128" name="TextBox 127"/>
          <p:cNvSpPr txBox="1"/>
          <p:nvPr/>
        </p:nvSpPr>
        <p:spPr>
          <a:xfrm>
            <a:off x="1549195" y="2746288"/>
            <a:ext cx="1888850" cy="70788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Ready to Access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Voltage Level</a:t>
            </a:r>
          </a:p>
        </p:txBody>
      </p:sp>
      <p:sp>
        <p:nvSpPr>
          <p:cNvPr id="136" name="TextBox 135"/>
          <p:cNvSpPr txBox="1"/>
          <p:nvPr/>
        </p:nvSpPr>
        <p:spPr>
          <a:xfrm>
            <a:off x="4666205" y="6196174"/>
            <a:ext cx="6449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5B9BD5">
                    <a:lumMod val="50000"/>
                  </a:srgbClr>
                </a:solidFill>
                <a:effectLst/>
                <a:uLnTx/>
                <a:uFillTx/>
                <a:latin typeface="Calibri" panose="020F0502020204030204"/>
                <a:ea typeface="+mn-ea"/>
                <a:cs typeface="+mn-cs"/>
              </a:rPr>
              <a:t>t</a:t>
            </a:r>
            <a:r>
              <a:rPr kumimoji="0" lang="en-US" sz="2400" b="1" i="0" u="none" strike="noStrike" kern="1200" cap="none" spc="0" normalizeH="0" baseline="-25000" noProof="0" dirty="0" err="1">
                <a:ln>
                  <a:noFill/>
                </a:ln>
                <a:solidFill>
                  <a:srgbClr val="5B9BD5">
                    <a:lumMod val="50000"/>
                  </a:srgbClr>
                </a:solidFill>
                <a:effectLst/>
                <a:uLnTx/>
                <a:uFillTx/>
                <a:latin typeface="Calibri" panose="020F0502020204030204"/>
                <a:ea typeface="+mn-ea"/>
                <a:cs typeface="+mn-cs"/>
              </a:rPr>
              <a:t>RCD</a:t>
            </a:r>
            <a:endParaRPr kumimoji="0" lang="en-US" sz="2400" b="1" i="0" u="none" strike="noStrike" kern="1200" cap="none" spc="0" normalizeH="0" baseline="-25000" noProof="0" dirty="0">
              <a:ln>
                <a:noFill/>
              </a:ln>
              <a:solidFill>
                <a:srgbClr val="5B9BD5">
                  <a:lumMod val="50000"/>
                </a:srgbClr>
              </a:solidFill>
              <a:effectLst/>
              <a:uLnTx/>
              <a:uFillTx/>
              <a:latin typeface="Calibri" panose="020F0502020204030204"/>
              <a:ea typeface="+mn-ea"/>
              <a:cs typeface="+mn-cs"/>
            </a:endParaRPr>
          </a:p>
        </p:txBody>
      </p:sp>
      <p:grpSp>
        <p:nvGrpSpPr>
          <p:cNvPr id="31" name="Group 30"/>
          <p:cNvGrpSpPr/>
          <p:nvPr/>
        </p:nvGrpSpPr>
        <p:grpSpPr>
          <a:xfrm>
            <a:off x="1832047" y="6094196"/>
            <a:ext cx="6464628" cy="184780"/>
            <a:chOff x="1832047" y="6094196"/>
            <a:chExt cx="6464628" cy="184780"/>
          </a:xfrm>
        </p:grpSpPr>
        <p:cxnSp>
          <p:nvCxnSpPr>
            <p:cNvPr id="130" name="Straight Connector 129"/>
            <p:cNvCxnSpPr/>
            <p:nvPr/>
          </p:nvCxnSpPr>
          <p:spPr>
            <a:xfrm>
              <a:off x="1832047" y="6180963"/>
              <a:ext cx="644240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8291299" y="6094196"/>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1845276" y="6096125"/>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grpSp>
      <p:sp>
        <p:nvSpPr>
          <p:cNvPr id="149" name="TextBox 148"/>
          <p:cNvSpPr txBox="1"/>
          <p:nvPr/>
        </p:nvSpPr>
        <p:spPr>
          <a:xfrm>
            <a:off x="382838" y="2515455"/>
            <a:ext cx="68582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a:ln>
                  <a:noFill/>
                </a:ln>
                <a:solidFill>
                  <a:prstClr val="black"/>
                </a:solidFill>
                <a:effectLst/>
                <a:uLnTx/>
                <a:uFillTx/>
                <a:latin typeface="Calibri" panose="020F0502020204030204"/>
                <a:ea typeface="+mn-ea"/>
                <a:cs typeface="+mn-cs"/>
              </a:rPr>
              <a:t>min</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50" name="Rectangle 149"/>
          <p:cNvSpPr/>
          <p:nvPr/>
        </p:nvSpPr>
        <p:spPr>
          <a:xfrm>
            <a:off x="1247792" y="5591792"/>
            <a:ext cx="1196033"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ACTIVATE</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150"/>
          <p:cNvSpPr/>
          <p:nvPr/>
        </p:nvSpPr>
        <p:spPr>
          <a:xfrm>
            <a:off x="3186072" y="5592664"/>
            <a:ext cx="1236365"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SA Enable</a:t>
            </a:r>
          </a:p>
        </p:txBody>
      </p:sp>
      <p:grpSp>
        <p:nvGrpSpPr>
          <p:cNvPr id="39" name="Group 38"/>
          <p:cNvGrpSpPr/>
          <p:nvPr/>
        </p:nvGrpSpPr>
        <p:grpSpPr>
          <a:xfrm>
            <a:off x="7831197" y="1940903"/>
            <a:ext cx="4572638" cy="4349433"/>
            <a:chOff x="7831197" y="1940903"/>
            <a:chExt cx="4572638" cy="4349433"/>
          </a:xfrm>
        </p:grpSpPr>
        <p:grpSp>
          <p:nvGrpSpPr>
            <p:cNvPr id="89" name="Group 88"/>
            <p:cNvGrpSpPr/>
            <p:nvPr/>
          </p:nvGrpSpPr>
          <p:grpSpPr>
            <a:xfrm>
              <a:off x="7831197" y="5385225"/>
              <a:ext cx="913694" cy="632961"/>
              <a:chOff x="1217789" y="5523973"/>
              <a:chExt cx="1467950" cy="632961"/>
            </a:xfrm>
          </p:grpSpPr>
          <p:cxnSp>
            <p:nvCxnSpPr>
              <p:cNvPr id="91" name="Straight Arrow Connector 9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0" name="Rounded Rectangle 89"/>
              <p:cNvSpPr/>
              <p:nvPr/>
            </p:nvSpPr>
            <p:spPr>
              <a:xfrm>
                <a:off x="1217789" y="5748719"/>
                <a:ext cx="1467950"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 name="Group 35"/>
            <p:cNvGrpSpPr/>
            <p:nvPr/>
          </p:nvGrpSpPr>
          <p:grpSpPr>
            <a:xfrm>
              <a:off x="8283457" y="1940903"/>
              <a:ext cx="4120378" cy="4349433"/>
              <a:chOff x="8283457" y="1940903"/>
              <a:chExt cx="4120378" cy="4349433"/>
            </a:xfrm>
          </p:grpSpPr>
          <p:cxnSp>
            <p:nvCxnSpPr>
              <p:cNvPr id="27" name="Straight Connector 26"/>
              <p:cNvCxnSpPr/>
              <p:nvPr/>
            </p:nvCxnSpPr>
            <p:spPr>
              <a:xfrm flipV="1">
                <a:off x="8283964" y="1940903"/>
                <a:ext cx="0" cy="4240061"/>
              </a:xfrm>
              <a:prstGeom prst="line">
                <a:avLst/>
              </a:prstGeom>
              <a:ln w="34925">
                <a:solidFill>
                  <a:schemeClr val="accent2"/>
                </a:solidFill>
                <a:prstDash val="sysDash"/>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8283457" y="6094196"/>
                <a:ext cx="118" cy="17325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00" name="Rectangle 99"/>
              <p:cNvSpPr/>
              <p:nvPr/>
            </p:nvSpPr>
            <p:spPr>
              <a:xfrm>
                <a:off x="8312922" y="6057133"/>
                <a:ext cx="4090913" cy="2332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2" name="Rectangle 151"/>
            <p:cNvSpPr/>
            <p:nvPr/>
          </p:nvSpPr>
          <p:spPr>
            <a:xfrm>
              <a:off x="7898506" y="5618076"/>
              <a:ext cx="76828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READ</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1" name="Group 100"/>
          <p:cNvGrpSpPr/>
          <p:nvPr/>
        </p:nvGrpSpPr>
        <p:grpSpPr>
          <a:xfrm>
            <a:off x="1856638" y="2507027"/>
            <a:ext cx="6433695" cy="2849490"/>
            <a:chOff x="1854349" y="2629912"/>
            <a:chExt cx="6433695" cy="2849490"/>
          </a:xfrm>
        </p:grpSpPr>
        <p:sp>
          <p:nvSpPr>
            <p:cNvPr id="102" name="Freeform 101"/>
            <p:cNvSpPr/>
            <p:nvPr/>
          </p:nvSpPr>
          <p:spPr>
            <a:xfrm>
              <a:off x="1854349" y="5150224"/>
              <a:ext cx="1969064" cy="32917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Freeform 102"/>
            <p:cNvSpPr/>
            <p:nvPr/>
          </p:nvSpPr>
          <p:spPr>
            <a:xfrm>
              <a:off x="3823287" y="2629912"/>
              <a:ext cx="4464757" cy="2524734"/>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 name="Group 103"/>
          <p:cNvGrpSpPr/>
          <p:nvPr/>
        </p:nvGrpSpPr>
        <p:grpSpPr>
          <a:xfrm>
            <a:off x="1847591" y="2683964"/>
            <a:ext cx="6440499" cy="2685256"/>
            <a:chOff x="1847591" y="2807936"/>
            <a:chExt cx="6440499" cy="2685256"/>
          </a:xfrm>
        </p:grpSpPr>
        <p:sp>
          <p:nvSpPr>
            <p:cNvPr id="106" name="Freeform 105"/>
            <p:cNvSpPr/>
            <p:nvPr/>
          </p:nvSpPr>
          <p:spPr>
            <a:xfrm>
              <a:off x="1847591" y="5252224"/>
              <a:ext cx="1988429" cy="24096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Freeform 106"/>
            <p:cNvSpPr/>
            <p:nvPr/>
          </p:nvSpPr>
          <p:spPr>
            <a:xfrm>
              <a:off x="3830037" y="2807936"/>
              <a:ext cx="4458053" cy="2450520"/>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09" name="TextBox 108"/>
          <p:cNvSpPr txBox="1"/>
          <p:nvPr/>
        </p:nvSpPr>
        <p:spPr>
          <a:xfrm>
            <a:off x="5607856" y="3259198"/>
            <a:ext cx="338463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a:ln>
                  <a:noFill/>
                </a:ln>
                <a:solidFill>
                  <a:srgbClr val="C00000"/>
                </a:solidFill>
                <a:effectLst/>
                <a:uLnTx/>
                <a:uFillTx/>
                <a:latin typeface="Calibri" panose="020F0502020204030204"/>
                <a:ea typeface="+mn-ea"/>
                <a:cs typeface="+mn-cs"/>
              </a:rPr>
              <a:t>weaker </a:t>
            </a:r>
            <a:r>
              <a:rPr kumimoji="0" lang="en-US" sz="2400" b="1" i="1" u="none" strike="noStrike" kern="1200" cap="none" spc="0" normalizeH="0" baseline="0" noProof="0" dirty="0">
                <a:ln>
                  <a:noFill/>
                </a:ln>
                <a:solidFill>
                  <a:prstClr val="black"/>
                </a:solidFill>
                <a:effectLst/>
                <a:uLnTx/>
                <a:uFillTx/>
                <a:latin typeface="Calibri" panose="020F0502020204030204"/>
                <a:ea typeface="+mn-ea"/>
                <a:cs typeface="+mn-cs"/>
              </a:rPr>
              <a:t>cells have </a:t>
            </a:r>
            <a:r>
              <a:rPr kumimoji="0" lang="en-US" sz="2400" b="1" i="1" u="none" strike="noStrike" kern="1200" cap="none" spc="0" normalizeH="0" baseline="0" noProof="0">
                <a:ln>
                  <a:noFill/>
                </a:ln>
                <a:solidFill>
                  <a:prstClr val="black"/>
                </a:solidFill>
                <a:effectLst/>
                <a:uLnTx/>
                <a:uFillTx/>
                <a:latin typeface="Calibri" panose="020F0502020204030204"/>
                <a:ea typeface="+mn-ea"/>
                <a:cs typeface="+mn-cs"/>
              </a:rPr>
              <a:t>a </a:t>
            </a:r>
            <a:r>
              <a:rPr kumimoji="0" lang="en-US" sz="2400" b="1" i="1" u="none" strike="noStrike" kern="1200" cap="none" spc="0" normalizeH="0" baseline="0" noProof="0">
                <a:ln>
                  <a:noFill/>
                </a:ln>
                <a:solidFill>
                  <a:srgbClr val="C00000"/>
                </a:solidFill>
                <a:effectLst/>
                <a:uLnTx/>
                <a:uFillTx/>
                <a:latin typeface="Calibri" panose="020F0502020204030204"/>
                <a:ea typeface="+mn-ea"/>
                <a:cs typeface="+mn-cs"/>
              </a:rPr>
              <a:t>higher</a:t>
            </a:r>
            <a:r>
              <a:rPr kumimoji="0" lang="en-US" sz="2400" b="1"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1" i="1" u="none" strike="noStrike" kern="1200" cap="none" spc="0" normalizeH="0" baseline="0" noProof="0">
                <a:ln>
                  <a:noFill/>
                </a:ln>
                <a:solidFill>
                  <a:srgbClr val="C00000"/>
                </a:solidFill>
                <a:effectLst/>
                <a:uLnTx/>
                <a:uFillTx/>
                <a:latin typeface="Calibri" panose="020F0502020204030204"/>
                <a:ea typeface="+mn-ea"/>
                <a:cs typeface="+mn-cs"/>
              </a:rPr>
              <a:t>probability</a:t>
            </a:r>
            <a:r>
              <a:rPr kumimoji="0" lang="en-US" sz="2400" b="1" i="1" u="none" strike="noStrike" kern="1200" cap="none" spc="0" normalizeH="0" baseline="0" noProof="0">
                <a:ln>
                  <a:noFill/>
                </a:ln>
                <a:solidFill>
                  <a:prstClr val="black"/>
                </a:solidFill>
                <a:effectLst/>
                <a:uLnTx/>
                <a:uFillTx/>
                <a:latin typeface="Calibri" panose="020F0502020204030204"/>
                <a:ea typeface="+mn-ea"/>
                <a:cs typeface="+mn-cs"/>
              </a:rPr>
              <a:t> to fail</a:t>
            </a:r>
            <a:endParaRPr kumimoji="0" lang="en-US" sz="2400" b="1" i="1"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73227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02795 -0.00671 L -0.23073 -0.19907 " pathEditMode="relative" rAng="0" ptsTypes="AA">
                                      <p:cBhvr>
                                        <p:cTn id="6" dur="10" fill="hold"/>
                                        <p:tgtEl>
                                          <p:spTgt spid="42"/>
                                        </p:tgtEl>
                                        <p:attrNameLst>
                                          <p:attrName>ppt_x</p:attrName>
                                          <p:attrName>ppt_y</p:attrName>
                                        </p:attrNameLst>
                                      </p:cBhvr>
                                      <p:rCtr x="-12934" y="-9630"/>
                                    </p:animMotion>
                                  </p:childTnLst>
                                </p:cTn>
                              </p:par>
                              <p:par>
                                <p:cTn id="7" presetID="6" presetClass="emph" presetSubtype="0" fill="hold" nodeType="withEffect">
                                  <p:stCondLst>
                                    <p:cond delay="0"/>
                                  </p:stCondLst>
                                  <p:childTnLst>
                                    <p:animScale>
                                      <p:cBhvr>
                                        <p:cTn id="8" dur="10" fill="hold"/>
                                        <p:tgtEl>
                                          <p:spTgt spid="42"/>
                                        </p:tgtEl>
                                      </p:cBhvr>
                                      <p:by x="60000" y="60000"/>
                                    </p:animScale>
                                  </p:childTnLst>
                                </p:cTn>
                              </p:par>
                              <p:par>
                                <p:cTn id="9" presetID="1" presetClass="exit" presetSubtype="0" fill="hold" grpId="0" nodeType="withEffect">
                                  <p:stCondLst>
                                    <p:cond delay="10"/>
                                  </p:stCondLst>
                                  <p:childTnLst>
                                    <p:set>
                                      <p:cBhvr>
                                        <p:cTn id="10" dur="1" fill="hold">
                                          <p:stCondLst>
                                            <p:cond delay="0"/>
                                          </p:stCondLst>
                                        </p:cTn>
                                        <p:tgtEl>
                                          <p:spTgt spid="3"/>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0" presetClass="path" presetSubtype="0" accel="50000" decel="50000" fill="hold" nodeType="clickEffect">
                                  <p:stCondLst>
                                    <p:cond delay="0"/>
                                  </p:stCondLst>
                                  <p:childTnLst>
                                    <p:animMotion origin="layout" path="M -8.33333E-7 2.59259E-6 L -0.28941 -0.00116 " pathEditMode="relative" rAng="0" ptsTypes="AA">
                                      <p:cBhvr>
                                        <p:cTn id="14" dur="2000" fill="hold"/>
                                        <p:tgtEl>
                                          <p:spTgt spid="39"/>
                                        </p:tgtEl>
                                        <p:attrNameLst>
                                          <p:attrName>ppt_x</p:attrName>
                                          <p:attrName>ppt_y</p:attrName>
                                        </p:attrNameLst>
                                      </p:cBhvr>
                                      <p:rCtr x="-14497" y="-116"/>
                                    </p:animMotion>
                                  </p:childTnLst>
                                </p:cTn>
                              </p:par>
                            </p:childTnLst>
                          </p:cTn>
                        </p:par>
                        <p:par>
                          <p:cTn id="15" fill="hold">
                            <p:stCondLst>
                              <p:cond delay="2000"/>
                            </p:stCondLst>
                            <p:childTnLst>
                              <p:par>
                                <p:cTn id="16" presetID="1" presetClass="entr" presetSubtype="0" fill="hold" nodeType="afterEffect">
                                  <p:stCondLst>
                                    <p:cond delay="0"/>
                                  </p:stCondLst>
                                  <p:childTnLst>
                                    <p:set>
                                      <p:cBhvr>
                                        <p:cTn id="17" dur="1" fill="hold">
                                          <p:stCondLst>
                                            <p:cond delay="0"/>
                                          </p:stCondLst>
                                        </p:cTn>
                                        <p:tgtEl>
                                          <p:spTgt spid="101"/>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104"/>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10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9" grpId="0"/>
    </p:bld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b="1" dirty="0"/>
              <a:t>The DRAM Latency PUF Evaluation</a:t>
            </a:r>
          </a:p>
        </p:txBody>
      </p:sp>
      <p:sp>
        <p:nvSpPr>
          <p:cNvPr id="3" name="Content Placeholder 2"/>
          <p:cNvSpPr>
            <a:spLocks noGrp="1"/>
          </p:cNvSpPr>
          <p:nvPr>
            <p:ph idx="1"/>
          </p:nvPr>
        </p:nvSpPr>
        <p:spPr>
          <a:xfrm>
            <a:off x="148564" y="1306621"/>
            <a:ext cx="8603552" cy="5318753"/>
          </a:xfrm>
        </p:spPr>
        <p:txBody>
          <a:bodyPr/>
          <a:lstStyle/>
          <a:p>
            <a:r>
              <a:rPr lang="en-US" dirty="0"/>
              <a:t>We generate PUF responses using </a:t>
            </a:r>
            <a:r>
              <a:rPr lang="en-US" b="1" dirty="0">
                <a:solidFill>
                  <a:srgbClr val="C00000"/>
                </a:solidFill>
              </a:rPr>
              <a:t>latency</a:t>
            </a:r>
            <a:r>
              <a:rPr lang="en-US" b="1" dirty="0"/>
              <a:t> </a:t>
            </a:r>
            <a:r>
              <a:rPr lang="en-US" b="1" dirty="0">
                <a:solidFill>
                  <a:srgbClr val="C00000"/>
                </a:solidFill>
              </a:rPr>
              <a:t>errors </a:t>
            </a:r>
            <a:r>
              <a:rPr lang="en-US" dirty="0"/>
              <a:t>in a region of DRAM</a:t>
            </a:r>
          </a:p>
          <a:p>
            <a:endParaRPr lang="en-US" dirty="0"/>
          </a:p>
          <a:p>
            <a:r>
              <a:rPr lang="en-US" dirty="0"/>
              <a:t>The latency error patterns </a:t>
            </a:r>
            <a:r>
              <a:rPr lang="en-US" b="1" dirty="0">
                <a:solidFill>
                  <a:srgbClr val="0070C0"/>
                </a:solidFill>
              </a:rPr>
              <a:t>satisfy PUF requirements</a:t>
            </a:r>
          </a:p>
          <a:p>
            <a:endParaRPr lang="en-US" b="1" dirty="0">
              <a:solidFill>
                <a:srgbClr val="0070C0"/>
              </a:solidFill>
            </a:endParaRPr>
          </a:p>
          <a:p>
            <a:r>
              <a:rPr lang="en-US" dirty="0"/>
              <a:t>The DRAM Latency PUF </a:t>
            </a:r>
            <a:r>
              <a:rPr lang="en-US" b="1" dirty="0">
                <a:solidFill>
                  <a:srgbClr val="7030A0"/>
                </a:solidFill>
              </a:rPr>
              <a:t>generates PUF responses in 88.2ms</a:t>
            </a:r>
          </a:p>
          <a:p>
            <a:endParaRPr lang="en-US" b="1" dirty="0">
              <a:solidFill>
                <a:srgbClr val="7030A0"/>
              </a:solidFill>
            </a:endParaRPr>
          </a:p>
        </p:txBody>
      </p:sp>
    </p:spTree>
    <p:extLst>
      <p:ext uri="{BB962C8B-B14F-4D97-AF65-F5344CB8AC3E}">
        <p14:creationId xmlns:p14="http://schemas.microsoft.com/office/powerpoint/2010/main" val="4023608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Results</a:t>
            </a:r>
          </a:p>
        </p:txBody>
      </p:sp>
      <p:sp>
        <p:nvSpPr>
          <p:cNvPr id="3" name="Content Placeholder 2"/>
          <p:cNvSpPr>
            <a:spLocks noGrp="1"/>
          </p:cNvSpPr>
          <p:nvPr>
            <p:ph idx="1"/>
          </p:nvPr>
        </p:nvSpPr>
        <p:spPr>
          <a:xfrm>
            <a:off x="75991" y="5283200"/>
            <a:ext cx="8987622" cy="1324148"/>
          </a:xfrm>
        </p:spPr>
        <p:txBody>
          <a:bodyPr/>
          <a:lstStyle/>
          <a:p>
            <a:r>
              <a:rPr lang="en-US" sz="3400" dirty="0"/>
              <a:t>DL-PUF is </a:t>
            </a:r>
            <a:r>
              <a:rPr lang="en-US" sz="3400" b="1" dirty="0">
                <a:solidFill>
                  <a:schemeClr val="accent6">
                    <a:lumMod val="75000"/>
                  </a:schemeClr>
                </a:solidFill>
              </a:rPr>
              <a:t>orders of magnitude faster </a:t>
            </a:r>
            <a:r>
              <a:rPr lang="en-US" sz="3400" dirty="0"/>
              <a:t>than prior DRAM PUFs &amp; temperature independent</a:t>
            </a:r>
          </a:p>
          <a:p>
            <a:endParaRPr lang="en-US" dirty="0"/>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5002" y="813916"/>
            <a:ext cx="8229600" cy="4273383"/>
          </a:xfrm>
          <a:prstGeom prst="rect">
            <a:avLst/>
          </a:prstGeom>
        </p:spPr>
      </p:pic>
    </p:spTree>
    <p:extLst>
      <p:ext uri="{BB962C8B-B14F-4D97-AF65-F5344CB8AC3E}">
        <p14:creationId xmlns:p14="http://schemas.microsoft.com/office/powerpoint/2010/main" val="424196247"/>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717"/>
            <a:ext cx="9144000" cy="2650177"/>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256520"/>
            <a:ext cx="9144000" cy="2051158"/>
          </a:xfrm>
          <a:prstGeom prst="rect">
            <a:avLst/>
          </a:prstGeom>
          <a:noFill/>
        </p:spPr>
        <p:txBody>
          <a:bodyPr anchor="ctr">
            <a:noAutofit/>
          </a:bodyPr>
          <a:lstStyle/>
          <a:p>
            <a:pPr algn="ctr">
              <a:lnSpc>
                <a:spcPct val="100000"/>
              </a:lnSpc>
            </a:pPr>
            <a:r>
              <a:rPr lang="en-US" sz="5000" b="1" i="1" dirty="0">
                <a:solidFill>
                  <a:schemeClr val="bg1">
                    <a:lumMod val="95000"/>
                  </a:schemeClr>
                </a:solidFill>
                <a:latin typeface="Cambria"/>
                <a:cs typeface="Cambria"/>
              </a:rPr>
              <a:t>The DRAM Latency PUF: </a:t>
            </a:r>
            <a:br>
              <a:rPr lang="en-US" sz="5000" b="1" i="1" dirty="0">
                <a:solidFill>
                  <a:schemeClr val="bg1">
                    <a:lumMod val="95000"/>
                  </a:schemeClr>
                </a:solidFill>
                <a:latin typeface="Cambria"/>
                <a:cs typeface="Cambria"/>
              </a:rPr>
            </a:br>
            <a:br>
              <a:rPr lang="en-US" sz="1200" b="1" i="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Quickly Evaluating Physical </a:t>
            </a:r>
            <a:r>
              <a:rPr lang="en-US" sz="2800" b="1" dirty="0" err="1">
                <a:solidFill>
                  <a:schemeClr val="bg1">
                    <a:lumMod val="95000"/>
                  </a:schemeClr>
                </a:solidFill>
                <a:latin typeface="Cambria"/>
                <a:cs typeface="Cambria"/>
              </a:rPr>
              <a:t>Unclonable</a:t>
            </a:r>
            <a:r>
              <a:rPr lang="en-US" sz="2800" b="1" dirty="0">
                <a:solidFill>
                  <a:schemeClr val="bg1">
                    <a:lumMod val="95000"/>
                  </a:schemeClr>
                </a:solidFill>
                <a:latin typeface="Cambria"/>
                <a:cs typeface="Cambria"/>
              </a:rPr>
              <a:t> Functions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by Exploiting the Latency-Reliability Tradeoff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in Modern Commodity DRAM Devices</a:t>
            </a:r>
            <a:endParaRPr lang="en-US" sz="1400" b="1" dirty="0">
              <a:solidFill>
                <a:schemeClr val="bg1">
                  <a:lumMod val="95000"/>
                </a:schemeClr>
              </a:solidFill>
              <a:latin typeface="Cambria"/>
              <a:cs typeface="Cambria"/>
            </a:endParaRPr>
          </a:p>
        </p:txBody>
      </p:sp>
      <p:sp>
        <p:nvSpPr>
          <p:cNvPr id="103" name="Subtitle 2"/>
          <p:cNvSpPr>
            <a:spLocks noGrp="1"/>
          </p:cNvSpPr>
          <p:nvPr>
            <p:ph type="subTitle" idx="4294967295"/>
          </p:nvPr>
        </p:nvSpPr>
        <p:spPr>
          <a:xfrm>
            <a:off x="228600" y="2801475"/>
            <a:ext cx="8686800" cy="724829"/>
          </a:xfrm>
          <a:prstGeom prst="rect">
            <a:avLst/>
          </a:prstGeom>
        </p:spPr>
        <p:txBody>
          <a:bodyPr anchor="ctr">
            <a:noAutofit/>
          </a:bodyPr>
          <a:lstStyle/>
          <a:p>
            <a:pPr marL="0" indent="0" algn="ctr">
              <a:buNone/>
            </a:pPr>
            <a:r>
              <a:rPr lang="en-US" sz="2400" b="1" u="sng" dirty="0" err="1">
                <a:latin typeface="Cambria"/>
                <a:cs typeface="Cambria"/>
              </a:rPr>
              <a:t>Jeremie</a:t>
            </a:r>
            <a:r>
              <a:rPr lang="en-US" sz="2400" b="1" u="sng" dirty="0">
                <a:latin typeface="Cambria"/>
                <a:cs typeface="Cambria"/>
              </a:rPr>
              <a:t> S. Kim</a:t>
            </a:r>
            <a:r>
              <a:rPr lang="en-US" sz="2400" b="1" dirty="0">
                <a:latin typeface="Cambria"/>
                <a:cs typeface="Cambria"/>
              </a:rPr>
              <a:t>    </a:t>
            </a:r>
            <a:r>
              <a:rPr lang="en-US" sz="2400" b="1" dirty="0" err="1">
                <a:latin typeface="Cambria"/>
                <a:cs typeface="Cambria"/>
              </a:rPr>
              <a:t>Minesh</a:t>
            </a:r>
            <a:r>
              <a:rPr lang="en-US" sz="2400" b="1" dirty="0">
                <a:latin typeface="Cambria"/>
                <a:cs typeface="Cambria"/>
              </a:rPr>
              <a:t> Patel  </a:t>
            </a:r>
          </a:p>
          <a:p>
            <a:pPr marL="0" indent="0" algn="ctr">
              <a:buNone/>
            </a:pPr>
            <a:r>
              <a:rPr lang="en-US" sz="2400" b="1" dirty="0">
                <a:latin typeface="Cambria"/>
                <a:cs typeface="Cambria"/>
              </a:rPr>
              <a:t>Hasan Hassan   </a:t>
            </a:r>
            <a:r>
              <a:rPr lang="en-US" sz="2400" b="1" dirty="0" err="1">
                <a:latin typeface="Cambria"/>
                <a:cs typeface="Cambria"/>
              </a:rPr>
              <a:t>Onur</a:t>
            </a:r>
            <a:r>
              <a:rPr lang="en-US" sz="2400" b="1" dirty="0">
                <a:latin typeface="Cambria"/>
                <a:cs typeface="Cambria"/>
              </a:rPr>
              <a:t> </a:t>
            </a:r>
            <a:r>
              <a:rPr lang="en-US" sz="2400" b="1" dirty="0" err="1">
                <a:latin typeface="Cambria"/>
                <a:cs typeface="Cambria"/>
              </a:rPr>
              <a:t>Mutlu</a:t>
            </a:r>
            <a:r>
              <a:rPr lang="en-US" sz="2400" b="1" dirty="0">
                <a:latin typeface="Cambria"/>
                <a:cs typeface="Cambria"/>
              </a:rPr>
              <a:t>  </a:t>
            </a:r>
            <a:endParaRPr lang="en-US" sz="2400" dirty="0">
              <a:latin typeface="Cambria"/>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4782" y="59970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s://seaphages.org/media/institutions/Burgundy_CMU_JPG_Logo.jpg"/>
          <p:cNvPicPr>
            <a:picLocks noChangeAspect="1" noChangeArrowheads="1"/>
          </p:cNvPicPr>
          <p:nvPr/>
        </p:nvPicPr>
        <p:blipFill rotWithShape="1">
          <a:blip r:embed="rId4">
            <a:extLst>
              <a:ext uri="{28A0092B-C50C-407E-A947-70E740481C1C}">
                <a14:useLocalDpi xmlns:a14="http://schemas.microsoft.com/office/drawing/2010/main" val="0"/>
              </a:ext>
            </a:extLst>
          </a:blip>
          <a:srcRect t="27653" b="26959"/>
          <a:stretch/>
        </p:blipFill>
        <p:spPr bwMode="auto">
          <a:xfrm>
            <a:off x="4911164" y="5997065"/>
            <a:ext cx="4085528" cy="66962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524146" y="4987127"/>
            <a:ext cx="2472546" cy="714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60094" y="4710650"/>
            <a:ext cx="1323444" cy="1123439"/>
          </a:xfrm>
          <a:prstGeom prst="rect">
            <a:avLst/>
          </a:prstGeom>
        </p:spPr>
      </p:pic>
      <p:pic>
        <p:nvPicPr>
          <p:cNvPr id="2" name="Picture 1"/>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853892" y="3615592"/>
            <a:ext cx="1706059" cy="1706059"/>
          </a:xfrm>
          <a:prstGeom prst="rect">
            <a:avLst/>
          </a:prstGeom>
        </p:spPr>
      </p:pic>
      <p:sp>
        <p:nvSpPr>
          <p:cNvPr id="3" name="TextBox 2"/>
          <p:cNvSpPr txBox="1"/>
          <p:nvPr/>
        </p:nvSpPr>
        <p:spPr>
          <a:xfrm>
            <a:off x="2889695" y="5182362"/>
            <a:ext cx="3634451" cy="5078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QR Code for the paper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https://</a:t>
            </a:r>
            <a:r>
              <a:rPr kumimoji="0" lang="en-US" sz="900" b="0" i="0" u="sng" strike="noStrike" kern="1200" cap="none" spc="0" normalizeH="0" baseline="0" noProof="0" dirty="0" err="1">
                <a:ln>
                  <a:noFill/>
                </a:ln>
                <a:solidFill>
                  <a:srgbClr val="00B0F0"/>
                </a:solidFill>
                <a:effectLst/>
                <a:uLnTx/>
                <a:uFillTx/>
                <a:latin typeface="Calibri" panose="020F0502020204030204"/>
                <a:ea typeface="+mn-ea"/>
                <a:cs typeface="+mn-cs"/>
              </a:rPr>
              <a:t>people.inf.ethz.ch</a:t>
            </a: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a:t>
            </a:r>
            <a:r>
              <a:rPr kumimoji="0" lang="en-US" sz="900" b="0" i="0" u="sng" strike="noStrike" kern="1200" cap="none" spc="0" normalizeH="0" baseline="0" noProof="0" dirty="0" err="1">
                <a:ln>
                  <a:noFill/>
                </a:ln>
                <a:solidFill>
                  <a:srgbClr val="00B0F0"/>
                </a:solidFill>
                <a:effectLst/>
                <a:uLnTx/>
                <a:uFillTx/>
                <a:latin typeface="Calibri" panose="020F0502020204030204"/>
                <a:ea typeface="+mn-ea"/>
                <a:cs typeface="+mn-cs"/>
              </a:rPr>
              <a:t>omutlu</a:t>
            </a: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/pub/dram-latency-puf_hpca18.pdf</a:t>
            </a:r>
          </a:p>
        </p:txBody>
      </p:sp>
    </p:spTree>
    <p:extLst>
      <p:ext uri="{BB962C8B-B14F-4D97-AF65-F5344CB8AC3E}">
        <p14:creationId xmlns:p14="http://schemas.microsoft.com/office/powerpoint/2010/main" val="2843864554"/>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DRAM Latency PUFs</a:t>
            </a:r>
          </a:p>
        </p:txBody>
      </p:sp>
      <p:sp>
        <p:nvSpPr>
          <p:cNvPr id="3" name="Content Placeholder 2"/>
          <p:cNvSpPr>
            <a:spLocks noGrp="1"/>
          </p:cNvSpPr>
          <p:nvPr>
            <p:ph idx="1"/>
          </p:nvPr>
        </p:nvSpPr>
        <p:spPr>
          <a:xfrm>
            <a:off x="228600" y="980728"/>
            <a:ext cx="8915400" cy="5193723"/>
          </a:xfrm>
        </p:spPr>
        <p:txBody>
          <a:bodyPr/>
          <a:lstStyle/>
          <a:p>
            <a:r>
              <a:rPr lang="en-US" sz="2000" dirty="0" err="1"/>
              <a:t>Jeremie</a:t>
            </a:r>
            <a:r>
              <a:rPr lang="en-US" sz="2000" dirty="0"/>
              <a:t> S. Kim, Minesh Patel, Hasan Hassan, and </a:t>
            </a:r>
            <a:r>
              <a:rPr lang="en-US" sz="2000" u="sng" dirty="0"/>
              <a:t>Onur Mutlu</a:t>
            </a:r>
            <a:r>
              <a:rPr lang="en-US" sz="2000" dirty="0"/>
              <a:t>,</a:t>
            </a:r>
            <a:br>
              <a:rPr lang="en-US" sz="2000" dirty="0"/>
            </a:br>
            <a:r>
              <a:rPr lang="en-US" sz="2000" b="1" dirty="0">
                <a:hlinkClick r:id="rId2"/>
              </a:rPr>
              <a:t>"The DRAM Latency PUF: Quickly Evaluating Physical Unclonable Functions by Exploiting the Latency-Reliability Tradeoff in Modern DRAM Devices"</a:t>
            </a:r>
            <a:r>
              <a:rPr lang="en-US" sz="2000" dirty="0"/>
              <a:t> </a:t>
            </a:r>
            <a:br>
              <a:rPr lang="en-US" sz="2000" dirty="0"/>
            </a:br>
            <a:r>
              <a:rPr lang="en-US" sz="2000" i="1" dirty="0"/>
              <a:t>Proceedings of the </a:t>
            </a:r>
            <a:r>
              <a:rPr lang="en-US" sz="2000" i="1" dirty="0">
                <a:hlinkClick r:id="rId3"/>
              </a:rPr>
              <a:t>24th International Symposium on High-Performance Computer Architecture</a:t>
            </a:r>
            <a:r>
              <a:rPr lang="en-US" sz="2000" i="1" dirty="0"/>
              <a:t> (</a:t>
            </a:r>
            <a:r>
              <a:rPr lang="en-US" sz="2000" b="1" i="1" dirty="0"/>
              <a:t>HPCA</a:t>
            </a:r>
            <a:r>
              <a:rPr lang="en-US" sz="2000" i="1" dirty="0"/>
              <a:t>)</a:t>
            </a:r>
            <a:r>
              <a:rPr lang="en-US" sz="2000" dirty="0"/>
              <a:t>, Vienna, Austria, February 2018. </a:t>
            </a:r>
            <a:br>
              <a:rPr lang="en-US" sz="2000" dirty="0"/>
            </a:br>
            <a:r>
              <a:rPr lang="en-US" sz="2000" dirty="0"/>
              <a:t>[</a:t>
            </a:r>
            <a:r>
              <a:rPr lang="en-US" sz="2000" dirty="0">
                <a:hlinkClick r:id="rId4"/>
              </a:rPr>
              <a:t>Lightning Talk Video</a:t>
            </a:r>
            <a:r>
              <a:rPr lang="en-US" sz="2000" dirty="0"/>
              <a:t>]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20A8ACC-E91F-5740-B3B1-88F1F6120918}"/>
              </a:ext>
            </a:extLst>
          </p:cNvPr>
          <p:cNvPicPr>
            <a:picLocks noChangeAspect="1"/>
          </p:cNvPicPr>
          <p:nvPr/>
        </p:nvPicPr>
        <p:blipFill>
          <a:blip r:embed="rId9"/>
          <a:stretch>
            <a:fillRect/>
          </a:stretch>
        </p:blipFill>
        <p:spPr>
          <a:xfrm>
            <a:off x="0" y="4224367"/>
            <a:ext cx="9144000" cy="1724913"/>
          </a:xfrm>
          <a:prstGeom prst="rect">
            <a:avLst/>
          </a:prstGeom>
        </p:spPr>
      </p:pic>
    </p:spTree>
    <p:extLst>
      <p:ext uri="{BB962C8B-B14F-4D97-AF65-F5344CB8AC3E}">
        <p14:creationId xmlns:p14="http://schemas.microsoft.com/office/powerpoint/2010/main" val="3539436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717"/>
            <a:ext cx="9144000" cy="2962508"/>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176130"/>
            <a:ext cx="9144000" cy="2473836"/>
          </a:xfrm>
          <a:prstGeom prst="rect">
            <a:avLst/>
          </a:prstGeom>
          <a:noFill/>
        </p:spPr>
        <p:txBody>
          <a:bodyPr anchor="ctr">
            <a:noAutofit/>
          </a:bodyPr>
          <a:lstStyle/>
          <a:p>
            <a:pPr algn="ctr">
              <a:lnSpc>
                <a:spcPct val="100000"/>
              </a:lnSpc>
            </a:pPr>
            <a:r>
              <a:rPr lang="en-US" sz="3400" b="1" i="1" dirty="0">
                <a:solidFill>
                  <a:schemeClr val="bg1">
                    <a:lumMod val="95000"/>
                  </a:schemeClr>
                </a:solidFill>
                <a:latin typeface="Cambria"/>
                <a:cs typeface="Cambria"/>
              </a:rPr>
              <a:t>D-</a:t>
            </a:r>
            <a:r>
              <a:rPr lang="en-US" sz="3400" b="1" i="1" dirty="0" err="1">
                <a:solidFill>
                  <a:schemeClr val="bg1">
                    <a:lumMod val="95000"/>
                  </a:schemeClr>
                </a:solidFill>
                <a:latin typeface="Cambria"/>
                <a:cs typeface="Cambria"/>
              </a:rPr>
              <a:t>RaNGe</a:t>
            </a:r>
            <a:r>
              <a:rPr lang="en-US" sz="3400" b="1" i="1" dirty="0">
                <a:solidFill>
                  <a:schemeClr val="bg1">
                    <a:lumMod val="95000"/>
                  </a:schemeClr>
                </a:solidFill>
                <a:latin typeface="Cambria"/>
                <a:cs typeface="Cambria"/>
              </a:rPr>
              <a:t>: </a:t>
            </a:r>
            <a:r>
              <a:rPr lang="en-US" sz="3400" b="1" dirty="0">
                <a:solidFill>
                  <a:schemeClr val="bg1">
                    <a:lumMod val="95000"/>
                  </a:schemeClr>
                </a:solidFill>
                <a:latin typeface="Cambria"/>
                <a:cs typeface="Cambria"/>
              </a:rPr>
              <a:t>Using Commodity DRAM Devices </a:t>
            </a:r>
            <a:br>
              <a:rPr lang="en-US" sz="3400" b="1" dirty="0">
                <a:solidFill>
                  <a:schemeClr val="bg1">
                    <a:lumMod val="95000"/>
                  </a:schemeClr>
                </a:solidFill>
                <a:latin typeface="Cambria"/>
                <a:cs typeface="Cambria"/>
              </a:rPr>
            </a:br>
            <a:r>
              <a:rPr lang="en-US" sz="3400" b="1" dirty="0">
                <a:solidFill>
                  <a:schemeClr val="bg1">
                    <a:lumMod val="95000"/>
                  </a:schemeClr>
                </a:solidFill>
                <a:latin typeface="Cambria"/>
                <a:cs typeface="Cambria"/>
              </a:rPr>
              <a:t>to Generate True Random Numbers </a:t>
            </a:r>
            <a:br>
              <a:rPr lang="en-US" sz="3400" b="1" dirty="0">
                <a:solidFill>
                  <a:schemeClr val="bg1">
                    <a:lumMod val="95000"/>
                  </a:schemeClr>
                </a:solidFill>
                <a:latin typeface="Cambria"/>
                <a:cs typeface="Cambria"/>
              </a:rPr>
            </a:br>
            <a:r>
              <a:rPr lang="en-US" sz="3400" b="1" dirty="0">
                <a:solidFill>
                  <a:schemeClr val="bg1">
                    <a:lumMod val="95000"/>
                  </a:schemeClr>
                </a:solidFill>
                <a:latin typeface="Cambria"/>
                <a:cs typeface="Cambria"/>
              </a:rPr>
              <a:t>with Low Latency and High Throughput</a:t>
            </a:r>
          </a:p>
        </p:txBody>
      </p:sp>
      <p:sp>
        <p:nvSpPr>
          <p:cNvPr id="103" name="Subtitle 2"/>
          <p:cNvSpPr>
            <a:spLocks noGrp="1"/>
          </p:cNvSpPr>
          <p:nvPr>
            <p:ph type="subTitle" idx="4294967295"/>
          </p:nvPr>
        </p:nvSpPr>
        <p:spPr>
          <a:xfrm>
            <a:off x="228600" y="3381681"/>
            <a:ext cx="8686800" cy="724829"/>
          </a:xfrm>
          <a:prstGeom prst="rect">
            <a:avLst/>
          </a:prstGeom>
        </p:spPr>
        <p:txBody>
          <a:bodyPr anchor="ctr">
            <a:noAutofit/>
          </a:bodyPr>
          <a:lstStyle/>
          <a:p>
            <a:pPr marL="0" indent="0" algn="ctr">
              <a:buNone/>
            </a:pPr>
            <a:r>
              <a:rPr lang="en-US" sz="2800" b="1" u="sng" dirty="0" err="1">
                <a:latin typeface="Cambria"/>
                <a:cs typeface="Cambria"/>
              </a:rPr>
              <a:t>Jeremie</a:t>
            </a:r>
            <a:r>
              <a:rPr lang="en-US" sz="2800" b="1" u="sng" dirty="0">
                <a:latin typeface="Cambria"/>
                <a:cs typeface="Cambria"/>
              </a:rPr>
              <a:t> S. Kim</a:t>
            </a:r>
            <a:r>
              <a:rPr lang="en-US" sz="2800" b="1" dirty="0">
                <a:latin typeface="Cambria"/>
                <a:cs typeface="Cambria"/>
              </a:rPr>
              <a:t>    </a:t>
            </a:r>
            <a:r>
              <a:rPr lang="en-US" sz="2800" b="1" dirty="0" err="1">
                <a:latin typeface="Cambria"/>
                <a:cs typeface="Cambria"/>
              </a:rPr>
              <a:t>Minesh</a:t>
            </a:r>
            <a:r>
              <a:rPr lang="en-US" sz="2800" b="1" dirty="0">
                <a:latin typeface="Cambria"/>
                <a:cs typeface="Cambria"/>
              </a:rPr>
              <a:t> Patel  </a:t>
            </a:r>
          </a:p>
          <a:p>
            <a:pPr marL="0" indent="0" algn="ctr">
              <a:buNone/>
            </a:pPr>
            <a:r>
              <a:rPr lang="en-US" sz="2800" b="1" dirty="0">
                <a:latin typeface="Cambria"/>
                <a:cs typeface="Cambria"/>
              </a:rPr>
              <a:t>Hasan Hassan </a:t>
            </a:r>
            <a:r>
              <a:rPr lang="en-US" b="1" dirty="0">
                <a:latin typeface="Cambria"/>
                <a:cs typeface="Cambria"/>
              </a:rPr>
              <a:t>  Lois </a:t>
            </a:r>
            <a:r>
              <a:rPr lang="en-US" b="1" dirty="0" err="1">
                <a:latin typeface="Cambria"/>
                <a:cs typeface="Cambria"/>
              </a:rPr>
              <a:t>Orosa</a:t>
            </a:r>
            <a:r>
              <a:rPr lang="en-US" b="1" dirty="0">
                <a:latin typeface="Cambria"/>
                <a:cs typeface="Cambria"/>
              </a:rPr>
              <a:t>   </a:t>
            </a:r>
            <a:r>
              <a:rPr lang="en-US" sz="2800" b="1" dirty="0" err="1">
                <a:latin typeface="Cambria"/>
                <a:cs typeface="Cambria"/>
              </a:rPr>
              <a:t>Onur</a:t>
            </a:r>
            <a:r>
              <a:rPr lang="en-US" sz="2800" b="1" dirty="0">
                <a:latin typeface="Cambria"/>
                <a:cs typeface="Cambria"/>
              </a:rPr>
              <a:t> </a:t>
            </a:r>
            <a:r>
              <a:rPr lang="en-US" sz="2800" b="1" dirty="0" err="1">
                <a:latin typeface="Cambria"/>
                <a:cs typeface="Cambria"/>
              </a:rPr>
              <a:t>Mutlu</a:t>
            </a:r>
            <a:r>
              <a:rPr lang="en-US" sz="2800" b="1" dirty="0">
                <a:latin typeface="Cambria"/>
                <a:cs typeface="Cambria"/>
              </a:rPr>
              <a:t>  </a:t>
            </a:r>
            <a:endParaRPr lang="en-US" sz="2800" dirty="0">
              <a:latin typeface="Cambria"/>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6410"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s://seaphages.org/media/institutions/Burgundy_CMU_JPG_Logo.jpg"/>
          <p:cNvPicPr>
            <a:picLocks noChangeAspect="1" noChangeArrowheads="1"/>
          </p:cNvPicPr>
          <p:nvPr/>
        </p:nvPicPr>
        <p:blipFill rotWithShape="1">
          <a:blip r:embed="rId4">
            <a:extLst>
              <a:ext uri="{28A0092B-C50C-407E-A947-70E740481C1C}">
                <a14:useLocalDpi xmlns:a14="http://schemas.microsoft.com/office/drawing/2010/main" val="0"/>
              </a:ext>
            </a:extLst>
          </a:blip>
          <a:srcRect t="27653" b="26959"/>
          <a:stretch/>
        </p:blipFill>
        <p:spPr bwMode="auto">
          <a:xfrm>
            <a:off x="4716968" y="5909981"/>
            <a:ext cx="4085528" cy="66962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943922" y="4616581"/>
            <a:ext cx="2710200" cy="783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a:extLst>
              <a:ext uri="{FF2B5EF4-FFF2-40B4-BE49-F238E27FC236}">
                <a16:creationId xmlns:a16="http://schemas.microsoft.com/office/drawing/2014/main" id="{30A79BC0-0603-1647-9891-AA85FD198804}"/>
              </a:ext>
            </a:extLst>
          </p:cNvPr>
          <p:cNvSpPr/>
          <p:nvPr/>
        </p:nvSpPr>
        <p:spPr>
          <a:xfrm>
            <a:off x="6352786" y="4324193"/>
            <a:ext cx="2449710" cy="5847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FF"/>
                </a:solidFill>
                <a:effectLst/>
                <a:uLnTx/>
                <a:uFillTx/>
                <a:latin typeface="Gill Sans MT"/>
                <a:ea typeface="+mn-ea"/>
                <a:cs typeface="+mn-cs"/>
              </a:rPr>
              <a:t>HPCA 2019</a:t>
            </a:r>
          </a:p>
        </p:txBody>
      </p:sp>
    </p:spTree>
    <p:extLst>
      <p:ext uri="{BB962C8B-B14F-4D97-AF65-F5344CB8AC3E}">
        <p14:creationId xmlns:p14="http://schemas.microsoft.com/office/powerpoint/2010/main" val="3524429287"/>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400" b="1" dirty="0"/>
              <a:t>DRAM Latency Characterization of 282 LPDDR4 DRAM Devices</a:t>
            </a:r>
          </a:p>
        </p:txBody>
      </p:sp>
      <p:sp>
        <p:nvSpPr>
          <p:cNvPr id="3" name="Content Placeholder 2"/>
          <p:cNvSpPr>
            <a:spLocks noGrp="1"/>
          </p:cNvSpPr>
          <p:nvPr>
            <p:ph idx="1"/>
          </p:nvPr>
        </p:nvSpPr>
        <p:spPr>
          <a:xfrm>
            <a:off x="75991" y="1683657"/>
            <a:ext cx="8987622" cy="4546320"/>
          </a:xfrm>
        </p:spPr>
        <p:txBody>
          <a:bodyPr/>
          <a:lstStyle/>
          <a:p>
            <a:r>
              <a:rPr lang="en-US" sz="3200" dirty="0"/>
              <a:t>Latency failures come from accessing DRAM with </a:t>
            </a:r>
            <a:r>
              <a:rPr lang="en-US" sz="3200" b="1" dirty="0">
                <a:solidFill>
                  <a:srgbClr val="C00000"/>
                </a:solidFill>
              </a:rPr>
              <a:t>reduced</a:t>
            </a:r>
            <a:r>
              <a:rPr lang="en-US" sz="3200" dirty="0"/>
              <a:t> timing parameters.</a:t>
            </a:r>
          </a:p>
          <a:p>
            <a:endParaRPr lang="en-US" dirty="0"/>
          </a:p>
          <a:p>
            <a:r>
              <a:rPr lang="en-US" sz="3200" b="1" dirty="0"/>
              <a:t>Key Observations:</a:t>
            </a:r>
          </a:p>
          <a:p>
            <a:pPr marL="971550" lvl="1" indent="-514350">
              <a:buFont typeface="+mj-lt"/>
              <a:buAutoNum type="arabicPeriod"/>
            </a:pPr>
            <a:r>
              <a:rPr lang="en-US" dirty="0"/>
              <a:t>A cell’s </a:t>
            </a:r>
            <a:r>
              <a:rPr lang="en-US" b="1" dirty="0">
                <a:solidFill>
                  <a:schemeClr val="accent6">
                    <a:lumMod val="75000"/>
                  </a:schemeClr>
                </a:solidFill>
              </a:rPr>
              <a:t>latency failure</a:t>
            </a:r>
            <a:r>
              <a:rPr lang="en-US" dirty="0"/>
              <a:t> probability is determined by </a:t>
            </a:r>
            <a:r>
              <a:rPr lang="en-US" b="1" dirty="0">
                <a:solidFill>
                  <a:schemeClr val="accent5"/>
                </a:solidFill>
              </a:rPr>
              <a:t>random process variation</a:t>
            </a:r>
          </a:p>
          <a:p>
            <a:pPr marL="971550" lvl="1" indent="-514350">
              <a:buFont typeface="+mj-lt"/>
              <a:buAutoNum type="arabicPeriod"/>
            </a:pPr>
            <a:endParaRPr lang="en-US" sz="3200" dirty="0"/>
          </a:p>
          <a:p>
            <a:pPr marL="971550" lvl="1" indent="-514350">
              <a:buFont typeface="+mj-lt"/>
              <a:buAutoNum type="arabicPeriod"/>
            </a:pPr>
            <a:r>
              <a:rPr lang="en-US" dirty="0"/>
              <a:t>Some cells fail </a:t>
            </a:r>
            <a:r>
              <a:rPr lang="en-US" b="1" dirty="0">
                <a:solidFill>
                  <a:srgbClr val="7030A0"/>
                </a:solidFill>
              </a:rPr>
              <a:t>randomly</a:t>
            </a:r>
          </a:p>
          <a:p>
            <a:endParaRPr lang="en-US" dirty="0"/>
          </a:p>
        </p:txBody>
      </p:sp>
    </p:spTree>
    <p:extLst>
      <p:ext uri="{BB962C8B-B14F-4D97-AF65-F5344CB8AC3E}">
        <p14:creationId xmlns:p14="http://schemas.microsoft.com/office/powerpoint/2010/main" val="22840437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a:xfrm>
            <a:off x="1242623" y="2465277"/>
            <a:ext cx="383855" cy="2265404"/>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Row Decoder</a:t>
            </a:r>
          </a:p>
        </p:txBody>
      </p:sp>
      <p:sp>
        <p:nvSpPr>
          <p:cNvPr id="2" name="Title 1"/>
          <p:cNvSpPr>
            <a:spLocks noGrp="1"/>
          </p:cNvSpPr>
          <p:nvPr>
            <p:ph type="title"/>
          </p:nvPr>
        </p:nvSpPr>
        <p:spPr/>
        <p:txBody>
          <a:bodyPr/>
          <a:lstStyle/>
          <a:p>
            <a:r>
              <a:rPr lang="en-US" b="1" dirty="0"/>
              <a:t>D-</a:t>
            </a:r>
            <a:r>
              <a:rPr lang="en-US" b="1" dirty="0" err="1"/>
              <a:t>RaNGe</a:t>
            </a:r>
            <a:r>
              <a:rPr lang="en-US" b="1" dirty="0"/>
              <a:t> Key Idea</a:t>
            </a:r>
          </a:p>
        </p:txBody>
      </p:sp>
      <p:grpSp>
        <p:nvGrpSpPr>
          <p:cNvPr id="71" name="Group 70"/>
          <p:cNvGrpSpPr/>
          <p:nvPr/>
        </p:nvGrpSpPr>
        <p:grpSpPr>
          <a:xfrm>
            <a:off x="1624693" y="2187711"/>
            <a:ext cx="6756400" cy="2832850"/>
            <a:chOff x="1094298" y="3173501"/>
            <a:chExt cx="7281509" cy="3227302"/>
          </a:xfrm>
        </p:grpSpPr>
        <p:cxnSp>
          <p:nvCxnSpPr>
            <p:cNvPr id="59" name="Straight Connector 58"/>
            <p:cNvCxnSpPr/>
            <p:nvPr/>
          </p:nvCxnSpPr>
          <p:spPr>
            <a:xfrm>
              <a:off x="1107985" y="4740572"/>
              <a:ext cx="7267822" cy="0"/>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1096222" y="5677428"/>
              <a:ext cx="7276813" cy="6195"/>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1094298" y="3778425"/>
              <a:ext cx="7278737" cy="4681"/>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2662517"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3603811"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4616822"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5629834"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6624916" y="317350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7584139" y="317350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1703294"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5120500" y="3301777"/>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Oval 24"/>
            <p:cNvSpPr/>
            <p:nvPr/>
          </p:nvSpPr>
          <p:spPr>
            <a:xfrm>
              <a:off x="6133523" y="5202299"/>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Oval 27"/>
            <p:cNvSpPr/>
            <p:nvPr/>
          </p:nvSpPr>
          <p:spPr>
            <a:xfrm>
              <a:off x="7109328" y="4252038"/>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30"/>
            <p:cNvSpPr/>
            <p:nvPr/>
          </p:nvSpPr>
          <p:spPr>
            <a:xfrm>
              <a:off x="3114717" y="3299015"/>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Oval 32"/>
            <p:cNvSpPr/>
            <p:nvPr/>
          </p:nvSpPr>
          <p:spPr>
            <a:xfrm>
              <a:off x="2165817" y="5202299"/>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Oval 38"/>
            <p:cNvSpPr/>
            <p:nvPr/>
          </p:nvSpPr>
          <p:spPr>
            <a:xfrm>
              <a:off x="6181960" y="3343836"/>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Oval 39"/>
            <p:cNvSpPr/>
            <p:nvPr/>
          </p:nvSpPr>
          <p:spPr>
            <a:xfrm>
              <a:off x="3178840" y="4303065"/>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40"/>
            <p:cNvSpPr/>
            <p:nvPr/>
          </p:nvSpPr>
          <p:spPr>
            <a:xfrm>
              <a:off x="1265397" y="5256087"/>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Oval 41"/>
            <p:cNvSpPr/>
            <p:nvPr/>
          </p:nvSpPr>
          <p:spPr>
            <a:xfrm>
              <a:off x="5182973" y="5265051"/>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Oval 42"/>
            <p:cNvSpPr/>
            <p:nvPr/>
          </p:nvSpPr>
          <p:spPr>
            <a:xfrm>
              <a:off x="2233585" y="3355569"/>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 name="Oval 44"/>
            <p:cNvSpPr/>
            <p:nvPr/>
          </p:nvSpPr>
          <p:spPr>
            <a:xfrm>
              <a:off x="4224086" y="4365802"/>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Oval 45"/>
            <p:cNvSpPr/>
            <p:nvPr/>
          </p:nvSpPr>
          <p:spPr>
            <a:xfrm>
              <a:off x="7215805" y="5318837"/>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46"/>
            <p:cNvSpPr/>
            <p:nvPr/>
          </p:nvSpPr>
          <p:spPr>
            <a:xfrm>
              <a:off x="1309942" y="3415542"/>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 name="Oval 47"/>
            <p:cNvSpPr/>
            <p:nvPr/>
          </p:nvSpPr>
          <p:spPr>
            <a:xfrm>
              <a:off x="4247154" y="3433471"/>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 name="Oval 48"/>
            <p:cNvSpPr/>
            <p:nvPr/>
          </p:nvSpPr>
          <p:spPr>
            <a:xfrm>
              <a:off x="6263068" y="4374782"/>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Oval 49"/>
            <p:cNvSpPr/>
            <p:nvPr/>
          </p:nvSpPr>
          <p:spPr>
            <a:xfrm>
              <a:off x="2295363" y="4383732"/>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Oval 50"/>
            <p:cNvSpPr/>
            <p:nvPr/>
          </p:nvSpPr>
          <p:spPr>
            <a:xfrm>
              <a:off x="5282129" y="4414347"/>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Oval 51"/>
            <p:cNvSpPr/>
            <p:nvPr/>
          </p:nvSpPr>
          <p:spPr>
            <a:xfrm>
              <a:off x="3271114" y="5364607"/>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Oval 52"/>
            <p:cNvSpPr/>
            <p:nvPr/>
          </p:nvSpPr>
          <p:spPr>
            <a:xfrm>
              <a:off x="7270956" y="3470274"/>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Oval 53"/>
            <p:cNvSpPr/>
            <p:nvPr/>
          </p:nvSpPr>
          <p:spPr>
            <a:xfrm>
              <a:off x="1404372" y="4446499"/>
              <a:ext cx="563218" cy="555814"/>
            </a:xfrm>
            <a:prstGeom prst="ellipse">
              <a:avLst/>
            </a:prstGeom>
            <a:solidFill>
              <a:srgbClr val="FF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 name="Oval 54"/>
            <p:cNvSpPr/>
            <p:nvPr/>
          </p:nvSpPr>
          <p:spPr>
            <a:xfrm>
              <a:off x="4310449" y="5408484"/>
              <a:ext cx="563218" cy="555814"/>
            </a:xfrm>
            <a:prstGeom prst="ellipse">
              <a:avLst/>
            </a:prstGeom>
            <a:solidFill>
              <a:srgbClr val="FF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8" name="Group 77"/>
          <p:cNvGrpSpPr/>
          <p:nvPr/>
        </p:nvGrpSpPr>
        <p:grpSpPr>
          <a:xfrm>
            <a:off x="583621" y="1139114"/>
            <a:ext cx="3114951" cy="2237453"/>
            <a:chOff x="235278" y="2377403"/>
            <a:chExt cx="3114951" cy="2237453"/>
          </a:xfrm>
        </p:grpSpPr>
        <p:sp>
          <p:nvSpPr>
            <p:cNvPr id="72" name="TextBox 71"/>
            <p:cNvSpPr txBox="1"/>
            <p:nvPr/>
          </p:nvSpPr>
          <p:spPr>
            <a:xfrm>
              <a:off x="235278" y="2377403"/>
              <a:ext cx="311495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DD0303"/>
                  </a:solidFill>
                  <a:effectLst/>
                  <a:uLnTx/>
                  <a:uFillTx/>
                  <a:latin typeface="Cambria" charset="0"/>
                  <a:ea typeface="Cambria" charset="0"/>
                  <a:cs typeface="Cambria" charset="0"/>
                </a:rPr>
                <a:t>High % chance to fail with reduced </a:t>
              </a:r>
              <a:r>
                <a:rPr kumimoji="0" lang="en-US" sz="2400" b="1" i="0" u="none" strike="noStrike" kern="1200" cap="none" spc="0" normalizeH="0" baseline="0" noProof="0" dirty="0" err="1">
                  <a:ln>
                    <a:noFill/>
                  </a:ln>
                  <a:solidFill>
                    <a:srgbClr val="DD0303"/>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DD0303"/>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DD0303"/>
                </a:solidFill>
                <a:effectLst/>
                <a:uLnTx/>
                <a:uFillTx/>
                <a:latin typeface="Cambria" charset="0"/>
                <a:ea typeface="Cambria" charset="0"/>
                <a:cs typeface="Cambria" charset="0"/>
              </a:endParaRPr>
            </a:p>
          </p:txBody>
        </p:sp>
        <p:cxnSp>
          <p:nvCxnSpPr>
            <p:cNvPr id="75" name="Straight Arrow Connector 74"/>
            <p:cNvCxnSpPr>
              <a:cxnSpLocks/>
              <a:endCxn id="54" idx="1"/>
            </p:cNvCxnSpPr>
            <p:nvPr/>
          </p:nvCxnSpPr>
          <p:spPr>
            <a:xfrm>
              <a:off x="1186517" y="3234119"/>
              <a:ext cx="454079" cy="1380737"/>
            </a:xfrm>
            <a:prstGeom prst="straightConnector1">
              <a:avLst/>
            </a:prstGeom>
            <a:ln w="69850">
              <a:solidFill>
                <a:srgbClr val="DD0404"/>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5560125" y="838389"/>
            <a:ext cx="3131937" cy="1483886"/>
            <a:chOff x="5146466" y="2386922"/>
            <a:chExt cx="3131937" cy="1483886"/>
          </a:xfrm>
        </p:grpSpPr>
        <p:sp>
          <p:nvSpPr>
            <p:cNvPr id="73" name="TextBox 72"/>
            <p:cNvSpPr txBox="1"/>
            <p:nvPr/>
          </p:nvSpPr>
          <p:spPr>
            <a:xfrm>
              <a:off x="5146466" y="2386922"/>
              <a:ext cx="313193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70AD47">
                      <a:lumMod val="75000"/>
                    </a:srgbClr>
                  </a:solidFill>
                  <a:effectLst/>
                  <a:uLnTx/>
                  <a:uFillTx/>
                  <a:latin typeface="Cambria" charset="0"/>
                  <a:ea typeface="Cambria" charset="0"/>
                  <a:cs typeface="Cambria" charset="0"/>
                </a:rPr>
                <a:t>Low % chance to fail with reduced </a:t>
              </a:r>
              <a:r>
                <a:rPr kumimoji="0" lang="en-US" sz="2400" b="1" i="0" u="none" strike="noStrike" kern="1200" cap="none" spc="0" normalizeH="0" baseline="0" noProof="0" dirty="0" err="1">
                  <a:ln>
                    <a:noFill/>
                  </a:ln>
                  <a:solidFill>
                    <a:srgbClr val="70AD47">
                      <a:lumMod val="75000"/>
                    </a:srgbClr>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70AD47">
                      <a:lumMod val="75000"/>
                    </a:srgbClr>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70AD47">
                    <a:lumMod val="75000"/>
                  </a:srgbClr>
                </a:solidFill>
                <a:effectLst/>
                <a:uLnTx/>
                <a:uFillTx/>
                <a:latin typeface="Cambria" charset="0"/>
                <a:ea typeface="Cambria" charset="0"/>
                <a:cs typeface="Cambria" charset="0"/>
              </a:endParaRPr>
            </a:p>
          </p:txBody>
        </p:sp>
        <p:cxnSp>
          <p:nvCxnSpPr>
            <p:cNvPr id="79" name="Straight Arrow Connector 78"/>
            <p:cNvCxnSpPr>
              <a:cxnSpLocks/>
            </p:cNvCxnSpPr>
            <p:nvPr/>
          </p:nvCxnSpPr>
          <p:spPr>
            <a:xfrm flipH="1">
              <a:off x="5675087" y="3291787"/>
              <a:ext cx="684359" cy="579021"/>
            </a:xfrm>
            <a:prstGeom prst="straightConnector1">
              <a:avLst/>
            </a:prstGeom>
            <a:ln w="698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a:off x="1698389" y="4920223"/>
            <a:ext cx="6388029" cy="329754"/>
            <a:chOff x="1350046" y="6424274"/>
            <a:chExt cx="6388029" cy="329754"/>
          </a:xfrm>
        </p:grpSpPr>
        <p:sp>
          <p:nvSpPr>
            <p:cNvPr id="95" name="Rounded Rectangle 94"/>
            <p:cNvSpPr/>
            <p:nvPr/>
          </p:nvSpPr>
          <p:spPr>
            <a:xfrm>
              <a:off x="6835928" y="6424274"/>
              <a:ext cx="90214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6" name="Rounded Rectangle 95"/>
            <p:cNvSpPr/>
            <p:nvPr/>
          </p:nvSpPr>
          <p:spPr>
            <a:xfrm>
              <a:off x="5908916" y="6430145"/>
              <a:ext cx="93331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7" name="Rounded Rectangle 96"/>
            <p:cNvSpPr/>
            <p:nvPr/>
          </p:nvSpPr>
          <p:spPr>
            <a:xfrm>
              <a:off x="4988210" y="6437525"/>
              <a:ext cx="92070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8" name="Rounded Rectangle 97"/>
            <p:cNvSpPr/>
            <p:nvPr/>
          </p:nvSpPr>
          <p:spPr>
            <a:xfrm>
              <a:off x="4055208" y="6437525"/>
              <a:ext cx="93331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9" name="Rounded Rectangle 98"/>
            <p:cNvSpPr/>
            <p:nvPr/>
          </p:nvSpPr>
          <p:spPr>
            <a:xfrm>
              <a:off x="3190941" y="6437525"/>
              <a:ext cx="87687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100" name="Rounded Rectangle 99"/>
            <p:cNvSpPr/>
            <p:nvPr/>
          </p:nvSpPr>
          <p:spPr>
            <a:xfrm>
              <a:off x="2256841" y="6437525"/>
              <a:ext cx="940181"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101" name="Rounded Rectangle 100"/>
            <p:cNvSpPr/>
            <p:nvPr/>
          </p:nvSpPr>
          <p:spPr>
            <a:xfrm>
              <a:off x="1350046" y="6437525"/>
              <a:ext cx="911892"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grpSp>
      <p:grpSp>
        <p:nvGrpSpPr>
          <p:cNvPr id="56" name="Group 55">
            <a:extLst>
              <a:ext uri="{FF2B5EF4-FFF2-40B4-BE49-F238E27FC236}">
                <a16:creationId xmlns:a16="http://schemas.microsoft.com/office/drawing/2014/main" id="{ED98B89D-57D5-9943-B3EB-B2B07AC17199}"/>
              </a:ext>
            </a:extLst>
          </p:cNvPr>
          <p:cNvGrpSpPr/>
          <p:nvPr/>
        </p:nvGrpSpPr>
        <p:grpSpPr>
          <a:xfrm>
            <a:off x="3304240" y="4637314"/>
            <a:ext cx="3131937" cy="1928552"/>
            <a:chOff x="5146466" y="1289367"/>
            <a:chExt cx="3131937" cy="1928552"/>
          </a:xfrm>
        </p:grpSpPr>
        <p:sp>
          <p:nvSpPr>
            <p:cNvPr id="58" name="TextBox 57">
              <a:extLst>
                <a:ext uri="{FF2B5EF4-FFF2-40B4-BE49-F238E27FC236}">
                  <a16:creationId xmlns:a16="http://schemas.microsoft.com/office/drawing/2014/main" id="{17361870-5ED6-FB42-B336-487AB0462FB4}"/>
                </a:ext>
              </a:extLst>
            </p:cNvPr>
            <p:cNvSpPr txBox="1"/>
            <p:nvPr/>
          </p:nvSpPr>
          <p:spPr>
            <a:xfrm>
              <a:off x="5146466" y="2386922"/>
              <a:ext cx="313193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35A20"/>
                  </a:solidFill>
                  <a:effectLst/>
                  <a:uLnTx/>
                  <a:uFillTx/>
                  <a:latin typeface="Cambria" charset="0"/>
                  <a:ea typeface="Cambria" charset="0"/>
                  <a:cs typeface="Cambria" charset="0"/>
                </a:rPr>
                <a:t>Fails randomly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35A20"/>
                  </a:solidFill>
                  <a:effectLst/>
                  <a:uLnTx/>
                  <a:uFillTx/>
                  <a:latin typeface="Cambria" charset="0"/>
                  <a:ea typeface="Cambria" charset="0"/>
                  <a:cs typeface="Cambria" charset="0"/>
                </a:rPr>
                <a:t>with reduced </a:t>
              </a:r>
              <a:r>
                <a:rPr kumimoji="0" lang="en-US" sz="2400" b="1" i="0" u="none" strike="noStrike" kern="1200" cap="none" spc="0" normalizeH="0" baseline="0" noProof="0" dirty="0" err="1">
                  <a:ln>
                    <a:noFill/>
                  </a:ln>
                  <a:solidFill>
                    <a:srgbClr val="C35A20"/>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C35A20"/>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C35A20"/>
                </a:solidFill>
                <a:effectLst/>
                <a:uLnTx/>
                <a:uFillTx/>
                <a:latin typeface="Cambria" charset="0"/>
                <a:ea typeface="Cambria" charset="0"/>
                <a:cs typeface="Cambria" charset="0"/>
              </a:endParaRPr>
            </a:p>
          </p:txBody>
        </p:sp>
        <p:cxnSp>
          <p:nvCxnSpPr>
            <p:cNvPr id="62" name="Straight Arrow Connector 61">
              <a:extLst>
                <a:ext uri="{FF2B5EF4-FFF2-40B4-BE49-F238E27FC236}">
                  <a16:creationId xmlns:a16="http://schemas.microsoft.com/office/drawing/2014/main" id="{BD1C2988-93FF-7B41-868E-13F3D06674B9}"/>
                </a:ext>
              </a:extLst>
            </p:cNvPr>
            <p:cNvCxnSpPr>
              <a:cxnSpLocks/>
            </p:cNvCxnSpPr>
            <p:nvPr/>
          </p:nvCxnSpPr>
          <p:spPr>
            <a:xfrm flipH="1" flipV="1">
              <a:off x="6022340" y="1289367"/>
              <a:ext cx="507182" cy="1097555"/>
            </a:xfrm>
            <a:prstGeom prst="straightConnector1">
              <a:avLst/>
            </a:prstGeom>
            <a:ln w="69850">
              <a:solidFill>
                <a:srgbClr val="C35A20"/>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670243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a:xfrm>
            <a:off x="1242623" y="2465277"/>
            <a:ext cx="383855" cy="2265404"/>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Row Decoder</a:t>
            </a:r>
          </a:p>
        </p:txBody>
      </p:sp>
      <p:sp>
        <p:nvSpPr>
          <p:cNvPr id="2" name="Title 1"/>
          <p:cNvSpPr>
            <a:spLocks noGrp="1"/>
          </p:cNvSpPr>
          <p:nvPr>
            <p:ph type="title"/>
          </p:nvPr>
        </p:nvSpPr>
        <p:spPr/>
        <p:txBody>
          <a:bodyPr/>
          <a:lstStyle/>
          <a:p>
            <a:r>
              <a:rPr lang="en-US" b="1" dirty="0"/>
              <a:t>D-</a:t>
            </a:r>
            <a:r>
              <a:rPr lang="en-US" b="1" dirty="0" err="1"/>
              <a:t>RaNGe</a:t>
            </a:r>
            <a:r>
              <a:rPr lang="en-US" b="1" dirty="0"/>
              <a:t> Key Idea</a:t>
            </a:r>
          </a:p>
        </p:txBody>
      </p:sp>
      <p:grpSp>
        <p:nvGrpSpPr>
          <p:cNvPr id="71" name="Group 70"/>
          <p:cNvGrpSpPr/>
          <p:nvPr/>
        </p:nvGrpSpPr>
        <p:grpSpPr>
          <a:xfrm>
            <a:off x="1624693" y="2187711"/>
            <a:ext cx="6756400" cy="2832850"/>
            <a:chOff x="1094298" y="3173501"/>
            <a:chExt cx="7281509" cy="3227302"/>
          </a:xfrm>
        </p:grpSpPr>
        <p:cxnSp>
          <p:nvCxnSpPr>
            <p:cNvPr id="59" name="Straight Connector 58"/>
            <p:cNvCxnSpPr/>
            <p:nvPr/>
          </p:nvCxnSpPr>
          <p:spPr>
            <a:xfrm>
              <a:off x="1107985" y="4740572"/>
              <a:ext cx="7267822" cy="0"/>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1096222" y="5677428"/>
              <a:ext cx="7276813" cy="6195"/>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1094298" y="3778425"/>
              <a:ext cx="7278737" cy="4681"/>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2662517"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3603811"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4616822"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5629834"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6624916" y="317350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7584139" y="317350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1703294"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5120500" y="3301777"/>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Oval 24"/>
            <p:cNvSpPr/>
            <p:nvPr/>
          </p:nvSpPr>
          <p:spPr>
            <a:xfrm>
              <a:off x="6133523" y="5202299"/>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Oval 27"/>
            <p:cNvSpPr/>
            <p:nvPr/>
          </p:nvSpPr>
          <p:spPr>
            <a:xfrm>
              <a:off x="7109328" y="4252038"/>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30"/>
            <p:cNvSpPr/>
            <p:nvPr/>
          </p:nvSpPr>
          <p:spPr>
            <a:xfrm>
              <a:off x="3114717" y="3299015"/>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Oval 32"/>
            <p:cNvSpPr/>
            <p:nvPr/>
          </p:nvSpPr>
          <p:spPr>
            <a:xfrm>
              <a:off x="2165817" y="5202299"/>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Oval 38"/>
            <p:cNvSpPr/>
            <p:nvPr/>
          </p:nvSpPr>
          <p:spPr>
            <a:xfrm>
              <a:off x="6181960" y="3343836"/>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Oval 39"/>
            <p:cNvSpPr/>
            <p:nvPr/>
          </p:nvSpPr>
          <p:spPr>
            <a:xfrm>
              <a:off x="3178840" y="4303065"/>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40"/>
            <p:cNvSpPr/>
            <p:nvPr/>
          </p:nvSpPr>
          <p:spPr>
            <a:xfrm>
              <a:off x="1265397" y="5256087"/>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Oval 41"/>
            <p:cNvSpPr/>
            <p:nvPr/>
          </p:nvSpPr>
          <p:spPr>
            <a:xfrm>
              <a:off x="5182973" y="5265051"/>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Oval 42"/>
            <p:cNvSpPr/>
            <p:nvPr/>
          </p:nvSpPr>
          <p:spPr>
            <a:xfrm>
              <a:off x="2233585" y="3355569"/>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 name="Oval 44"/>
            <p:cNvSpPr/>
            <p:nvPr/>
          </p:nvSpPr>
          <p:spPr>
            <a:xfrm>
              <a:off x="4224086" y="4365802"/>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Oval 45"/>
            <p:cNvSpPr/>
            <p:nvPr/>
          </p:nvSpPr>
          <p:spPr>
            <a:xfrm>
              <a:off x="7215805" y="5318837"/>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46"/>
            <p:cNvSpPr/>
            <p:nvPr/>
          </p:nvSpPr>
          <p:spPr>
            <a:xfrm>
              <a:off x="1309942" y="3415542"/>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 name="Oval 47"/>
            <p:cNvSpPr/>
            <p:nvPr/>
          </p:nvSpPr>
          <p:spPr>
            <a:xfrm>
              <a:off x="4247154" y="3433471"/>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 name="Oval 48"/>
            <p:cNvSpPr/>
            <p:nvPr/>
          </p:nvSpPr>
          <p:spPr>
            <a:xfrm>
              <a:off x="6263068" y="4374782"/>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Oval 49"/>
            <p:cNvSpPr/>
            <p:nvPr/>
          </p:nvSpPr>
          <p:spPr>
            <a:xfrm>
              <a:off x="2295363" y="4383732"/>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Oval 50"/>
            <p:cNvSpPr/>
            <p:nvPr/>
          </p:nvSpPr>
          <p:spPr>
            <a:xfrm>
              <a:off x="5282129" y="4414347"/>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Oval 51"/>
            <p:cNvSpPr/>
            <p:nvPr/>
          </p:nvSpPr>
          <p:spPr>
            <a:xfrm>
              <a:off x="3271114" y="5364607"/>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Oval 52"/>
            <p:cNvSpPr/>
            <p:nvPr/>
          </p:nvSpPr>
          <p:spPr>
            <a:xfrm>
              <a:off x="7270956" y="3470274"/>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Oval 53"/>
            <p:cNvSpPr/>
            <p:nvPr/>
          </p:nvSpPr>
          <p:spPr>
            <a:xfrm>
              <a:off x="1404372" y="4446499"/>
              <a:ext cx="563218" cy="555814"/>
            </a:xfrm>
            <a:prstGeom prst="ellipse">
              <a:avLst/>
            </a:prstGeom>
            <a:solidFill>
              <a:srgbClr val="FF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 name="Oval 54"/>
            <p:cNvSpPr/>
            <p:nvPr/>
          </p:nvSpPr>
          <p:spPr>
            <a:xfrm>
              <a:off x="4310449" y="5408484"/>
              <a:ext cx="563218" cy="555814"/>
            </a:xfrm>
            <a:prstGeom prst="ellipse">
              <a:avLst/>
            </a:prstGeom>
            <a:solidFill>
              <a:srgbClr val="FF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8" name="Group 77"/>
          <p:cNvGrpSpPr/>
          <p:nvPr/>
        </p:nvGrpSpPr>
        <p:grpSpPr>
          <a:xfrm>
            <a:off x="583621" y="1139114"/>
            <a:ext cx="3114951" cy="2237453"/>
            <a:chOff x="235278" y="2377403"/>
            <a:chExt cx="3114951" cy="2237453"/>
          </a:xfrm>
        </p:grpSpPr>
        <p:sp>
          <p:nvSpPr>
            <p:cNvPr id="72" name="TextBox 71"/>
            <p:cNvSpPr txBox="1"/>
            <p:nvPr/>
          </p:nvSpPr>
          <p:spPr>
            <a:xfrm>
              <a:off x="235278" y="2377403"/>
              <a:ext cx="311495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DD0303"/>
                  </a:solidFill>
                  <a:effectLst/>
                  <a:uLnTx/>
                  <a:uFillTx/>
                  <a:latin typeface="Cambria" charset="0"/>
                  <a:ea typeface="Cambria" charset="0"/>
                  <a:cs typeface="Cambria" charset="0"/>
                </a:rPr>
                <a:t>High % chance to fail with reduced </a:t>
              </a:r>
              <a:r>
                <a:rPr kumimoji="0" lang="en-US" sz="2400" b="1" i="0" u="none" strike="noStrike" kern="1200" cap="none" spc="0" normalizeH="0" baseline="0" noProof="0" dirty="0" err="1">
                  <a:ln>
                    <a:noFill/>
                  </a:ln>
                  <a:solidFill>
                    <a:srgbClr val="DD0303"/>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DD0303"/>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DD0303"/>
                </a:solidFill>
                <a:effectLst/>
                <a:uLnTx/>
                <a:uFillTx/>
                <a:latin typeface="Cambria" charset="0"/>
                <a:ea typeface="Cambria" charset="0"/>
                <a:cs typeface="Cambria" charset="0"/>
              </a:endParaRPr>
            </a:p>
          </p:txBody>
        </p:sp>
        <p:cxnSp>
          <p:nvCxnSpPr>
            <p:cNvPr id="75" name="Straight Arrow Connector 74"/>
            <p:cNvCxnSpPr>
              <a:cxnSpLocks/>
              <a:endCxn id="54" idx="1"/>
            </p:cNvCxnSpPr>
            <p:nvPr/>
          </p:nvCxnSpPr>
          <p:spPr>
            <a:xfrm>
              <a:off x="1186517" y="3234119"/>
              <a:ext cx="454079" cy="1380737"/>
            </a:xfrm>
            <a:prstGeom prst="straightConnector1">
              <a:avLst/>
            </a:prstGeom>
            <a:ln w="69850">
              <a:solidFill>
                <a:srgbClr val="DD0404"/>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5560125" y="838389"/>
            <a:ext cx="3131937" cy="1483886"/>
            <a:chOff x="5146466" y="2386922"/>
            <a:chExt cx="3131937" cy="1483886"/>
          </a:xfrm>
        </p:grpSpPr>
        <p:sp>
          <p:nvSpPr>
            <p:cNvPr id="73" name="TextBox 72"/>
            <p:cNvSpPr txBox="1"/>
            <p:nvPr/>
          </p:nvSpPr>
          <p:spPr>
            <a:xfrm>
              <a:off x="5146466" y="2386922"/>
              <a:ext cx="313193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70AD47">
                      <a:lumMod val="75000"/>
                    </a:srgbClr>
                  </a:solidFill>
                  <a:effectLst/>
                  <a:uLnTx/>
                  <a:uFillTx/>
                  <a:latin typeface="Cambria" charset="0"/>
                  <a:ea typeface="Cambria" charset="0"/>
                  <a:cs typeface="Cambria" charset="0"/>
                </a:rPr>
                <a:t>Low % chance to fail with reduced </a:t>
              </a:r>
              <a:r>
                <a:rPr kumimoji="0" lang="en-US" sz="2400" b="1" i="0" u="none" strike="noStrike" kern="1200" cap="none" spc="0" normalizeH="0" baseline="0" noProof="0" dirty="0" err="1">
                  <a:ln>
                    <a:noFill/>
                  </a:ln>
                  <a:solidFill>
                    <a:srgbClr val="70AD47">
                      <a:lumMod val="75000"/>
                    </a:srgbClr>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70AD47">
                      <a:lumMod val="75000"/>
                    </a:srgbClr>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70AD47">
                    <a:lumMod val="75000"/>
                  </a:srgbClr>
                </a:solidFill>
                <a:effectLst/>
                <a:uLnTx/>
                <a:uFillTx/>
                <a:latin typeface="Cambria" charset="0"/>
                <a:ea typeface="Cambria" charset="0"/>
                <a:cs typeface="Cambria" charset="0"/>
              </a:endParaRPr>
            </a:p>
          </p:txBody>
        </p:sp>
        <p:cxnSp>
          <p:nvCxnSpPr>
            <p:cNvPr id="79" name="Straight Arrow Connector 78"/>
            <p:cNvCxnSpPr>
              <a:cxnSpLocks/>
            </p:cNvCxnSpPr>
            <p:nvPr/>
          </p:nvCxnSpPr>
          <p:spPr>
            <a:xfrm flipH="1">
              <a:off x="5675087" y="3291787"/>
              <a:ext cx="684359" cy="579021"/>
            </a:xfrm>
            <a:prstGeom prst="straightConnector1">
              <a:avLst/>
            </a:prstGeom>
            <a:ln w="698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a:off x="1698389" y="4920223"/>
            <a:ext cx="6388029" cy="329754"/>
            <a:chOff x="1350046" y="6424274"/>
            <a:chExt cx="6388029" cy="329754"/>
          </a:xfrm>
        </p:grpSpPr>
        <p:sp>
          <p:nvSpPr>
            <p:cNvPr id="95" name="Rounded Rectangle 94"/>
            <p:cNvSpPr/>
            <p:nvPr/>
          </p:nvSpPr>
          <p:spPr>
            <a:xfrm>
              <a:off x="6835928" y="6424274"/>
              <a:ext cx="90214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6" name="Rounded Rectangle 95"/>
            <p:cNvSpPr/>
            <p:nvPr/>
          </p:nvSpPr>
          <p:spPr>
            <a:xfrm>
              <a:off x="5908916" y="6430145"/>
              <a:ext cx="93331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7" name="Rounded Rectangle 96"/>
            <p:cNvSpPr/>
            <p:nvPr/>
          </p:nvSpPr>
          <p:spPr>
            <a:xfrm>
              <a:off x="4988210" y="6437525"/>
              <a:ext cx="92070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8" name="Rounded Rectangle 97"/>
            <p:cNvSpPr/>
            <p:nvPr/>
          </p:nvSpPr>
          <p:spPr>
            <a:xfrm>
              <a:off x="4055208" y="6437525"/>
              <a:ext cx="93331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9" name="Rounded Rectangle 98"/>
            <p:cNvSpPr/>
            <p:nvPr/>
          </p:nvSpPr>
          <p:spPr>
            <a:xfrm>
              <a:off x="3190941" y="6437525"/>
              <a:ext cx="87687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100" name="Rounded Rectangle 99"/>
            <p:cNvSpPr/>
            <p:nvPr/>
          </p:nvSpPr>
          <p:spPr>
            <a:xfrm>
              <a:off x="2256841" y="6437525"/>
              <a:ext cx="940181"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101" name="Rounded Rectangle 100"/>
            <p:cNvSpPr/>
            <p:nvPr/>
          </p:nvSpPr>
          <p:spPr>
            <a:xfrm>
              <a:off x="1350046" y="6437525"/>
              <a:ext cx="911892"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grpSp>
      <p:grpSp>
        <p:nvGrpSpPr>
          <p:cNvPr id="56" name="Group 55">
            <a:extLst>
              <a:ext uri="{FF2B5EF4-FFF2-40B4-BE49-F238E27FC236}">
                <a16:creationId xmlns:a16="http://schemas.microsoft.com/office/drawing/2014/main" id="{ED98B89D-57D5-9943-B3EB-B2B07AC17199}"/>
              </a:ext>
            </a:extLst>
          </p:cNvPr>
          <p:cNvGrpSpPr/>
          <p:nvPr/>
        </p:nvGrpSpPr>
        <p:grpSpPr>
          <a:xfrm>
            <a:off x="3304240" y="4637314"/>
            <a:ext cx="3131937" cy="1928552"/>
            <a:chOff x="5146466" y="1289367"/>
            <a:chExt cx="3131937" cy="1928552"/>
          </a:xfrm>
        </p:grpSpPr>
        <p:sp>
          <p:nvSpPr>
            <p:cNvPr id="58" name="TextBox 57">
              <a:extLst>
                <a:ext uri="{FF2B5EF4-FFF2-40B4-BE49-F238E27FC236}">
                  <a16:creationId xmlns:a16="http://schemas.microsoft.com/office/drawing/2014/main" id="{17361870-5ED6-FB42-B336-487AB0462FB4}"/>
                </a:ext>
              </a:extLst>
            </p:cNvPr>
            <p:cNvSpPr txBox="1"/>
            <p:nvPr/>
          </p:nvSpPr>
          <p:spPr>
            <a:xfrm>
              <a:off x="5146466" y="2386922"/>
              <a:ext cx="313193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35A20"/>
                  </a:solidFill>
                  <a:effectLst/>
                  <a:uLnTx/>
                  <a:uFillTx/>
                  <a:latin typeface="Cambria" charset="0"/>
                  <a:ea typeface="Cambria" charset="0"/>
                  <a:cs typeface="Cambria" charset="0"/>
                </a:rPr>
                <a:t>Fails randomly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35A20"/>
                  </a:solidFill>
                  <a:effectLst/>
                  <a:uLnTx/>
                  <a:uFillTx/>
                  <a:latin typeface="Cambria" charset="0"/>
                  <a:ea typeface="Cambria" charset="0"/>
                  <a:cs typeface="Cambria" charset="0"/>
                </a:rPr>
                <a:t>with reduced </a:t>
              </a:r>
              <a:r>
                <a:rPr kumimoji="0" lang="en-US" sz="2400" b="1" i="0" u="none" strike="noStrike" kern="1200" cap="none" spc="0" normalizeH="0" baseline="0" noProof="0" dirty="0" err="1">
                  <a:ln>
                    <a:noFill/>
                  </a:ln>
                  <a:solidFill>
                    <a:srgbClr val="C35A20"/>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C35A20"/>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C35A20"/>
                </a:solidFill>
                <a:effectLst/>
                <a:uLnTx/>
                <a:uFillTx/>
                <a:latin typeface="Cambria" charset="0"/>
                <a:ea typeface="Cambria" charset="0"/>
                <a:cs typeface="Cambria" charset="0"/>
              </a:endParaRPr>
            </a:p>
          </p:txBody>
        </p:sp>
        <p:cxnSp>
          <p:nvCxnSpPr>
            <p:cNvPr id="62" name="Straight Arrow Connector 61">
              <a:extLst>
                <a:ext uri="{FF2B5EF4-FFF2-40B4-BE49-F238E27FC236}">
                  <a16:creationId xmlns:a16="http://schemas.microsoft.com/office/drawing/2014/main" id="{BD1C2988-93FF-7B41-868E-13F3D06674B9}"/>
                </a:ext>
              </a:extLst>
            </p:cNvPr>
            <p:cNvCxnSpPr>
              <a:cxnSpLocks/>
            </p:cNvCxnSpPr>
            <p:nvPr/>
          </p:nvCxnSpPr>
          <p:spPr>
            <a:xfrm flipH="1" flipV="1">
              <a:off x="6022340" y="1289367"/>
              <a:ext cx="507182" cy="1097555"/>
            </a:xfrm>
            <a:prstGeom prst="straightConnector1">
              <a:avLst/>
            </a:prstGeom>
            <a:ln w="69850">
              <a:solidFill>
                <a:srgbClr val="C35A20"/>
              </a:solidFill>
              <a:tailEnd type="triangle"/>
            </a:ln>
          </p:spPr>
          <p:style>
            <a:lnRef idx="1">
              <a:schemeClr val="accent1"/>
            </a:lnRef>
            <a:fillRef idx="0">
              <a:schemeClr val="accent1"/>
            </a:fillRef>
            <a:effectRef idx="0">
              <a:schemeClr val="accent1"/>
            </a:effectRef>
            <a:fontRef idx="minor">
              <a:schemeClr val="tx1"/>
            </a:fontRef>
          </p:style>
        </p:cxnSp>
      </p:grpSp>
      <p:sp>
        <p:nvSpPr>
          <p:cNvPr id="63" name="Rectangle 62">
            <a:extLst>
              <a:ext uri="{FF2B5EF4-FFF2-40B4-BE49-F238E27FC236}">
                <a16:creationId xmlns:a16="http://schemas.microsoft.com/office/drawing/2014/main" id="{BF2CD1F0-5846-594F-B270-8C3A584CF480}"/>
              </a:ext>
            </a:extLst>
          </p:cNvPr>
          <p:cNvSpPr/>
          <p:nvPr/>
        </p:nvSpPr>
        <p:spPr>
          <a:xfrm>
            <a:off x="0" y="842653"/>
            <a:ext cx="9144000" cy="5600091"/>
          </a:xfrm>
          <a:prstGeom prst="rect">
            <a:avLst/>
          </a:prstGeom>
          <a:solidFill>
            <a:schemeClr val="bg1">
              <a:alpha val="72000"/>
            </a:schemeClr>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TextBox 63">
            <a:extLst>
              <a:ext uri="{FF2B5EF4-FFF2-40B4-BE49-F238E27FC236}">
                <a16:creationId xmlns:a16="http://schemas.microsoft.com/office/drawing/2014/main" id="{45B52334-CB0A-604B-9A4B-B1858C38945F}"/>
              </a:ext>
            </a:extLst>
          </p:cNvPr>
          <p:cNvSpPr txBox="1"/>
          <p:nvPr/>
        </p:nvSpPr>
        <p:spPr>
          <a:xfrm>
            <a:off x="322441" y="1981850"/>
            <a:ext cx="8494721" cy="2554545"/>
          </a:xfrm>
          <a:prstGeom prst="rect">
            <a:avLst/>
          </a:prstGeom>
          <a:solidFill>
            <a:schemeClr val="accent4">
              <a:lumMod val="20000"/>
              <a:lumOff val="80000"/>
            </a:schemeClr>
          </a:solidFill>
          <a:ln w="76200">
            <a:solidFill>
              <a:schemeClr val="accent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uLnTx/>
              <a:uFillTx/>
              <a:latin typeface="Cambria" charset="0"/>
              <a:ea typeface="Cambria" charset="0"/>
              <a:cs typeface="Cambria"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mbria" charset="0"/>
                <a:ea typeface="Cambria" charset="0"/>
                <a:cs typeface="Cambria" charset="0"/>
              </a:rPr>
              <a:t>We refer to cells that fail randomly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mbria" charset="0"/>
                <a:ea typeface="Cambria" charset="0"/>
                <a:cs typeface="Cambria" charset="0"/>
              </a:rPr>
              <a:t>when accessed with a reduced </a:t>
            </a:r>
            <a:r>
              <a:rPr kumimoji="0" lang="en-US" sz="3200" b="1" i="0" u="none" strike="noStrike" kern="1200" cap="none" spc="0" normalizeH="0" baseline="0" noProof="0" dirty="0" err="1">
                <a:ln>
                  <a:noFill/>
                </a:ln>
                <a:solidFill>
                  <a:prstClr val="black"/>
                </a:solidFill>
                <a:effectLst/>
                <a:uLnTx/>
                <a:uFillTx/>
                <a:latin typeface="Cambria" charset="0"/>
                <a:ea typeface="Cambria" charset="0"/>
                <a:cs typeface="Cambria" charset="0"/>
              </a:rPr>
              <a:t>t</a:t>
            </a:r>
            <a:r>
              <a:rPr kumimoji="0" lang="en-US" sz="3200" b="1" i="0" u="none" strike="noStrike" kern="1200" cap="none" spc="0" normalizeH="0" baseline="-25000" noProof="0" dirty="0" err="1">
                <a:ln>
                  <a:noFill/>
                </a:ln>
                <a:solidFill>
                  <a:prstClr val="black"/>
                </a:solidFill>
                <a:effectLst/>
                <a:uLnTx/>
                <a:uFillTx/>
                <a:latin typeface="Cambria" charset="0"/>
                <a:ea typeface="Cambria" charset="0"/>
                <a:cs typeface="Cambria" charset="0"/>
              </a:rPr>
              <a:t>RCD</a:t>
            </a:r>
            <a:endParaRPr kumimoji="0" lang="en-US" sz="3200" b="1" i="0" u="none" strike="noStrike" kern="1200" cap="none" spc="0" normalizeH="0" baseline="-25000" noProof="0" dirty="0">
              <a:ln>
                <a:noFill/>
              </a:ln>
              <a:solidFill>
                <a:prstClr val="black"/>
              </a:solidFill>
              <a:effectLst/>
              <a:uLnTx/>
              <a:uFillTx/>
              <a:latin typeface="Cambria" charset="0"/>
              <a:ea typeface="Cambria" charset="0"/>
              <a:cs typeface="Cambria"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mbria" charset="0"/>
                <a:ea typeface="Cambria" charset="0"/>
                <a:cs typeface="Cambria" charset="0"/>
              </a:rPr>
              <a:t>as RNG cells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mbria" charset="0"/>
                <a:ea typeface="Cambria" charset="0"/>
                <a:cs typeface="Cambria" charset="0"/>
              </a:rPr>
              <a:t> </a:t>
            </a:r>
            <a:endParaRPr kumimoji="0" lang="en-US" sz="4000" b="1" i="0" u="none" strike="noStrike" kern="1200" cap="none" spc="0" normalizeH="0" baseline="0" noProof="0" dirty="0">
              <a:ln>
                <a:noFill/>
              </a:ln>
              <a:solidFill>
                <a:prstClr val="black"/>
              </a:solidFill>
              <a:effectLst/>
              <a:uLnTx/>
              <a:uFillTx/>
              <a:latin typeface="Cambria" charset="0"/>
              <a:ea typeface="Cambria" charset="0"/>
              <a:cs typeface="Cambria" charset="0"/>
            </a:endParaRPr>
          </a:p>
        </p:txBody>
      </p:sp>
      <p:sp>
        <p:nvSpPr>
          <p:cNvPr id="74" name="Rectangle 73">
            <a:extLst>
              <a:ext uri="{FF2B5EF4-FFF2-40B4-BE49-F238E27FC236}">
                <a16:creationId xmlns:a16="http://schemas.microsoft.com/office/drawing/2014/main" id="{7AB243BE-6CD5-1C4E-9CA1-747B6DDAD327}"/>
              </a:ext>
            </a:extLst>
          </p:cNvPr>
          <p:cNvSpPr/>
          <p:nvPr/>
        </p:nvSpPr>
        <p:spPr>
          <a:xfrm>
            <a:off x="2189770" y="5503314"/>
            <a:ext cx="5411829" cy="1265273"/>
          </a:xfrm>
          <a:prstGeom prst="rect">
            <a:avLst/>
          </a:prstGeom>
          <a:solidFill>
            <a:schemeClr val="bg1">
              <a:alpha val="72000"/>
            </a:schemeClr>
          </a:solidFill>
          <a:ln>
            <a:solidFill>
              <a:schemeClr val="bg1"/>
            </a:solidFill>
          </a:ln>
          <a:effectLst>
            <a:outerShdw sx="1000" sy="1000" algn="ctr" rotWithShape="0">
              <a:srgbClr val="000000"/>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8198557"/>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Our D-</a:t>
            </a:r>
            <a:r>
              <a:rPr lang="en-US" b="1" dirty="0" err="1"/>
              <a:t>RaNGe</a:t>
            </a:r>
            <a:r>
              <a:rPr lang="en-US" b="1" dirty="0"/>
              <a:t> Evaluation</a:t>
            </a:r>
          </a:p>
        </p:txBody>
      </p:sp>
      <p:sp>
        <p:nvSpPr>
          <p:cNvPr id="3" name="Content Placeholder 2"/>
          <p:cNvSpPr>
            <a:spLocks noGrp="1"/>
          </p:cNvSpPr>
          <p:nvPr>
            <p:ph idx="1"/>
          </p:nvPr>
        </p:nvSpPr>
        <p:spPr>
          <a:xfrm>
            <a:off x="268026" y="1169461"/>
            <a:ext cx="8603552" cy="5318753"/>
          </a:xfrm>
        </p:spPr>
        <p:txBody>
          <a:bodyPr/>
          <a:lstStyle/>
          <a:p>
            <a:r>
              <a:rPr lang="en-US" sz="3200" dirty="0"/>
              <a:t>We generate </a:t>
            </a:r>
            <a:r>
              <a:rPr lang="en-US" sz="3200" b="1" dirty="0">
                <a:solidFill>
                  <a:schemeClr val="accent1">
                    <a:lumMod val="75000"/>
                  </a:schemeClr>
                </a:solidFill>
              </a:rPr>
              <a:t>random values </a:t>
            </a:r>
            <a:r>
              <a:rPr lang="en-US" sz="3200" dirty="0"/>
              <a:t>by repeatedly accessing </a:t>
            </a:r>
            <a:r>
              <a:rPr lang="en-US" sz="3200" b="1" dirty="0">
                <a:solidFill>
                  <a:schemeClr val="accent1">
                    <a:lumMod val="75000"/>
                  </a:schemeClr>
                </a:solidFill>
              </a:rPr>
              <a:t>RNG cells</a:t>
            </a:r>
            <a:r>
              <a:rPr lang="en-US" sz="3200" dirty="0"/>
              <a:t> and aggregating the data read </a:t>
            </a:r>
          </a:p>
          <a:p>
            <a:endParaRPr lang="en-US" sz="1000" dirty="0"/>
          </a:p>
          <a:p>
            <a:r>
              <a:rPr lang="en-US" sz="3200" dirty="0"/>
              <a:t>The random data satisfies the NIST statistical test suite for randomness </a:t>
            </a:r>
          </a:p>
          <a:p>
            <a:endParaRPr lang="en-US" sz="1000" b="1" dirty="0">
              <a:solidFill>
                <a:srgbClr val="0070C0"/>
              </a:solidFill>
            </a:endParaRPr>
          </a:p>
          <a:p>
            <a:r>
              <a:rPr lang="en-US" sz="3200" dirty="0"/>
              <a:t>The </a:t>
            </a:r>
            <a:r>
              <a:rPr lang="en-US" sz="3200" b="1" dirty="0">
                <a:solidFill>
                  <a:schemeClr val="accent1">
                    <a:lumMod val="75000"/>
                  </a:schemeClr>
                </a:solidFill>
              </a:rPr>
              <a:t>D-</a:t>
            </a:r>
            <a:r>
              <a:rPr lang="en-US" sz="3200" b="1" dirty="0" err="1">
                <a:solidFill>
                  <a:schemeClr val="accent1">
                    <a:lumMod val="75000"/>
                  </a:schemeClr>
                </a:solidFill>
              </a:rPr>
              <a:t>RaNGE</a:t>
            </a:r>
            <a:r>
              <a:rPr lang="en-US" sz="3200" dirty="0"/>
              <a:t> generates random numbers </a:t>
            </a:r>
          </a:p>
          <a:p>
            <a:pPr lvl="1"/>
            <a:r>
              <a:rPr lang="en-US" b="1" dirty="0"/>
              <a:t>Throughput</a:t>
            </a:r>
            <a:r>
              <a:rPr lang="en-US" dirty="0"/>
              <a:t>: 717.4 Mb/s </a:t>
            </a:r>
          </a:p>
          <a:p>
            <a:pPr lvl="1"/>
            <a:r>
              <a:rPr lang="en-US" b="1" dirty="0"/>
              <a:t>Latency</a:t>
            </a:r>
            <a:r>
              <a:rPr lang="en-US" dirty="0"/>
              <a:t>: 64 bits in &lt;1us</a:t>
            </a:r>
          </a:p>
          <a:p>
            <a:pPr lvl="1"/>
            <a:r>
              <a:rPr lang="en-US" b="1" dirty="0"/>
              <a:t>Power</a:t>
            </a:r>
            <a:r>
              <a:rPr lang="en-US" dirty="0"/>
              <a:t>: 4.4 </a:t>
            </a:r>
            <a:r>
              <a:rPr lang="en-US" dirty="0" err="1"/>
              <a:t>nJ</a:t>
            </a:r>
            <a:r>
              <a:rPr lang="en-US" dirty="0"/>
              <a:t>/bit</a:t>
            </a:r>
          </a:p>
          <a:p>
            <a:pPr marL="457200" lvl="1" indent="0">
              <a:buNone/>
            </a:pPr>
            <a:endParaRPr lang="en-US" sz="2400" dirty="0"/>
          </a:p>
          <a:p>
            <a:endParaRPr lang="en-US" sz="3200" b="1" dirty="0">
              <a:solidFill>
                <a:srgbClr val="7030A0"/>
              </a:solidFill>
            </a:endParaRPr>
          </a:p>
        </p:txBody>
      </p:sp>
    </p:spTree>
    <p:extLst>
      <p:ext uri="{BB962C8B-B14F-4D97-AF65-F5344CB8AC3E}">
        <p14:creationId xmlns:p14="http://schemas.microsoft.com/office/powerpoint/2010/main" val="1562080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717"/>
            <a:ext cx="9144000" cy="2962508"/>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176130"/>
            <a:ext cx="9144000" cy="2473836"/>
          </a:xfrm>
          <a:prstGeom prst="rect">
            <a:avLst/>
          </a:prstGeom>
          <a:noFill/>
        </p:spPr>
        <p:txBody>
          <a:bodyPr anchor="ctr">
            <a:noAutofit/>
          </a:bodyPr>
          <a:lstStyle/>
          <a:p>
            <a:pPr algn="ctr">
              <a:lnSpc>
                <a:spcPct val="100000"/>
              </a:lnSpc>
            </a:pPr>
            <a:r>
              <a:rPr lang="en-US" sz="3400" b="1" i="1" dirty="0">
                <a:solidFill>
                  <a:schemeClr val="bg1">
                    <a:lumMod val="95000"/>
                  </a:schemeClr>
                </a:solidFill>
                <a:latin typeface="Cambria"/>
                <a:cs typeface="Cambria"/>
              </a:rPr>
              <a:t>D-</a:t>
            </a:r>
            <a:r>
              <a:rPr lang="en-US" sz="3400" b="1" i="1" dirty="0" err="1">
                <a:solidFill>
                  <a:schemeClr val="bg1">
                    <a:lumMod val="95000"/>
                  </a:schemeClr>
                </a:solidFill>
                <a:latin typeface="Cambria"/>
                <a:cs typeface="Cambria"/>
              </a:rPr>
              <a:t>RaNGe</a:t>
            </a:r>
            <a:r>
              <a:rPr lang="en-US" sz="3400" b="1" i="1" dirty="0">
                <a:solidFill>
                  <a:schemeClr val="bg1">
                    <a:lumMod val="95000"/>
                  </a:schemeClr>
                </a:solidFill>
                <a:latin typeface="Cambria"/>
                <a:cs typeface="Cambria"/>
              </a:rPr>
              <a:t>: </a:t>
            </a:r>
            <a:r>
              <a:rPr lang="en-US" sz="3400" b="1" dirty="0">
                <a:solidFill>
                  <a:schemeClr val="bg1">
                    <a:lumMod val="95000"/>
                  </a:schemeClr>
                </a:solidFill>
                <a:latin typeface="Cambria"/>
                <a:cs typeface="Cambria"/>
              </a:rPr>
              <a:t>Using Commodity DRAM Devices </a:t>
            </a:r>
            <a:br>
              <a:rPr lang="en-US" sz="3400" b="1" dirty="0">
                <a:solidFill>
                  <a:schemeClr val="bg1">
                    <a:lumMod val="95000"/>
                  </a:schemeClr>
                </a:solidFill>
                <a:latin typeface="Cambria"/>
                <a:cs typeface="Cambria"/>
              </a:rPr>
            </a:br>
            <a:r>
              <a:rPr lang="en-US" sz="3400" b="1" dirty="0">
                <a:solidFill>
                  <a:schemeClr val="bg1">
                    <a:lumMod val="95000"/>
                  </a:schemeClr>
                </a:solidFill>
                <a:latin typeface="Cambria"/>
                <a:cs typeface="Cambria"/>
              </a:rPr>
              <a:t>to Generate True Random Numbers </a:t>
            </a:r>
            <a:br>
              <a:rPr lang="en-US" sz="3400" b="1" dirty="0">
                <a:solidFill>
                  <a:schemeClr val="bg1">
                    <a:lumMod val="95000"/>
                  </a:schemeClr>
                </a:solidFill>
                <a:latin typeface="Cambria"/>
                <a:cs typeface="Cambria"/>
              </a:rPr>
            </a:br>
            <a:r>
              <a:rPr lang="en-US" sz="3400" b="1" dirty="0">
                <a:solidFill>
                  <a:schemeClr val="bg1">
                    <a:lumMod val="95000"/>
                  </a:schemeClr>
                </a:solidFill>
                <a:latin typeface="Cambria"/>
                <a:cs typeface="Cambria"/>
              </a:rPr>
              <a:t>with Low Latency and High Throughput</a:t>
            </a:r>
          </a:p>
        </p:txBody>
      </p:sp>
      <p:sp>
        <p:nvSpPr>
          <p:cNvPr id="103" name="Subtitle 2"/>
          <p:cNvSpPr>
            <a:spLocks noGrp="1"/>
          </p:cNvSpPr>
          <p:nvPr>
            <p:ph type="subTitle" idx="4294967295"/>
          </p:nvPr>
        </p:nvSpPr>
        <p:spPr>
          <a:xfrm>
            <a:off x="228600" y="3381681"/>
            <a:ext cx="8686800" cy="724829"/>
          </a:xfrm>
          <a:prstGeom prst="rect">
            <a:avLst/>
          </a:prstGeom>
        </p:spPr>
        <p:txBody>
          <a:bodyPr anchor="ctr">
            <a:noAutofit/>
          </a:bodyPr>
          <a:lstStyle/>
          <a:p>
            <a:pPr marL="0" indent="0" algn="ctr">
              <a:buNone/>
            </a:pPr>
            <a:r>
              <a:rPr lang="en-US" sz="2800" b="1" u="sng" dirty="0" err="1">
                <a:latin typeface="Cambria"/>
                <a:cs typeface="Cambria"/>
              </a:rPr>
              <a:t>Jeremie</a:t>
            </a:r>
            <a:r>
              <a:rPr lang="en-US" sz="2800" b="1" u="sng" dirty="0">
                <a:latin typeface="Cambria"/>
                <a:cs typeface="Cambria"/>
              </a:rPr>
              <a:t> S. Kim</a:t>
            </a:r>
            <a:r>
              <a:rPr lang="en-US" sz="2800" b="1" dirty="0">
                <a:latin typeface="Cambria"/>
                <a:cs typeface="Cambria"/>
              </a:rPr>
              <a:t>    </a:t>
            </a:r>
            <a:r>
              <a:rPr lang="en-US" sz="2800" b="1" dirty="0" err="1">
                <a:latin typeface="Cambria"/>
                <a:cs typeface="Cambria"/>
              </a:rPr>
              <a:t>Minesh</a:t>
            </a:r>
            <a:r>
              <a:rPr lang="en-US" sz="2800" b="1" dirty="0">
                <a:latin typeface="Cambria"/>
                <a:cs typeface="Cambria"/>
              </a:rPr>
              <a:t> Patel  </a:t>
            </a:r>
          </a:p>
          <a:p>
            <a:pPr marL="0" indent="0" algn="ctr">
              <a:buNone/>
            </a:pPr>
            <a:r>
              <a:rPr lang="en-US" sz="2800" b="1" dirty="0">
                <a:latin typeface="Cambria"/>
                <a:cs typeface="Cambria"/>
              </a:rPr>
              <a:t>Hasan Hassan </a:t>
            </a:r>
            <a:r>
              <a:rPr lang="en-US" b="1" dirty="0">
                <a:latin typeface="Cambria"/>
                <a:cs typeface="Cambria"/>
              </a:rPr>
              <a:t>  Lois </a:t>
            </a:r>
            <a:r>
              <a:rPr lang="en-US" b="1" dirty="0" err="1">
                <a:latin typeface="Cambria"/>
                <a:cs typeface="Cambria"/>
              </a:rPr>
              <a:t>Orosa</a:t>
            </a:r>
            <a:r>
              <a:rPr lang="en-US" b="1" dirty="0">
                <a:latin typeface="Cambria"/>
                <a:cs typeface="Cambria"/>
              </a:rPr>
              <a:t>   </a:t>
            </a:r>
            <a:r>
              <a:rPr lang="en-US" sz="2800" b="1" dirty="0" err="1">
                <a:latin typeface="Cambria"/>
                <a:cs typeface="Cambria"/>
              </a:rPr>
              <a:t>Onur</a:t>
            </a:r>
            <a:r>
              <a:rPr lang="en-US" sz="2800" b="1" dirty="0">
                <a:latin typeface="Cambria"/>
                <a:cs typeface="Cambria"/>
              </a:rPr>
              <a:t> </a:t>
            </a:r>
            <a:r>
              <a:rPr lang="en-US" sz="2800" b="1" dirty="0" err="1">
                <a:latin typeface="Cambria"/>
                <a:cs typeface="Cambria"/>
              </a:rPr>
              <a:t>Mutlu</a:t>
            </a:r>
            <a:r>
              <a:rPr lang="en-US" sz="2800" b="1" dirty="0">
                <a:latin typeface="Cambria"/>
                <a:cs typeface="Cambria"/>
              </a:rPr>
              <a:t>  </a:t>
            </a:r>
            <a:endParaRPr lang="en-US" sz="2800" dirty="0">
              <a:latin typeface="Cambria"/>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6410"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s://seaphages.org/media/institutions/Burgundy_CMU_JPG_Logo.jpg"/>
          <p:cNvPicPr>
            <a:picLocks noChangeAspect="1" noChangeArrowheads="1"/>
          </p:cNvPicPr>
          <p:nvPr/>
        </p:nvPicPr>
        <p:blipFill rotWithShape="1">
          <a:blip r:embed="rId4">
            <a:extLst>
              <a:ext uri="{28A0092B-C50C-407E-A947-70E740481C1C}">
                <a14:useLocalDpi xmlns:a14="http://schemas.microsoft.com/office/drawing/2010/main" val="0"/>
              </a:ext>
            </a:extLst>
          </a:blip>
          <a:srcRect t="27653" b="26959"/>
          <a:stretch/>
        </p:blipFill>
        <p:spPr bwMode="auto">
          <a:xfrm>
            <a:off x="4716968" y="5909981"/>
            <a:ext cx="4085528" cy="66962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943922" y="4616581"/>
            <a:ext cx="2710200" cy="783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a:extLst>
              <a:ext uri="{FF2B5EF4-FFF2-40B4-BE49-F238E27FC236}">
                <a16:creationId xmlns:a16="http://schemas.microsoft.com/office/drawing/2014/main" id="{30A79BC0-0603-1647-9891-AA85FD198804}"/>
              </a:ext>
            </a:extLst>
          </p:cNvPr>
          <p:cNvSpPr/>
          <p:nvPr/>
        </p:nvSpPr>
        <p:spPr>
          <a:xfrm>
            <a:off x="6352786" y="4616581"/>
            <a:ext cx="2449710" cy="5847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FF"/>
                </a:solidFill>
                <a:effectLst/>
                <a:uLnTx/>
                <a:uFillTx/>
                <a:latin typeface="Gill Sans MT"/>
                <a:ea typeface="+mn-ea"/>
                <a:cs typeface="+mn-cs"/>
              </a:rPr>
              <a:t>HPCA 2019</a:t>
            </a:r>
          </a:p>
        </p:txBody>
      </p:sp>
    </p:spTree>
    <p:extLst>
      <p:ext uri="{BB962C8B-B14F-4D97-AF65-F5344CB8AC3E}">
        <p14:creationId xmlns:p14="http://schemas.microsoft.com/office/powerpoint/2010/main" val="61608394"/>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51900" cy="884238"/>
          </a:xfrm>
        </p:spPr>
        <p:txBody>
          <a:bodyPr/>
          <a:lstStyle/>
          <a:p>
            <a:r>
              <a:rPr lang="en-US" sz="3400" dirty="0"/>
              <a:t>DRAM Latency True Random Number Generator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err="1"/>
              <a:t>Jeremie</a:t>
            </a:r>
            <a:r>
              <a:rPr lang="en-US" sz="2000" dirty="0"/>
              <a:t> S. Kim, Minesh Patel, Hasan Hassan, Lois </a:t>
            </a:r>
            <a:r>
              <a:rPr lang="en-US" sz="2000" dirty="0" err="1"/>
              <a:t>Orosa</a:t>
            </a:r>
            <a:r>
              <a:rPr lang="en-US" sz="2000" dirty="0"/>
              <a:t>, and Onur Mutlu,</a:t>
            </a:r>
            <a:br>
              <a:rPr lang="en-US" sz="2000" dirty="0"/>
            </a:br>
            <a:r>
              <a:rPr lang="en-US" sz="2000" b="1" dirty="0">
                <a:hlinkClick r:id="rId2"/>
              </a:rPr>
              <a:t>"D-RaNGe: Using Commodity DRAM Devices to Generate True Random Numbers with Low Latency and High Throughput"</a:t>
            </a:r>
            <a:r>
              <a:rPr lang="en-US" sz="2000" dirty="0"/>
              <a:t> </a:t>
            </a:r>
            <a:br>
              <a:rPr lang="en-US" sz="2000" dirty="0"/>
            </a:br>
            <a:r>
              <a:rPr lang="en-US" sz="2000" i="1" dirty="0"/>
              <a:t>Proceedings of the </a:t>
            </a:r>
            <a:r>
              <a:rPr lang="en-US" sz="2000" i="1" dirty="0">
                <a:hlinkClick r:id="rId3"/>
              </a:rPr>
              <a:t>25th International Symposium on High-Performance Computer Architecture</a:t>
            </a:r>
            <a:r>
              <a:rPr lang="en-US" sz="2000" i="1" dirty="0"/>
              <a:t> (</a:t>
            </a:r>
            <a:r>
              <a:rPr lang="en-US" sz="2000" b="1" i="1" dirty="0"/>
              <a:t>HPCA</a:t>
            </a:r>
            <a:r>
              <a:rPr lang="en-US" sz="2000" i="1" dirty="0"/>
              <a:t>)</a:t>
            </a:r>
            <a:r>
              <a:rPr lang="en-US" sz="2000" dirty="0"/>
              <a:t>, Washington, DC, USA, February 2019.</a:t>
            </a:r>
          </a:p>
        </p:txBody>
      </p:sp>
      <p:pic>
        <p:nvPicPr>
          <p:cNvPr id="3" name="Picture 2">
            <a:extLst>
              <a:ext uri="{FF2B5EF4-FFF2-40B4-BE49-F238E27FC236}">
                <a16:creationId xmlns:a16="http://schemas.microsoft.com/office/drawing/2014/main" id="{0EA301F4-CBFE-074F-8AB7-6C9F3BE4D6A9}"/>
              </a:ext>
            </a:extLst>
          </p:cNvPr>
          <p:cNvPicPr>
            <a:picLocks noChangeAspect="1"/>
          </p:cNvPicPr>
          <p:nvPr/>
        </p:nvPicPr>
        <p:blipFill>
          <a:blip r:embed="rId4"/>
          <a:stretch>
            <a:fillRect/>
          </a:stretch>
        </p:blipFill>
        <p:spPr>
          <a:xfrm>
            <a:off x="0" y="3480756"/>
            <a:ext cx="9144000" cy="2180492"/>
          </a:xfrm>
          <a:prstGeom prst="rect">
            <a:avLst/>
          </a:prstGeom>
        </p:spPr>
      </p:pic>
    </p:spTree>
    <p:extLst>
      <p:ext uri="{BB962C8B-B14F-4D97-AF65-F5344CB8AC3E}">
        <p14:creationId xmlns:p14="http://schemas.microsoft.com/office/powerpoint/2010/main" val="692991401"/>
      </p:ext>
    </p:extLst>
  </p:cSld>
  <p:clrMapOvr>
    <a:masterClrMapping/>
  </p:clrMapOvr>
  <p:transition/>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Other Ideas on </a:t>
            </a:r>
            <a:br>
              <a:rPr lang="en-US" dirty="0"/>
            </a:br>
            <a:r>
              <a:rPr lang="en-US" dirty="0"/>
              <a:t>	Reducing DRAM Latency</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395</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247174988"/>
      </p:ext>
    </p:extLst>
  </p:cSld>
  <p:clrMapOvr>
    <a:masterClrMapping/>
  </p:clrMapOvr>
  <p:transition/>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0A6333-34F0-B840-8F7C-8EE01BD0583E}"/>
              </a:ext>
            </a:extLst>
          </p:cNvPr>
          <p:cNvSpPr>
            <a:spLocks noGrp="1"/>
          </p:cNvSpPr>
          <p:nvPr>
            <p:ph type="title"/>
          </p:nvPr>
        </p:nvSpPr>
        <p:spPr/>
        <p:txBody>
          <a:bodyPr/>
          <a:lstStyle/>
          <a:p>
            <a:r>
              <a:rPr lang="en-US" dirty="0"/>
              <a:t>Solar-DRAM: Exploiting Spatial Variation</a:t>
            </a:r>
          </a:p>
        </p:txBody>
      </p:sp>
      <p:sp>
        <p:nvSpPr>
          <p:cNvPr id="3" name="Content Placeholder 2">
            <a:extLst>
              <a:ext uri="{FF2B5EF4-FFF2-40B4-BE49-F238E27FC236}">
                <a16:creationId xmlns:a16="http://schemas.microsoft.com/office/drawing/2014/main" id="{B203D3F7-8F9D-FA40-B1DE-900CFFDF927E}"/>
              </a:ext>
            </a:extLst>
          </p:cNvPr>
          <p:cNvSpPr>
            <a:spLocks noGrp="1"/>
          </p:cNvSpPr>
          <p:nvPr>
            <p:ph idx="1"/>
          </p:nvPr>
        </p:nvSpPr>
        <p:spPr>
          <a:xfrm>
            <a:off x="228600" y="1052736"/>
            <a:ext cx="8610600" cy="5195664"/>
          </a:xfrm>
        </p:spPr>
        <p:txBody>
          <a:bodyPr/>
          <a:lstStyle/>
          <a:p>
            <a:r>
              <a:rPr lang="en-US" sz="2000" dirty="0" err="1"/>
              <a:t>Jeremie</a:t>
            </a:r>
            <a:r>
              <a:rPr lang="en-US" sz="2000" dirty="0"/>
              <a:t> S. Kim, Minesh Patel, Hasan Hassan, and Onur Mutlu,</a:t>
            </a:r>
            <a:br>
              <a:rPr lang="en-US" sz="2000" dirty="0"/>
            </a:br>
            <a:r>
              <a:rPr lang="en-US" sz="2000" b="1" dirty="0">
                <a:hlinkClick r:id="rId2"/>
              </a:rPr>
              <a:t>"Solar-DRAM: Reducing DRAM Access Latency by Exploiting the Variation in Local Bitlines"</a:t>
            </a:r>
            <a:br>
              <a:rPr lang="en-US" sz="2000" dirty="0"/>
            </a:br>
            <a:r>
              <a:rPr lang="en-US" sz="2000" i="1" dirty="0"/>
              <a:t>Proceedings of the </a:t>
            </a:r>
            <a:r>
              <a:rPr lang="en-US" sz="2000" i="1" dirty="0">
                <a:hlinkClick r:id="rId3"/>
              </a:rPr>
              <a:t>36th IEEE International Conference on Computer Design</a:t>
            </a:r>
            <a:r>
              <a:rPr lang="en-US" sz="2000" i="1" dirty="0"/>
              <a:t> (</a:t>
            </a:r>
            <a:r>
              <a:rPr lang="en-US" sz="2000" b="1" i="1" dirty="0"/>
              <a:t>ICCD</a:t>
            </a:r>
            <a:r>
              <a:rPr lang="en-US" sz="2000" i="1" dirty="0"/>
              <a:t>)</a:t>
            </a:r>
            <a:r>
              <a:rPr lang="en-US" sz="2000" dirty="0"/>
              <a:t>, Orlando, FL, USA, October 2018. </a:t>
            </a:r>
          </a:p>
        </p:txBody>
      </p:sp>
      <p:sp>
        <p:nvSpPr>
          <p:cNvPr id="4" name="Slide Number Placeholder 3">
            <a:extLst>
              <a:ext uri="{FF2B5EF4-FFF2-40B4-BE49-F238E27FC236}">
                <a16:creationId xmlns:a16="http://schemas.microsoft.com/office/drawing/2014/main" id="{88DC2D37-A78C-0648-B151-5ED1AD10F385}"/>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396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5" name="Picture 4">
            <a:extLst>
              <a:ext uri="{FF2B5EF4-FFF2-40B4-BE49-F238E27FC236}">
                <a16:creationId xmlns:a16="http://schemas.microsoft.com/office/drawing/2014/main" id="{CB69C954-FEAD-B845-8285-95B6ED75AC6A}"/>
              </a:ext>
            </a:extLst>
          </p:cNvPr>
          <p:cNvPicPr>
            <a:picLocks noChangeAspect="1"/>
          </p:cNvPicPr>
          <p:nvPr/>
        </p:nvPicPr>
        <p:blipFill>
          <a:blip r:embed="rId4"/>
          <a:stretch>
            <a:fillRect/>
          </a:stretch>
        </p:blipFill>
        <p:spPr>
          <a:xfrm>
            <a:off x="0" y="3573016"/>
            <a:ext cx="9144000" cy="2022466"/>
          </a:xfrm>
          <a:prstGeom prst="rect">
            <a:avLst/>
          </a:prstGeom>
        </p:spPr>
      </p:pic>
    </p:spTree>
    <p:extLst>
      <p:ext uri="{BB962C8B-B14F-4D97-AF65-F5344CB8AC3E}">
        <p14:creationId xmlns:p14="http://schemas.microsoft.com/office/powerpoint/2010/main" val="1729694923"/>
      </p:ext>
    </p:extLst>
  </p:cSld>
  <p:clrMapOvr>
    <a:masterClrMapping/>
  </p:clrMapOvr>
  <p:transition/>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ChargeCache: Exploiting Access Patterns</a:t>
            </a:r>
          </a:p>
        </p:txBody>
      </p:sp>
      <p:sp>
        <p:nvSpPr>
          <p:cNvPr id="3" name="Content Placeholder 2"/>
          <p:cNvSpPr>
            <a:spLocks noGrp="1"/>
          </p:cNvSpPr>
          <p:nvPr>
            <p:ph idx="1"/>
          </p:nvPr>
        </p:nvSpPr>
        <p:spPr>
          <a:xfrm>
            <a:off x="228600" y="997527"/>
            <a:ext cx="8915400" cy="5193723"/>
          </a:xfrm>
        </p:spPr>
        <p:txBody>
          <a:bodyPr/>
          <a:lstStyle/>
          <a:p>
            <a:r>
              <a:rPr lang="en-US" sz="2100" dirty="0" err="1"/>
              <a:t>Hasan</a:t>
            </a:r>
            <a:r>
              <a:rPr lang="en-US" sz="2100" dirty="0"/>
              <a:t> Hassan, Gennady Pekhimenko, </a:t>
            </a:r>
            <a:r>
              <a:rPr lang="en-US" sz="2100" dirty="0" err="1"/>
              <a:t>Nandita</a:t>
            </a:r>
            <a:r>
              <a:rPr lang="en-US" sz="2100" dirty="0"/>
              <a:t> </a:t>
            </a:r>
            <a:r>
              <a:rPr lang="en-US" sz="2100" dirty="0" err="1"/>
              <a:t>Vijaykumar</a:t>
            </a:r>
            <a:r>
              <a:rPr lang="en-US" sz="2100" dirty="0"/>
              <a:t>, </a:t>
            </a:r>
            <a:r>
              <a:rPr lang="en-US" sz="2100" dirty="0" err="1"/>
              <a:t>Vivek</a:t>
            </a:r>
            <a:r>
              <a:rPr lang="en-US" sz="2100" dirty="0"/>
              <a:t> Seshadri, </a:t>
            </a:r>
            <a:r>
              <a:rPr lang="en-US" sz="2100" dirty="0" err="1"/>
              <a:t>Donghyuk</a:t>
            </a:r>
            <a:r>
              <a:rPr lang="en-US" sz="2100" dirty="0"/>
              <a:t> Lee, </a:t>
            </a:r>
            <a:r>
              <a:rPr lang="en-US" sz="2100" dirty="0" err="1"/>
              <a:t>Oguz</a:t>
            </a:r>
            <a:r>
              <a:rPr lang="en-US" sz="2100" dirty="0"/>
              <a:t> </a:t>
            </a:r>
            <a:r>
              <a:rPr lang="en-US" sz="2100" dirty="0" err="1"/>
              <a:t>Ergin</a:t>
            </a:r>
            <a:r>
              <a:rPr lang="en-US" sz="2100" dirty="0"/>
              <a:t>, and Onur Mutlu,</a:t>
            </a:r>
            <a:br>
              <a:rPr lang="en-US" sz="2100" dirty="0"/>
            </a:br>
            <a:r>
              <a:rPr lang="en-US" sz="2100" b="1" dirty="0">
                <a:hlinkClick r:id="rId2"/>
              </a:rPr>
              <a:t>"ChargeCache: Reducing DRAM Latency by Exploiting Row Access Locality"</a:t>
            </a:r>
            <a:r>
              <a:rPr lang="en-US" sz="2100" dirty="0"/>
              <a:t> </a:t>
            </a:r>
            <a:br>
              <a:rPr lang="en-US" sz="2100" dirty="0"/>
            </a:br>
            <a:r>
              <a:rPr lang="en-US" sz="2100" i="1" dirty="0"/>
              <a:t>Proceedings of the </a:t>
            </a:r>
            <a:r>
              <a:rPr lang="en-US" sz="2100" i="1" dirty="0">
                <a:hlinkClick r:id="rId3"/>
              </a:rPr>
              <a:t>22nd International Symposium on High-Performance Computer Architecture</a:t>
            </a:r>
            <a:r>
              <a:rPr lang="en-US" sz="2100" i="1" dirty="0"/>
              <a:t> (</a:t>
            </a:r>
            <a:r>
              <a:rPr lang="en-US" sz="2100" b="1" i="1" dirty="0"/>
              <a:t>HPCA</a:t>
            </a:r>
            <a:r>
              <a:rPr lang="en-US" sz="2100" i="1" dirty="0"/>
              <a:t>)</a:t>
            </a:r>
            <a:r>
              <a:rPr lang="en-US" sz="2100" dirty="0"/>
              <a:t>, Barcelona, Spain, March 2016.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br>
              <a:rPr lang="en-US" sz="2100" dirty="0"/>
            </a:br>
            <a:r>
              <a:rPr lang="en-US" sz="2100" dirty="0"/>
              <a:t>[</a:t>
            </a:r>
            <a:r>
              <a:rPr lang="en-US" sz="2100" dirty="0">
                <a:hlinkClick r:id="rId6"/>
              </a:rPr>
              <a:t>Source Code</a:t>
            </a:r>
            <a:r>
              <a:rPr lang="en-US" sz="2100" dirty="0"/>
              <a:t>] </a:t>
            </a:r>
          </a:p>
          <a:p>
            <a:endParaRPr lang="en-US" sz="21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7"/>
          <a:stretch>
            <a:fillRect/>
          </a:stretch>
        </p:blipFill>
        <p:spPr>
          <a:xfrm>
            <a:off x="0" y="4315391"/>
            <a:ext cx="9144000" cy="2497985"/>
          </a:xfrm>
          <a:prstGeom prst="rect">
            <a:avLst/>
          </a:prstGeom>
        </p:spPr>
      </p:pic>
    </p:spTree>
    <p:extLst>
      <p:ext uri="{BB962C8B-B14F-4D97-AF65-F5344CB8AC3E}">
        <p14:creationId xmlns:p14="http://schemas.microsoft.com/office/powerpoint/2010/main" val="942709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Reducing Refresh Latency</a:t>
            </a:r>
          </a:p>
        </p:txBody>
      </p:sp>
      <p:sp>
        <p:nvSpPr>
          <p:cNvPr id="3" name="Content Placeholder 2"/>
          <p:cNvSpPr>
            <a:spLocks noGrp="1"/>
          </p:cNvSpPr>
          <p:nvPr>
            <p:ph idx="1"/>
          </p:nvPr>
        </p:nvSpPr>
        <p:spPr>
          <a:xfrm>
            <a:off x="228600" y="980728"/>
            <a:ext cx="8915400" cy="5193723"/>
          </a:xfrm>
        </p:spPr>
        <p:txBody>
          <a:bodyPr/>
          <a:lstStyle/>
          <a:p>
            <a:r>
              <a:rPr lang="en-US" dirty="0"/>
              <a:t>Anup Das, Hasan Hassan, and Onur Mutlu,</a:t>
            </a:r>
            <a:br>
              <a:rPr lang="en-US" dirty="0"/>
            </a:br>
            <a:r>
              <a:rPr lang="en-US" b="1" dirty="0">
                <a:hlinkClick r:id="rId2"/>
              </a:rPr>
              <a:t>"VRL-DRAM: Improving DRAM Performance via Variable Refresh Latency"</a:t>
            </a:r>
            <a:br>
              <a:rPr lang="en-US" dirty="0"/>
            </a:br>
            <a:r>
              <a:rPr lang="en-US" i="1" dirty="0"/>
              <a:t>Proceedings of the </a:t>
            </a:r>
            <a:r>
              <a:rPr lang="en-US" i="1" dirty="0">
                <a:hlinkClick r:id="rId3"/>
              </a:rPr>
              <a:t>55th Design Automation Conference</a:t>
            </a:r>
            <a:r>
              <a:rPr lang="en-US" i="1" dirty="0"/>
              <a:t> (</a:t>
            </a:r>
            <a:r>
              <a:rPr lang="en-US" b="1" i="1" dirty="0"/>
              <a:t>DAC</a:t>
            </a:r>
            <a:r>
              <a:rPr lang="en-US" i="1" dirty="0"/>
              <a:t>)</a:t>
            </a:r>
            <a:r>
              <a:rPr lang="en-US" dirty="0"/>
              <a:t>, San Francisco, CA, USA, June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F6FB4DB5-F4F4-BB45-BE1E-975C9983FAD6}"/>
              </a:ext>
            </a:extLst>
          </p:cNvPr>
          <p:cNvPicPr>
            <a:picLocks noChangeAspect="1"/>
          </p:cNvPicPr>
          <p:nvPr/>
        </p:nvPicPr>
        <p:blipFill>
          <a:blip r:embed="rId4"/>
          <a:stretch>
            <a:fillRect/>
          </a:stretch>
        </p:blipFill>
        <p:spPr>
          <a:xfrm>
            <a:off x="0" y="3717129"/>
            <a:ext cx="9144000" cy="2376167"/>
          </a:xfrm>
          <a:prstGeom prst="rect">
            <a:avLst/>
          </a:prstGeom>
        </p:spPr>
      </p:pic>
    </p:spTree>
    <p:extLst>
      <p:ext uri="{BB962C8B-B14F-4D97-AF65-F5344CB8AC3E}">
        <p14:creationId xmlns:p14="http://schemas.microsoft.com/office/powerpoint/2010/main" val="32384802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the Long Memory Latency?</a:t>
            </a:r>
          </a:p>
        </p:txBody>
      </p:sp>
      <p:sp>
        <p:nvSpPr>
          <p:cNvPr id="3" name="Content Placeholder 2"/>
          <p:cNvSpPr>
            <a:spLocks noGrp="1"/>
          </p:cNvSpPr>
          <p:nvPr>
            <p:ph idx="1"/>
          </p:nvPr>
        </p:nvSpPr>
        <p:spPr>
          <a:xfrm>
            <a:off x="228600" y="1371600"/>
            <a:ext cx="8763000" cy="4876800"/>
          </a:xfrm>
        </p:spPr>
        <p:txBody>
          <a:bodyPr/>
          <a:lstStyle/>
          <a:p>
            <a:r>
              <a:rPr lang="en-US" dirty="0">
                <a:solidFill>
                  <a:srgbClr val="0000FF"/>
                </a:solidFill>
              </a:rPr>
              <a:t>Reason 1: Design of DRAM Micro-architecture</a:t>
            </a:r>
          </a:p>
          <a:p>
            <a:pPr lvl="1"/>
            <a:r>
              <a:rPr lang="en-US" dirty="0"/>
              <a:t>Goal: Maximize capacity/area, not minimize latency</a:t>
            </a:r>
          </a:p>
          <a:p>
            <a:pPr lvl="1"/>
            <a:endParaRPr lang="en-US" dirty="0"/>
          </a:p>
          <a:p>
            <a:r>
              <a:rPr lang="en-US" dirty="0">
                <a:solidFill>
                  <a:srgbClr val="0000FF"/>
                </a:solidFill>
              </a:rPr>
              <a:t>Reason 2: “One size fits all” approach to latency specification</a:t>
            </a:r>
          </a:p>
          <a:p>
            <a:pPr lvl="1"/>
            <a:r>
              <a:rPr lang="en-US" dirty="0"/>
              <a:t>Same latency parameters for all </a:t>
            </a:r>
            <a:r>
              <a:rPr lang="en-US" dirty="0">
                <a:solidFill>
                  <a:srgbClr val="FF0000"/>
                </a:solidFill>
              </a:rPr>
              <a:t>temperatures</a:t>
            </a:r>
          </a:p>
          <a:p>
            <a:pPr lvl="1"/>
            <a:r>
              <a:rPr lang="en-US" dirty="0"/>
              <a:t>Same latency parameters for all </a:t>
            </a:r>
            <a:r>
              <a:rPr lang="en-US" dirty="0">
                <a:solidFill>
                  <a:srgbClr val="FF0000"/>
                </a:solidFill>
              </a:rPr>
              <a:t>DRAM chips (e.g., rows)</a:t>
            </a:r>
          </a:p>
          <a:p>
            <a:pPr lvl="1"/>
            <a:r>
              <a:rPr lang="en-US" dirty="0"/>
              <a:t>Same latency parameters for all </a:t>
            </a:r>
            <a:r>
              <a:rPr lang="en-US" dirty="0">
                <a:solidFill>
                  <a:srgbClr val="FF0000"/>
                </a:solidFill>
              </a:rPr>
              <a:t>parts of a DRAM chip</a:t>
            </a:r>
          </a:p>
          <a:p>
            <a:pPr lvl="1"/>
            <a:r>
              <a:rPr lang="en-US" dirty="0"/>
              <a:t>Same latency parameters for all </a:t>
            </a:r>
            <a:r>
              <a:rPr lang="en-US" dirty="0">
                <a:solidFill>
                  <a:srgbClr val="FF0000"/>
                </a:solidFill>
              </a:rPr>
              <a:t>supply voltage levels</a:t>
            </a:r>
          </a:p>
          <a:p>
            <a:pPr lvl="1"/>
            <a:r>
              <a:rPr lang="en-US" dirty="0"/>
              <a:t>Same latency parameters for all </a:t>
            </a:r>
            <a:r>
              <a:rPr lang="en-US" dirty="0">
                <a:solidFill>
                  <a:srgbClr val="FF0000"/>
                </a:solidFill>
              </a:rPr>
              <a:t>application data </a:t>
            </a:r>
            <a:endParaRPr lang="en-US" dirty="0"/>
          </a:p>
          <a:p>
            <a:pPr lvl="1"/>
            <a:r>
              <a:rPr lang="is-IS" dirty="0"/>
              <a:t>…</a:t>
            </a:r>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
        <p:nvSpPr>
          <p:cNvPr id="5" name="Rectangle 4">
            <a:extLst>
              <a:ext uri="{FF2B5EF4-FFF2-40B4-BE49-F238E27FC236}">
                <a16:creationId xmlns:a16="http://schemas.microsoft.com/office/drawing/2014/main" id="{8DE3BB5A-059F-AC4E-BEB4-C34C6BF576BB}"/>
              </a:ext>
            </a:extLst>
          </p:cNvPr>
          <p:cNvSpPr/>
          <p:nvPr/>
        </p:nvSpPr>
        <p:spPr>
          <a:xfrm>
            <a:off x="539552" y="1371600"/>
            <a:ext cx="6984776" cy="97728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50030200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Tiered-Latency DRAM</a:t>
            </a:r>
          </a:p>
        </p:txBody>
      </p:sp>
      <p:sp>
        <p:nvSpPr>
          <p:cNvPr id="3" name="Content Placeholder 2"/>
          <p:cNvSpPr>
            <a:spLocks noGrp="1"/>
          </p:cNvSpPr>
          <p:nvPr>
            <p:ph idx="1"/>
          </p:nvPr>
        </p:nvSpPr>
        <p:spPr>
          <a:xfrm>
            <a:off x="228600" y="980728"/>
            <a:ext cx="8610600" cy="4876800"/>
          </a:xfrm>
        </p:spPr>
        <p:txBody>
          <a:bodyPr/>
          <a:lstStyle/>
          <a:p>
            <a:r>
              <a:rPr lang="en-US" sz="2200" dirty="0"/>
              <a:t>Donghyuk Lee, Yoongu Kim, Vivek Seshadri, Jamie Liu, Lavanya Subramanian, and Onur Mutlu,</a:t>
            </a:r>
            <a:br>
              <a:rPr lang="en-US" sz="2200" dirty="0"/>
            </a:br>
            <a:r>
              <a:rPr lang="en-US" sz="2200" b="1" dirty="0">
                <a:hlinkClick r:id="rId2"/>
              </a:rPr>
              <a:t>"Tiered-Latency DRAM: A Low Latency and Low Cost DRAM Architecture"</a:t>
            </a:r>
            <a:r>
              <a:rPr lang="en-US" sz="2200" dirty="0"/>
              <a:t> </a:t>
            </a:r>
            <a:br>
              <a:rPr lang="en-US" sz="2200" dirty="0"/>
            </a:br>
            <a:r>
              <a:rPr lang="en-US" sz="2200" i="1" dirty="0"/>
              <a:t>Proceedings of the </a:t>
            </a:r>
            <a:r>
              <a:rPr lang="en-US" sz="2200" i="1" dirty="0">
                <a:hlinkClick r:id="rId3"/>
              </a:rPr>
              <a:t>19th International Symposium on High-Performance Computer Architecture</a:t>
            </a:r>
            <a:r>
              <a:rPr lang="en-US" sz="2200" i="1" dirty="0"/>
              <a:t> (</a:t>
            </a:r>
            <a:r>
              <a:rPr lang="en-US" sz="2200" b="1" i="1" dirty="0"/>
              <a:t>HPCA</a:t>
            </a:r>
            <a:r>
              <a:rPr lang="en-US" sz="2200" i="1" dirty="0"/>
              <a:t>)</a:t>
            </a:r>
            <a:r>
              <a:rPr lang="en-US" sz="2200" dirty="0"/>
              <a:t>, Shenzhen, China, February 2013. </a:t>
            </a:r>
            <a:r>
              <a:rPr lang="en-US" sz="2200" dirty="0">
                <a:hlinkClick r:id="rId4"/>
              </a:rPr>
              <a:t>Slides (pptx)</a:t>
            </a:r>
            <a:endParaRPr lang="en-US" sz="2200" u="sng"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5" name="Picture 4"/>
          <p:cNvPicPr>
            <a:picLocks noChangeAspect="1"/>
          </p:cNvPicPr>
          <p:nvPr/>
        </p:nvPicPr>
        <p:blipFill>
          <a:blip r:embed="rId5"/>
          <a:stretch>
            <a:fillRect/>
          </a:stretch>
        </p:blipFill>
        <p:spPr>
          <a:xfrm>
            <a:off x="0" y="4509120"/>
            <a:ext cx="9144000" cy="1080064"/>
          </a:xfrm>
          <a:prstGeom prst="rect">
            <a:avLst/>
          </a:prstGeom>
        </p:spPr>
      </p:pic>
    </p:spTree>
    <p:extLst>
      <p:ext uri="{BB962C8B-B14F-4D97-AF65-F5344CB8AC3E}">
        <p14:creationId xmlns:p14="http://schemas.microsoft.com/office/powerpoint/2010/main" val="21295670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LISA: Low-cost Inter-linked Subarrays</a:t>
            </a:r>
          </a:p>
        </p:txBody>
      </p:sp>
      <p:sp>
        <p:nvSpPr>
          <p:cNvPr id="3" name="Content Placeholder 2"/>
          <p:cNvSpPr>
            <a:spLocks noGrp="1"/>
          </p:cNvSpPr>
          <p:nvPr>
            <p:ph idx="1"/>
          </p:nvPr>
        </p:nvSpPr>
        <p:spPr/>
        <p:txBody>
          <a:bodyPr/>
          <a:lstStyle/>
          <a:p>
            <a:r>
              <a:rPr lang="en-US" sz="2100" dirty="0"/>
              <a:t>Kevin K. Chang, </a:t>
            </a:r>
            <a:r>
              <a:rPr lang="en-US" sz="2100" dirty="0" err="1"/>
              <a:t>Prashant</a:t>
            </a:r>
            <a:r>
              <a:rPr lang="en-US" sz="2100" dirty="0"/>
              <a:t> J. Nair, </a:t>
            </a:r>
            <a:r>
              <a:rPr lang="en-US" sz="2100" dirty="0" err="1"/>
              <a:t>Saugata</a:t>
            </a:r>
            <a:r>
              <a:rPr lang="en-US" sz="2100" dirty="0"/>
              <a:t> </a:t>
            </a:r>
            <a:r>
              <a:rPr lang="en-US" sz="2100" dirty="0" err="1"/>
              <a:t>Ghose</a:t>
            </a:r>
            <a:r>
              <a:rPr lang="en-US" sz="2100" dirty="0"/>
              <a:t>, </a:t>
            </a:r>
            <a:r>
              <a:rPr lang="en-US" sz="2100" dirty="0" err="1"/>
              <a:t>Donghyuk</a:t>
            </a:r>
            <a:r>
              <a:rPr lang="en-US" sz="2100" dirty="0"/>
              <a:t> Lee, </a:t>
            </a:r>
            <a:r>
              <a:rPr lang="en-US" sz="2100" dirty="0" err="1"/>
              <a:t>Moinuddin</a:t>
            </a:r>
            <a:r>
              <a:rPr lang="en-US" sz="2100" dirty="0"/>
              <a:t> K. </a:t>
            </a:r>
            <a:r>
              <a:rPr lang="en-US" sz="2100" dirty="0" err="1"/>
              <a:t>Qureshi</a:t>
            </a:r>
            <a:r>
              <a:rPr lang="en-US" sz="2100" dirty="0"/>
              <a:t>, and Onur Mutlu,</a:t>
            </a:r>
            <a:br>
              <a:rPr lang="en-US" sz="2100" dirty="0"/>
            </a:br>
            <a:r>
              <a:rPr lang="en-US" sz="2100" b="1" dirty="0">
                <a:hlinkClick r:id="rId2"/>
              </a:rPr>
              <a:t>"Low-Cost Inter-Linked Subarrays (LISA): Enabling Fast Inter-Subarray Data Movement in DRAM"</a:t>
            </a:r>
            <a:r>
              <a:rPr lang="en-US" sz="2100" dirty="0"/>
              <a:t> </a:t>
            </a:r>
            <a:br>
              <a:rPr lang="en-US" sz="2100" dirty="0"/>
            </a:br>
            <a:r>
              <a:rPr lang="en-US" sz="2100" i="1" dirty="0"/>
              <a:t>Proceedings of the </a:t>
            </a:r>
            <a:r>
              <a:rPr lang="en-US" sz="2100" i="1" dirty="0">
                <a:hlinkClick r:id="rId3"/>
              </a:rPr>
              <a:t>22nd International Symposium on High-Performance Computer Architecture</a:t>
            </a:r>
            <a:r>
              <a:rPr lang="en-US" sz="2100" i="1" dirty="0"/>
              <a:t> (</a:t>
            </a:r>
            <a:r>
              <a:rPr lang="en-US" sz="2100" b="1" i="1" dirty="0"/>
              <a:t>HPCA</a:t>
            </a:r>
            <a:r>
              <a:rPr lang="en-US" sz="2100" i="1" dirty="0"/>
              <a:t>)</a:t>
            </a:r>
            <a:r>
              <a:rPr lang="en-US" sz="2100" dirty="0"/>
              <a:t>, Barcelona, Spain, March 2016.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br>
              <a:rPr lang="en-US" sz="2100" dirty="0"/>
            </a:br>
            <a:r>
              <a:rPr lang="en-US" sz="2100" dirty="0"/>
              <a:t>[</a:t>
            </a:r>
            <a:r>
              <a:rPr lang="en-US" sz="2100" dirty="0">
                <a:hlinkClick r:id="rId6"/>
              </a:rPr>
              <a:t>Source Code</a:t>
            </a:r>
            <a:r>
              <a:rPr lang="en-US" sz="21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7"/>
          <a:stretch>
            <a:fillRect/>
          </a:stretch>
        </p:blipFill>
        <p:spPr>
          <a:xfrm>
            <a:off x="0" y="4537180"/>
            <a:ext cx="9144000" cy="908044"/>
          </a:xfrm>
          <a:prstGeom prst="rect">
            <a:avLst/>
          </a:prstGeom>
        </p:spPr>
      </p:pic>
      <p:pic>
        <p:nvPicPr>
          <p:cNvPr id="6" name="Picture 5"/>
          <p:cNvPicPr>
            <a:picLocks noChangeAspect="1"/>
          </p:cNvPicPr>
          <p:nvPr/>
        </p:nvPicPr>
        <p:blipFill>
          <a:blip r:embed="rId8"/>
          <a:stretch>
            <a:fillRect/>
          </a:stretch>
        </p:blipFill>
        <p:spPr>
          <a:xfrm>
            <a:off x="0" y="5526638"/>
            <a:ext cx="9144000" cy="710674"/>
          </a:xfrm>
          <a:prstGeom prst="rect">
            <a:avLst/>
          </a:prstGeom>
        </p:spPr>
      </p:pic>
    </p:spTree>
    <p:extLst>
      <p:ext uri="{BB962C8B-B14F-4D97-AF65-F5344CB8AC3E}">
        <p14:creationId xmlns:p14="http://schemas.microsoft.com/office/powerpoint/2010/main" val="25563502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Tiered Latency DRAM</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402</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612412808"/>
      </p:ext>
    </p:extLst>
  </p:cSld>
  <p:clrMapOvr>
    <a:masterClrMapping/>
  </p:clrMapOvr>
  <p:transition/>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p:cNvSpPr txBox="1"/>
          <p:nvPr/>
        </p:nvSpPr>
        <p:spPr>
          <a:xfrm>
            <a:off x="304800" y="4876800"/>
            <a:ext cx="8534400" cy="58477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prstClr val="black"/>
                </a:solidFill>
                <a:effectLst/>
                <a:uLnTx/>
                <a:uFillTx/>
                <a:latin typeface="Calibri"/>
                <a:ea typeface="+mn-ea"/>
                <a:cs typeface="+mn-cs"/>
              </a:rPr>
              <a:t>DRAM Latency = </a:t>
            </a:r>
            <a:r>
              <a:rPr kumimoji="0" lang="en-US" sz="3200" b="1" i="1" u="none" strike="noStrike" kern="1200" cap="none" spc="0" normalizeH="0" baseline="0" noProof="0" dirty="0" err="1">
                <a:ln>
                  <a:noFill/>
                </a:ln>
                <a:solidFill>
                  <a:srgbClr val="FF0000"/>
                </a:solidFill>
                <a:effectLst/>
                <a:uLnTx/>
                <a:uFillTx/>
                <a:latin typeface="Calibri"/>
                <a:ea typeface="+mn-ea"/>
                <a:cs typeface="+mn-cs"/>
              </a:rPr>
              <a:t>Subarray</a:t>
            </a:r>
            <a:r>
              <a:rPr kumimoji="0" lang="en-US" sz="3200" b="1" i="1" u="none" strike="noStrike" kern="1200" cap="none" spc="0" normalizeH="0" baseline="0" noProof="0" dirty="0">
                <a:ln>
                  <a:noFill/>
                </a:ln>
                <a:solidFill>
                  <a:srgbClr val="FF0000"/>
                </a:solidFill>
                <a:effectLst/>
                <a:uLnTx/>
                <a:uFillTx/>
                <a:latin typeface="Calibri"/>
                <a:ea typeface="+mn-ea"/>
                <a:cs typeface="+mn-cs"/>
              </a:rPr>
              <a:t> Latency</a:t>
            </a:r>
            <a:r>
              <a:rPr kumimoji="0" lang="en-US" sz="3200" b="0" i="1" u="none" strike="noStrike" kern="1200" cap="none" spc="0" normalizeH="0" baseline="0" noProof="0" dirty="0">
                <a:ln>
                  <a:noFill/>
                </a:ln>
                <a:solidFill>
                  <a:prstClr val="black"/>
                </a:solidFill>
                <a:effectLst/>
                <a:uLnTx/>
                <a:uFillTx/>
                <a:latin typeface="Calibri"/>
                <a:ea typeface="+mn-ea"/>
                <a:cs typeface="+mn-cs"/>
              </a:rPr>
              <a:t> + I/O Latency</a:t>
            </a:r>
          </a:p>
        </p:txBody>
      </p:sp>
      <p:sp>
        <p:nvSpPr>
          <p:cNvPr id="2" name="Title 1"/>
          <p:cNvSpPr>
            <a:spLocks noGrp="1"/>
          </p:cNvSpPr>
          <p:nvPr>
            <p:ph type="title"/>
          </p:nvPr>
        </p:nvSpPr>
        <p:spPr>
          <a:xfrm>
            <a:off x="0" y="0"/>
            <a:ext cx="8991600" cy="838200"/>
          </a:xfrm>
        </p:spPr>
        <p:txBody>
          <a:bodyPr>
            <a:normAutofit/>
          </a:bodyPr>
          <a:lstStyle/>
          <a:p>
            <a:r>
              <a:rPr lang="en-US"/>
              <a:t>   What Causes the Long Latency?</a:t>
            </a:r>
          </a:p>
        </p:txBody>
      </p:sp>
      <p:sp>
        <p:nvSpPr>
          <p:cNvPr id="490" name="Rectangle 489"/>
          <p:cNvSpPr/>
          <p:nvPr/>
        </p:nvSpPr>
        <p:spPr>
          <a:xfrm>
            <a:off x="3124203" y="762000"/>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DRAM Chip</a:t>
            </a:r>
          </a:p>
        </p:txBody>
      </p:sp>
      <p:sp>
        <p:nvSpPr>
          <p:cNvPr id="72" name="Rectangle 71"/>
          <p:cNvSpPr/>
          <p:nvPr/>
        </p:nvSpPr>
        <p:spPr>
          <a:xfrm rot="10800000" flipV="1">
            <a:off x="3124204"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73" name="Straight Connector 72"/>
          <p:cNvCxnSpPr/>
          <p:nvPr/>
        </p:nvCxnSpPr>
        <p:spPr>
          <a:xfrm>
            <a:off x="3124203"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72" idx="2"/>
          </p:cNvCxnSpPr>
          <p:nvPr/>
        </p:nvCxnSpPr>
        <p:spPr>
          <a:xfrm flipV="1">
            <a:off x="4495804"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3" name="Rectangle 82"/>
          <p:cNvSpPr/>
          <p:nvPr/>
        </p:nvSpPr>
        <p:spPr>
          <a:xfrm>
            <a:off x="3048003" y="4038600"/>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channel</a:t>
            </a:r>
          </a:p>
        </p:txBody>
      </p:sp>
      <p:sp>
        <p:nvSpPr>
          <p:cNvPr id="20" name="Rectangle 19"/>
          <p:cNvSpPr/>
          <p:nvPr/>
        </p:nvSpPr>
        <p:spPr>
          <a:xfrm rot="10800000" flipV="1">
            <a:off x="3276595"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1" name="Rectangle 20"/>
          <p:cNvSpPr/>
          <p:nvPr/>
        </p:nvSpPr>
        <p:spPr>
          <a:xfrm rot="10800000" flipV="1">
            <a:off x="3276600" y="1371600"/>
            <a:ext cx="2438404"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 name="Straight Connector 21"/>
          <p:cNvCxnSpPr/>
          <p:nvPr/>
        </p:nvCxnSpPr>
        <p:spPr>
          <a:xfrm flipV="1">
            <a:off x="4495804" y="2819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76599" y="1371600"/>
            <a:ext cx="2438405" cy="6096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cell array</a:t>
            </a:r>
          </a:p>
        </p:txBody>
      </p:sp>
      <p:sp>
        <p:nvSpPr>
          <p:cNvPr id="24" name="Rectangle 23"/>
          <p:cNvSpPr/>
          <p:nvPr/>
        </p:nvSpPr>
        <p:spPr>
          <a:xfrm>
            <a:off x="3276604" y="3276599"/>
            <a:ext cx="2438405" cy="5334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I/O</a:t>
            </a:r>
          </a:p>
        </p:txBody>
      </p:sp>
      <p:grpSp>
        <p:nvGrpSpPr>
          <p:cNvPr id="70" name="Group 69"/>
          <p:cNvGrpSpPr/>
          <p:nvPr/>
        </p:nvGrpSpPr>
        <p:grpSpPr>
          <a:xfrm>
            <a:off x="3048000" y="762000"/>
            <a:ext cx="2819411" cy="3733802"/>
            <a:chOff x="2743189" y="761998"/>
            <a:chExt cx="2819411" cy="3733802"/>
          </a:xfrm>
        </p:grpSpPr>
        <p:sp>
          <p:nvSpPr>
            <p:cNvPr id="74" name="Rectangle 73"/>
            <p:cNvSpPr/>
            <p:nvPr/>
          </p:nvSpPr>
          <p:spPr>
            <a:xfrm>
              <a:off x="2819394" y="761998"/>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DRAM Chip</a:t>
              </a:r>
            </a:p>
          </p:txBody>
        </p:sp>
        <p:sp>
          <p:nvSpPr>
            <p:cNvPr id="75" name="Rectangle 74"/>
            <p:cNvSpPr/>
            <p:nvPr/>
          </p:nvSpPr>
          <p:spPr>
            <a:xfrm rot="10800000" flipV="1">
              <a:off x="2819400"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77" name="Straight Connector 76"/>
            <p:cNvCxnSpPr/>
            <p:nvPr/>
          </p:nvCxnSpPr>
          <p:spPr>
            <a:xfrm>
              <a:off x="2819399"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75" idx="2"/>
            </p:cNvCxnSpPr>
            <p:nvPr/>
          </p:nvCxnSpPr>
          <p:spPr>
            <a:xfrm flipV="1">
              <a:off x="4191000"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0" name="Rectangle 79"/>
            <p:cNvSpPr/>
            <p:nvPr/>
          </p:nvSpPr>
          <p:spPr>
            <a:xfrm>
              <a:off x="2743189" y="4038598"/>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channel</a:t>
              </a:r>
            </a:p>
          </p:txBody>
        </p:sp>
        <p:sp>
          <p:nvSpPr>
            <p:cNvPr id="81" name="Rectangle 80"/>
            <p:cNvSpPr/>
            <p:nvPr/>
          </p:nvSpPr>
          <p:spPr>
            <a:xfrm rot="10800000" flipV="1">
              <a:off x="2971791"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black"/>
                </a:solidFill>
                <a:effectLst/>
                <a:uLnTx/>
                <a:uFillTx/>
                <a:latin typeface="Calibri"/>
                <a:ea typeface="+mn-ea"/>
                <a:cs typeface="+mn-cs"/>
              </a:endParaRPr>
            </a:p>
          </p:txBody>
        </p:sp>
        <p:cxnSp>
          <p:nvCxnSpPr>
            <p:cNvPr id="82" name="Straight Connector 81"/>
            <p:cNvCxnSpPr/>
            <p:nvPr/>
          </p:nvCxnSpPr>
          <p:spPr>
            <a:xfrm flipV="1">
              <a:off x="4191000" y="2849880"/>
              <a:ext cx="2" cy="42672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a:xfrm>
              <a:off x="2971800" y="3276599"/>
              <a:ext cx="2438405" cy="5334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I/O</a:t>
              </a:r>
            </a:p>
          </p:txBody>
        </p:sp>
        <p:sp>
          <p:nvSpPr>
            <p:cNvPr id="88" name="Rectangle 87"/>
            <p:cNvSpPr/>
            <p:nvPr/>
          </p:nvSpPr>
          <p:spPr>
            <a:xfrm rot="10800000" flipV="1">
              <a:off x="2971800" y="1371598"/>
              <a:ext cx="2438388"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89" name="Rectangle 88"/>
            <p:cNvSpPr/>
            <p:nvPr/>
          </p:nvSpPr>
          <p:spPr>
            <a:xfrm rot="10800000" flipV="1">
              <a:off x="3048006" y="1438273"/>
              <a:ext cx="2285982" cy="37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000" b="1" i="0" u="none" strike="noStrike" kern="1200" cap="none" spc="0" normalizeH="0" baseline="0" noProof="0">
                <a:ln>
                  <a:noFill/>
                </a:ln>
                <a:solidFill>
                  <a:prstClr val="black"/>
                </a:solidFill>
                <a:effectLst/>
                <a:uLnTx/>
                <a:uFillTx/>
                <a:latin typeface="Calibri"/>
                <a:ea typeface="+mn-ea"/>
                <a:cs typeface="+mn-cs"/>
              </a:endParaRPr>
            </a:p>
          </p:txBody>
        </p:sp>
        <p:sp>
          <p:nvSpPr>
            <p:cNvPr id="90" name="Rectangle 89"/>
            <p:cNvSpPr/>
            <p:nvPr/>
          </p:nvSpPr>
          <p:spPr>
            <a:xfrm rot="10800000" flipV="1">
              <a:off x="3048006" y="2343149"/>
              <a:ext cx="2285982" cy="41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91" name="Rectangle 90"/>
            <p:cNvSpPr/>
            <p:nvPr/>
          </p:nvSpPr>
          <p:spPr>
            <a:xfrm>
              <a:off x="3048007" y="1428748"/>
              <a:ext cx="2285982"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err="1">
                  <a:ln>
                    <a:noFill/>
                  </a:ln>
                  <a:solidFill>
                    <a:prstClr val="black"/>
                  </a:solidFill>
                  <a:effectLst/>
                  <a:uLnTx/>
                  <a:uFillTx/>
                  <a:latin typeface="Calibri"/>
                  <a:ea typeface="+mn-ea"/>
                  <a:cs typeface="+mn-cs"/>
                </a:rPr>
                <a:t>subarray</a:t>
              </a: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92" name="Rectangle 91"/>
            <p:cNvSpPr/>
            <p:nvPr/>
          </p:nvSpPr>
          <p:spPr>
            <a:xfrm rot="10800000" flipV="1">
              <a:off x="3048006" y="1876423"/>
              <a:ext cx="2285982" cy="411477"/>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grpSp>
      <p:sp>
        <p:nvSpPr>
          <p:cNvPr id="53" name="TextBox 52"/>
          <p:cNvSpPr txBox="1"/>
          <p:nvPr/>
        </p:nvSpPr>
        <p:spPr>
          <a:xfrm>
            <a:off x="304800" y="4876800"/>
            <a:ext cx="853440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prstClr val="black"/>
                </a:solidFill>
                <a:effectLst/>
                <a:uLnTx/>
                <a:uFillTx/>
                <a:latin typeface="Calibri"/>
                <a:ea typeface="+mn-ea"/>
                <a:cs typeface="+mn-cs"/>
              </a:rPr>
              <a:t>DRAM Latency = </a:t>
            </a:r>
            <a:r>
              <a:rPr kumimoji="0" lang="en-US" sz="3200" b="0" i="1" u="none" strike="noStrike" kern="1200" cap="none" spc="0" normalizeH="0" baseline="0" noProof="0" dirty="0" err="1">
                <a:ln>
                  <a:noFill/>
                </a:ln>
                <a:solidFill>
                  <a:prstClr val="black"/>
                </a:solidFill>
                <a:effectLst/>
                <a:uLnTx/>
                <a:uFillTx/>
                <a:latin typeface="Calibri"/>
                <a:ea typeface="+mn-ea"/>
                <a:cs typeface="+mn-cs"/>
              </a:rPr>
              <a:t>Subarray</a:t>
            </a:r>
            <a:r>
              <a:rPr kumimoji="0" lang="en-US" sz="3200" b="0" i="1" u="none" strike="noStrike" kern="1200" cap="none" spc="0" normalizeH="0" baseline="0" noProof="0" dirty="0">
                <a:ln>
                  <a:noFill/>
                </a:ln>
                <a:solidFill>
                  <a:prstClr val="black"/>
                </a:solidFill>
                <a:effectLst/>
                <a:uLnTx/>
                <a:uFillTx/>
                <a:latin typeface="Calibri"/>
                <a:ea typeface="+mn-ea"/>
                <a:cs typeface="+mn-cs"/>
              </a:rPr>
              <a:t> Latency + I/O Latency</a:t>
            </a:r>
          </a:p>
        </p:txBody>
      </p:sp>
      <p:grpSp>
        <p:nvGrpSpPr>
          <p:cNvPr id="12" name="Group 11"/>
          <p:cNvGrpSpPr/>
          <p:nvPr/>
        </p:nvGrpSpPr>
        <p:grpSpPr>
          <a:xfrm>
            <a:off x="3048000" y="4800600"/>
            <a:ext cx="5562600" cy="1676400"/>
            <a:chOff x="2895600" y="4724400"/>
            <a:chExt cx="5562600" cy="1676400"/>
          </a:xfrm>
        </p:grpSpPr>
        <p:sp>
          <p:nvSpPr>
            <p:cNvPr id="5" name="Oval 4"/>
            <p:cNvSpPr/>
            <p:nvPr/>
          </p:nvSpPr>
          <p:spPr>
            <a:xfrm>
              <a:off x="2895600" y="4724400"/>
              <a:ext cx="3200400" cy="8382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7" name="Straight Arrow Connector 6"/>
            <p:cNvCxnSpPr/>
            <p:nvPr/>
          </p:nvCxnSpPr>
          <p:spPr>
            <a:xfrm>
              <a:off x="4503440" y="6019800"/>
              <a:ext cx="830560" cy="0"/>
            </a:xfrm>
            <a:prstGeom prst="straightConnector1">
              <a:avLst/>
            </a:prstGeom>
            <a:ln w="76200" cap="rnd">
              <a:solidFill>
                <a:srgbClr val="FF0000"/>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endCxn id="5" idx="4"/>
            </p:cNvCxnSpPr>
            <p:nvPr/>
          </p:nvCxnSpPr>
          <p:spPr>
            <a:xfrm flipV="1">
              <a:off x="4495795" y="5562600"/>
              <a:ext cx="5" cy="457200"/>
            </a:xfrm>
            <a:prstGeom prst="line">
              <a:avLst/>
            </a:prstGeom>
            <a:ln w="76200" cap="rnd">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5486400" y="5692914"/>
              <a:ext cx="2971800"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srgbClr val="FF0000"/>
                  </a:solidFill>
                  <a:effectLst/>
                  <a:uLnTx/>
                  <a:uFillTx/>
                  <a:latin typeface="Calibri"/>
                  <a:ea typeface="+mn-ea"/>
                  <a:cs typeface="+mn-cs"/>
                </a:rPr>
                <a:t>Dominant</a:t>
              </a:r>
            </a:p>
          </p:txBody>
        </p:sp>
      </p:grpSp>
      <p:sp>
        <p:nvSpPr>
          <p:cNvPr id="35" name="Left Arrow 34"/>
          <p:cNvSpPr/>
          <p:nvPr/>
        </p:nvSpPr>
        <p:spPr>
          <a:xfrm rot="16200000">
            <a:off x="5493547" y="1745458"/>
            <a:ext cx="1676399"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err="1">
                <a:ln>
                  <a:noFill/>
                </a:ln>
                <a:solidFill>
                  <a:prstClr val="white"/>
                </a:solidFill>
                <a:effectLst/>
                <a:uLnTx/>
                <a:uFillTx/>
                <a:latin typeface="Calibri"/>
                <a:ea typeface="+mn-ea"/>
                <a:cs typeface="+mn-cs"/>
              </a:rPr>
              <a:t>Subarray</a:t>
            </a:r>
            <a:endParaRPr kumimoji="0" lang="en-US" sz="2600" b="1" i="0" u="none" strike="noStrike" kern="1200" cap="none" spc="0" normalizeH="0" baseline="0" noProof="0" dirty="0">
              <a:ln>
                <a:noFill/>
              </a:ln>
              <a:solidFill>
                <a:prstClr val="white"/>
              </a:solidFill>
              <a:effectLst/>
              <a:uLnTx/>
              <a:uFillTx/>
              <a:latin typeface="Calibri"/>
              <a:ea typeface="+mn-ea"/>
              <a:cs typeface="+mn-cs"/>
            </a:endParaRPr>
          </a:p>
        </p:txBody>
      </p:sp>
      <p:sp>
        <p:nvSpPr>
          <p:cNvPr id="36" name="Left Arrow 35"/>
          <p:cNvSpPr/>
          <p:nvPr/>
        </p:nvSpPr>
        <p:spPr>
          <a:xfrm rot="16200000">
            <a:off x="5689338" y="3285333"/>
            <a:ext cx="133985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white"/>
                </a:solidFill>
                <a:effectLst/>
                <a:uLnTx/>
                <a:uFillTx/>
                <a:latin typeface="Calibri"/>
                <a:ea typeface="+mn-ea"/>
                <a:cs typeface="+mn-cs"/>
              </a:rPr>
              <a:t>I/O</a:t>
            </a:r>
          </a:p>
        </p:txBody>
      </p:sp>
    </p:spTree>
    <p:extLst>
      <p:ext uri="{BB962C8B-B14F-4D97-AF65-F5344CB8AC3E}">
        <p14:creationId xmlns:p14="http://schemas.microsoft.com/office/powerpoint/2010/main" val="28756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7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5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3"/>
                                        </p:tgtEl>
                                        <p:attrNameLst>
                                          <p:attrName>style.visibility</p:attrName>
                                        </p:attrNameLst>
                                      </p:cBhvr>
                                      <p:to>
                                        <p:strVal val="hidden"/>
                                      </p:to>
                                    </p:set>
                                  </p:childTnLst>
                                </p:cTn>
                              </p:par>
                              <p:par>
                                <p:cTn id="45" presetID="1" presetClass="entr" presetSubtype="0" fill="hold" grpId="0" nodeType="withEffect">
                                  <p:stCondLst>
                                    <p:cond delay="0"/>
                                  </p:stCondLst>
                                  <p:childTnLst>
                                    <p:set>
                                      <p:cBhvr>
                                        <p:cTn id="46" dur="1" fill="hold">
                                          <p:stCondLst>
                                            <p:cond delay="0"/>
                                          </p:stCondLst>
                                        </p:cTn>
                                        <p:tgtEl>
                                          <p:spTgt spid="5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490" grpId="0"/>
      <p:bldP spid="72" grpId="0" animBg="1"/>
      <p:bldP spid="83" grpId="0"/>
      <p:bldP spid="20" grpId="0" animBg="1"/>
      <p:bldP spid="21" grpId="0" animBg="1"/>
      <p:bldP spid="23" grpId="0"/>
      <p:bldP spid="24" grpId="0"/>
      <p:bldP spid="53" grpId="0"/>
      <p:bldP spid="53" grpId="1"/>
      <p:bldP spid="35" grpId="0" animBg="1"/>
      <p:bldP spid="36" grpId="0" animBg="1"/>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Why is the </a:t>
            </a:r>
            <a:r>
              <a:rPr lang="en-US" dirty="0" err="1"/>
              <a:t>Subarray</a:t>
            </a:r>
            <a:r>
              <a:rPr lang="en-US" dirty="0"/>
              <a:t> So Slow?</a:t>
            </a:r>
          </a:p>
        </p:txBody>
      </p:sp>
      <p:sp>
        <p:nvSpPr>
          <p:cNvPr id="97" name="Rectangle 96"/>
          <p:cNvSpPr/>
          <p:nvPr/>
        </p:nvSpPr>
        <p:spPr>
          <a:xfrm>
            <a:off x="533400" y="990598"/>
            <a:ext cx="3309853"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err="1">
                <a:ln>
                  <a:noFill/>
                </a:ln>
                <a:solidFill>
                  <a:prstClr val="black"/>
                </a:solidFill>
                <a:effectLst/>
                <a:uLnTx/>
                <a:uFillTx/>
                <a:latin typeface="Calibri"/>
                <a:ea typeface="+mn-ea"/>
                <a:cs typeface="+mn-cs"/>
              </a:rPr>
              <a:t>Subarray</a:t>
            </a:r>
            <a:endParaRPr kumimoji="0" lang="en-US" sz="3200" b="1" i="1" u="none" strike="noStrike" kern="1200" cap="none" spc="0" normalizeH="0" baseline="0" noProof="0" dirty="0">
              <a:ln>
                <a:noFill/>
              </a:ln>
              <a:solidFill>
                <a:prstClr val="black"/>
              </a:solidFill>
              <a:effectLst/>
              <a:uLnTx/>
              <a:uFillTx/>
              <a:latin typeface="Calibri"/>
              <a:ea typeface="+mn-ea"/>
              <a:cs typeface="+mn-cs"/>
            </a:endParaRPr>
          </a:p>
        </p:txBody>
      </p:sp>
      <p:grpSp>
        <p:nvGrpSpPr>
          <p:cNvPr id="243" name="Group 242"/>
          <p:cNvGrpSpPr/>
          <p:nvPr/>
        </p:nvGrpSpPr>
        <p:grpSpPr>
          <a:xfrm>
            <a:off x="281942" y="1600204"/>
            <a:ext cx="3451858" cy="3200400"/>
            <a:chOff x="281942" y="1828802"/>
            <a:chExt cx="3451858" cy="3200400"/>
          </a:xfrm>
        </p:grpSpPr>
        <p:sp>
          <p:nvSpPr>
            <p:cNvPr id="200" name="Rectangle 199"/>
            <p:cNvSpPr/>
            <p:nvPr/>
          </p:nvSpPr>
          <p:spPr>
            <a:xfrm>
              <a:off x="30583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01" name="Straight Arrow Connector 200"/>
            <p:cNvCxnSpPr>
              <a:stCxn id="200" idx="0"/>
            </p:cNvCxnSpPr>
            <p:nvPr/>
          </p:nvCxnSpPr>
          <p:spPr>
            <a:xfrm flipV="1">
              <a:off x="32412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26011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04" name="Straight Arrow Connector 203"/>
            <p:cNvCxnSpPr>
              <a:stCxn id="203" idx="0"/>
            </p:cNvCxnSpPr>
            <p:nvPr/>
          </p:nvCxnSpPr>
          <p:spPr>
            <a:xfrm flipV="1">
              <a:off x="27840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6" name="Rectangle 205"/>
            <p:cNvSpPr/>
            <p:nvPr/>
          </p:nvSpPr>
          <p:spPr>
            <a:xfrm>
              <a:off x="21439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07" name="Straight Arrow Connector 206"/>
            <p:cNvCxnSpPr>
              <a:stCxn id="206" idx="0"/>
            </p:cNvCxnSpPr>
            <p:nvPr/>
          </p:nvCxnSpPr>
          <p:spPr>
            <a:xfrm flipV="1">
              <a:off x="23268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16867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10" name="Straight Arrow Connector 209"/>
            <p:cNvCxnSpPr>
              <a:stCxn id="209" idx="0"/>
            </p:cNvCxnSpPr>
            <p:nvPr/>
          </p:nvCxnSpPr>
          <p:spPr>
            <a:xfrm flipV="1">
              <a:off x="18696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2" name="Rectangle 211"/>
            <p:cNvSpPr/>
            <p:nvPr/>
          </p:nvSpPr>
          <p:spPr>
            <a:xfrm>
              <a:off x="12295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13" name="Straight Arrow Connector 212"/>
            <p:cNvCxnSpPr>
              <a:stCxn id="212" idx="0"/>
            </p:cNvCxnSpPr>
            <p:nvPr/>
          </p:nvCxnSpPr>
          <p:spPr>
            <a:xfrm flipV="1">
              <a:off x="14124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5" name="Straight Arrow Connector 214"/>
            <p:cNvCxnSpPr>
              <a:endCxn id="216" idx="3"/>
            </p:cNvCxnSpPr>
            <p:nvPr/>
          </p:nvCxnSpPr>
          <p:spPr>
            <a:xfrm flipH="1">
              <a:off x="1104900" y="20992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6" name="Rectangle 215"/>
            <p:cNvSpPr/>
            <p:nvPr/>
          </p:nvSpPr>
          <p:spPr>
            <a:xfrm>
              <a:off x="739140" y="19163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44" name="Oval 243"/>
            <p:cNvSpPr/>
            <p:nvPr/>
          </p:nvSpPr>
          <p:spPr>
            <a:xfrm>
              <a:off x="30631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5" name="Oval 244"/>
            <p:cNvSpPr/>
            <p:nvPr/>
          </p:nvSpPr>
          <p:spPr>
            <a:xfrm>
              <a:off x="26059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6" name="Oval 245"/>
            <p:cNvSpPr/>
            <p:nvPr/>
          </p:nvSpPr>
          <p:spPr>
            <a:xfrm>
              <a:off x="21487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7" name="Oval 246"/>
            <p:cNvSpPr/>
            <p:nvPr/>
          </p:nvSpPr>
          <p:spPr>
            <a:xfrm>
              <a:off x="16915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8" name="Oval 247"/>
            <p:cNvSpPr/>
            <p:nvPr/>
          </p:nvSpPr>
          <p:spPr>
            <a:xfrm>
              <a:off x="12343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50" name="Straight Arrow Connector 249"/>
            <p:cNvCxnSpPr>
              <a:endCxn id="251" idx="3"/>
            </p:cNvCxnSpPr>
            <p:nvPr/>
          </p:nvCxnSpPr>
          <p:spPr>
            <a:xfrm flipH="1">
              <a:off x="1104900" y="25564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1" name="Rectangle 250"/>
            <p:cNvSpPr/>
            <p:nvPr/>
          </p:nvSpPr>
          <p:spPr>
            <a:xfrm>
              <a:off x="739140" y="23735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53" name="Oval 252"/>
            <p:cNvSpPr/>
            <p:nvPr/>
          </p:nvSpPr>
          <p:spPr>
            <a:xfrm>
              <a:off x="30631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4" name="Oval 253"/>
            <p:cNvSpPr/>
            <p:nvPr/>
          </p:nvSpPr>
          <p:spPr>
            <a:xfrm>
              <a:off x="26059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5" name="Oval 254"/>
            <p:cNvSpPr/>
            <p:nvPr/>
          </p:nvSpPr>
          <p:spPr>
            <a:xfrm>
              <a:off x="21487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6" name="Oval 255"/>
            <p:cNvSpPr/>
            <p:nvPr/>
          </p:nvSpPr>
          <p:spPr>
            <a:xfrm>
              <a:off x="16915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7" name="Oval 256"/>
            <p:cNvSpPr/>
            <p:nvPr/>
          </p:nvSpPr>
          <p:spPr>
            <a:xfrm>
              <a:off x="12343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58" name="Straight Arrow Connector 257"/>
            <p:cNvCxnSpPr>
              <a:endCxn id="259" idx="3"/>
            </p:cNvCxnSpPr>
            <p:nvPr/>
          </p:nvCxnSpPr>
          <p:spPr>
            <a:xfrm flipH="1">
              <a:off x="1104900" y="30136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9" name="Rectangle 258"/>
            <p:cNvSpPr/>
            <p:nvPr/>
          </p:nvSpPr>
          <p:spPr>
            <a:xfrm>
              <a:off x="739140" y="28307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61" name="Oval 260"/>
            <p:cNvSpPr/>
            <p:nvPr/>
          </p:nvSpPr>
          <p:spPr>
            <a:xfrm>
              <a:off x="30631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2" name="Oval 261"/>
            <p:cNvSpPr/>
            <p:nvPr/>
          </p:nvSpPr>
          <p:spPr>
            <a:xfrm>
              <a:off x="26059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3" name="Oval 262"/>
            <p:cNvSpPr/>
            <p:nvPr/>
          </p:nvSpPr>
          <p:spPr>
            <a:xfrm>
              <a:off x="21487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Oval 263"/>
            <p:cNvSpPr/>
            <p:nvPr/>
          </p:nvSpPr>
          <p:spPr>
            <a:xfrm>
              <a:off x="16915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Oval 264"/>
            <p:cNvSpPr/>
            <p:nvPr/>
          </p:nvSpPr>
          <p:spPr>
            <a:xfrm>
              <a:off x="12343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66" name="Straight Arrow Connector 265"/>
            <p:cNvCxnSpPr>
              <a:endCxn id="267" idx="3"/>
            </p:cNvCxnSpPr>
            <p:nvPr/>
          </p:nvCxnSpPr>
          <p:spPr>
            <a:xfrm flipH="1">
              <a:off x="1104900" y="34708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739140" y="32879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69" name="Oval 268"/>
            <p:cNvSpPr/>
            <p:nvPr/>
          </p:nvSpPr>
          <p:spPr>
            <a:xfrm>
              <a:off x="30631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0" name="Oval 269"/>
            <p:cNvSpPr/>
            <p:nvPr/>
          </p:nvSpPr>
          <p:spPr>
            <a:xfrm>
              <a:off x="26059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1" name="Oval 270"/>
            <p:cNvSpPr/>
            <p:nvPr/>
          </p:nvSpPr>
          <p:spPr>
            <a:xfrm>
              <a:off x="21487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2" name="Oval 271"/>
            <p:cNvSpPr/>
            <p:nvPr/>
          </p:nvSpPr>
          <p:spPr>
            <a:xfrm>
              <a:off x="16915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3" name="Oval 272"/>
            <p:cNvSpPr/>
            <p:nvPr/>
          </p:nvSpPr>
          <p:spPr>
            <a:xfrm>
              <a:off x="12343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74" name="Straight Arrow Connector 273"/>
            <p:cNvCxnSpPr>
              <a:endCxn id="275" idx="3"/>
            </p:cNvCxnSpPr>
            <p:nvPr/>
          </p:nvCxnSpPr>
          <p:spPr>
            <a:xfrm flipH="1">
              <a:off x="1104900" y="39280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5" name="Rectangle 274"/>
            <p:cNvSpPr/>
            <p:nvPr/>
          </p:nvSpPr>
          <p:spPr>
            <a:xfrm>
              <a:off x="739140" y="37451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77" name="Oval 276"/>
            <p:cNvSpPr/>
            <p:nvPr/>
          </p:nvSpPr>
          <p:spPr>
            <a:xfrm>
              <a:off x="30631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8" name="Oval 277"/>
            <p:cNvSpPr/>
            <p:nvPr/>
          </p:nvSpPr>
          <p:spPr>
            <a:xfrm>
              <a:off x="26059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9" name="Oval 278"/>
            <p:cNvSpPr/>
            <p:nvPr/>
          </p:nvSpPr>
          <p:spPr>
            <a:xfrm>
              <a:off x="21487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p:cNvSpPr/>
            <p:nvPr/>
          </p:nvSpPr>
          <p:spPr>
            <a:xfrm>
              <a:off x="16915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Oval 280"/>
            <p:cNvSpPr/>
            <p:nvPr/>
          </p:nvSpPr>
          <p:spPr>
            <a:xfrm>
              <a:off x="12343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19" name="Rectangle 118"/>
            <p:cNvSpPr/>
            <p:nvPr/>
          </p:nvSpPr>
          <p:spPr>
            <a:xfrm rot="16200000">
              <a:off x="-624387" y="2827472"/>
              <a:ext cx="2193660" cy="38100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row decoder</a:t>
              </a:r>
            </a:p>
          </p:txBody>
        </p:sp>
        <p:sp>
          <p:nvSpPr>
            <p:cNvPr id="120" name="Rectangle 119"/>
            <p:cNvSpPr/>
            <p:nvPr/>
          </p:nvSpPr>
          <p:spPr>
            <a:xfrm>
              <a:off x="937176" y="4549142"/>
              <a:ext cx="2796624" cy="480060"/>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sense amplifier</a:t>
              </a:r>
            </a:p>
          </p:txBody>
        </p:sp>
      </p:grpSp>
      <p:grpSp>
        <p:nvGrpSpPr>
          <p:cNvPr id="242" name="Group 241"/>
          <p:cNvGrpSpPr/>
          <p:nvPr/>
        </p:nvGrpSpPr>
        <p:grpSpPr>
          <a:xfrm>
            <a:off x="5501640" y="990598"/>
            <a:ext cx="2880359" cy="3337564"/>
            <a:chOff x="5501640" y="1219196"/>
            <a:chExt cx="2880359" cy="3337564"/>
          </a:xfrm>
        </p:grpSpPr>
        <p:sp>
          <p:nvSpPr>
            <p:cNvPr id="179" name="Oval 178"/>
            <p:cNvSpPr/>
            <p:nvPr/>
          </p:nvSpPr>
          <p:spPr>
            <a:xfrm>
              <a:off x="5910346" y="2144960"/>
              <a:ext cx="2052554" cy="2046040"/>
            </a:xfrm>
            <a:prstGeom prst="ellipse">
              <a:avLst/>
            </a:prstGeom>
            <a:solidFill>
              <a:schemeClr val="accent1">
                <a:lumMod val="20000"/>
                <a:lumOff val="80000"/>
              </a:schemeClr>
            </a:solid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0" name="Rectangle 179"/>
            <p:cNvSpPr/>
            <p:nvPr/>
          </p:nvSpPr>
          <p:spPr>
            <a:xfrm>
              <a:off x="5501640" y="1916360"/>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1" name="Straight Arrow Connector 180"/>
            <p:cNvCxnSpPr>
              <a:endCxn id="180" idx="3"/>
            </p:cNvCxnSpPr>
            <p:nvPr/>
          </p:nvCxnSpPr>
          <p:spPr>
            <a:xfrm flipH="1">
              <a:off x="5867400" y="2099240"/>
              <a:ext cx="228600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rot="16200000">
              <a:off x="5551083" y="3070878"/>
              <a:ext cx="1142999"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capacitor</a:t>
              </a:r>
            </a:p>
          </p:txBody>
        </p:sp>
        <p:sp>
          <p:nvSpPr>
            <p:cNvPr id="184" name="Rectangle 183"/>
            <p:cNvSpPr/>
            <p:nvPr/>
          </p:nvSpPr>
          <p:spPr>
            <a:xfrm>
              <a:off x="6672346" y="2754560"/>
              <a:ext cx="1295400" cy="37549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a:ea typeface="+mn-ea"/>
                  <a:cs typeface="+mn-cs"/>
                </a:rPr>
                <a:t>access</a:t>
              </a:r>
            </a:p>
          </p:txBody>
        </p:sp>
        <p:sp>
          <p:nvSpPr>
            <p:cNvPr id="185" name="Rectangle 184"/>
            <p:cNvSpPr/>
            <p:nvPr/>
          </p:nvSpPr>
          <p:spPr>
            <a:xfrm>
              <a:off x="6672346" y="2889676"/>
              <a:ext cx="1279459" cy="43147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a:ea typeface="+mn-ea"/>
                  <a:cs typeface="+mn-cs"/>
                </a:rPr>
                <a:t>transistor</a:t>
              </a:r>
            </a:p>
          </p:txBody>
        </p:sp>
        <p:sp>
          <p:nvSpPr>
            <p:cNvPr id="186" name="Rectangle 185"/>
            <p:cNvSpPr/>
            <p:nvPr/>
          </p:nvSpPr>
          <p:spPr>
            <a:xfrm>
              <a:off x="5757946" y="1762156"/>
              <a:ext cx="2064789" cy="32704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err="1">
                  <a:ln>
                    <a:noFill/>
                  </a:ln>
                  <a:solidFill>
                    <a:prstClr val="black"/>
                  </a:solidFill>
                  <a:effectLst/>
                  <a:uLnTx/>
                  <a:uFillTx/>
                  <a:latin typeface="Calibri"/>
                  <a:ea typeface="+mn-ea"/>
                  <a:cs typeface="+mn-cs"/>
                </a:rPr>
                <a:t>wordline</a:t>
              </a:r>
              <a:endParaRPr kumimoji="0" lang="en-US" sz="2000" b="0" i="0" u="none" strike="noStrike" kern="1200" cap="none" spc="0" normalizeH="0" baseline="0" noProof="0">
                <a:ln>
                  <a:noFill/>
                </a:ln>
                <a:solidFill>
                  <a:prstClr val="black"/>
                </a:solidFill>
                <a:effectLst/>
                <a:uLnTx/>
                <a:uFillTx/>
                <a:latin typeface="Calibri"/>
                <a:ea typeface="+mn-ea"/>
                <a:cs typeface="+mn-cs"/>
              </a:endParaRPr>
            </a:p>
          </p:txBody>
        </p:sp>
        <p:sp>
          <p:nvSpPr>
            <p:cNvPr id="187" name="Rectangle 186"/>
            <p:cNvSpPr/>
            <p:nvPr/>
          </p:nvSpPr>
          <p:spPr>
            <a:xfrm rot="16200000">
              <a:off x="7349868" y="3158868"/>
              <a:ext cx="1706594" cy="35766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err="1">
                  <a:ln>
                    <a:noFill/>
                  </a:ln>
                  <a:solidFill>
                    <a:prstClr val="black"/>
                  </a:solidFill>
                  <a:effectLst/>
                  <a:uLnTx/>
                  <a:uFillTx/>
                  <a:latin typeface="Calibri"/>
                  <a:ea typeface="+mn-ea"/>
                  <a:cs typeface="+mn-cs"/>
                </a:rPr>
                <a:t>bitline</a:t>
              </a:r>
              <a:endParaRPr kumimoji="0" lang="en-US" sz="2000" b="0" i="0" u="none" strike="noStrike" kern="1200" cap="none" spc="0" normalizeH="0" baseline="0" noProof="0">
                <a:ln>
                  <a:noFill/>
                </a:ln>
                <a:solidFill>
                  <a:prstClr val="black"/>
                </a:solidFill>
                <a:effectLst/>
                <a:uLnTx/>
                <a:uFillTx/>
                <a:latin typeface="Calibri"/>
                <a:ea typeface="+mn-ea"/>
                <a:cs typeface="+mn-cs"/>
              </a:endParaRPr>
            </a:p>
          </p:txBody>
        </p:sp>
        <p:cxnSp>
          <p:nvCxnSpPr>
            <p:cNvPr id="188" name="Straight Arrow Connector 187"/>
            <p:cNvCxnSpPr/>
            <p:nvPr/>
          </p:nvCxnSpPr>
          <p:spPr>
            <a:xfrm flipV="1">
              <a:off x="8013466" y="1975763"/>
              <a:ext cx="0" cy="2291437"/>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7291581" y="2360845"/>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p:nvPr/>
          </p:nvCxnSpPr>
          <p:spPr>
            <a:xfrm flipH="1">
              <a:off x="7071068" y="2504208"/>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flipH="1" flipV="1">
              <a:off x="7510546"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p:nvPr/>
          </p:nvCxnSpPr>
          <p:spPr>
            <a:xfrm flipH="1">
              <a:off x="7071068" y="2602160"/>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3" name="Straight Arrow Connector 192"/>
            <p:cNvCxnSpPr/>
            <p:nvPr/>
          </p:nvCxnSpPr>
          <p:spPr>
            <a:xfrm>
              <a:off x="7510546" y="2830760"/>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4" name="Straight Arrow Connector 193"/>
            <p:cNvCxnSpPr/>
            <p:nvPr/>
          </p:nvCxnSpPr>
          <p:spPr>
            <a:xfrm>
              <a:off x="6900946" y="2830760"/>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flipH="1" flipV="1">
              <a:off x="7071067"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6" name="Straight Arrow Connector 195"/>
            <p:cNvCxnSpPr/>
            <p:nvPr/>
          </p:nvCxnSpPr>
          <p:spPr>
            <a:xfrm>
              <a:off x="7291581" y="2099240"/>
              <a:ext cx="1" cy="28296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7" name="Straight Arrow Connector 196"/>
            <p:cNvCxnSpPr/>
            <p:nvPr/>
          </p:nvCxnSpPr>
          <p:spPr>
            <a:xfrm flipH="1">
              <a:off x="7680667" y="2830760"/>
              <a:ext cx="33279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8" name="Elbow Connector 197"/>
            <p:cNvCxnSpPr/>
            <p:nvPr/>
          </p:nvCxnSpPr>
          <p:spPr>
            <a:xfrm rot="10800000" flipV="1">
              <a:off x="6519946" y="2833142"/>
              <a:ext cx="381001" cy="226217"/>
            </a:xfrm>
            <a:prstGeom prst="bentConnector3">
              <a:avLst>
                <a:gd name="adj1" fmla="val 1006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7" name="Straight Arrow Connector 216"/>
            <p:cNvCxnSpPr/>
            <p:nvPr/>
          </p:nvCxnSpPr>
          <p:spPr>
            <a:xfrm>
              <a:off x="6519945" y="3541133"/>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18" name="Straight Arrow Connector 217"/>
            <p:cNvCxnSpPr/>
            <p:nvPr/>
          </p:nvCxnSpPr>
          <p:spPr>
            <a:xfrm flipV="1">
              <a:off x="6519945" y="3059360"/>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9" name="Straight Arrow Connector 218"/>
            <p:cNvCxnSpPr/>
            <p:nvPr/>
          </p:nvCxnSpPr>
          <p:spPr>
            <a:xfrm flipH="1">
              <a:off x="6291347" y="3426484"/>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0" name="Straight Arrow Connector 219"/>
            <p:cNvCxnSpPr/>
            <p:nvPr/>
          </p:nvCxnSpPr>
          <p:spPr>
            <a:xfrm flipH="1">
              <a:off x="6291347" y="3192960"/>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1" name="Straight Arrow Connector 220"/>
            <p:cNvCxnSpPr/>
            <p:nvPr/>
          </p:nvCxnSpPr>
          <p:spPr>
            <a:xfrm flipV="1">
              <a:off x="6519945" y="3426485"/>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2" name="Rectangle 221"/>
            <p:cNvSpPr/>
            <p:nvPr/>
          </p:nvSpPr>
          <p:spPr>
            <a:xfrm>
              <a:off x="7830586" y="4191000"/>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0" name="Rectangle 229"/>
            <p:cNvSpPr/>
            <p:nvPr/>
          </p:nvSpPr>
          <p:spPr>
            <a:xfrm>
              <a:off x="5501640" y="1219196"/>
              <a:ext cx="2522690"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Cell</a:t>
              </a:r>
            </a:p>
          </p:txBody>
        </p:sp>
      </p:grpSp>
      <p:grpSp>
        <p:nvGrpSpPr>
          <p:cNvPr id="240" name="Group 239"/>
          <p:cNvGrpSpPr/>
          <p:nvPr/>
        </p:nvGrpSpPr>
        <p:grpSpPr>
          <a:xfrm>
            <a:off x="5072146" y="3962402"/>
            <a:ext cx="3386053" cy="838200"/>
            <a:chOff x="5072146" y="4191000"/>
            <a:chExt cx="3386053" cy="838200"/>
          </a:xfrm>
        </p:grpSpPr>
        <p:sp>
          <p:nvSpPr>
            <p:cNvPr id="234" name="Rectangle 233"/>
            <p:cNvSpPr/>
            <p:nvPr/>
          </p:nvSpPr>
          <p:spPr>
            <a:xfrm>
              <a:off x="5072146" y="4495800"/>
              <a:ext cx="3386053" cy="5334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srgbClr val="FF0000"/>
                  </a:solidFill>
                  <a:effectLst/>
                  <a:uLnTx/>
                  <a:uFillTx/>
                  <a:latin typeface="Calibri"/>
                  <a:ea typeface="+mn-ea"/>
                  <a:cs typeface="+mn-cs"/>
                </a:rPr>
                <a:t>large sense amplifier</a:t>
              </a:r>
            </a:p>
          </p:txBody>
        </p:sp>
        <p:sp>
          <p:nvSpPr>
            <p:cNvPr id="237" name="Rectangle 236"/>
            <p:cNvSpPr/>
            <p:nvPr/>
          </p:nvSpPr>
          <p:spPr>
            <a:xfrm>
              <a:off x="7833610" y="4191000"/>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3" name="Group 132"/>
          <p:cNvGrpSpPr/>
          <p:nvPr/>
        </p:nvGrpSpPr>
        <p:grpSpPr>
          <a:xfrm>
            <a:off x="3048000" y="1474386"/>
            <a:ext cx="1003835" cy="2855580"/>
            <a:chOff x="7338060" y="1622874"/>
            <a:chExt cx="1003835" cy="2855580"/>
          </a:xfrm>
        </p:grpSpPr>
        <p:sp>
          <p:nvSpPr>
            <p:cNvPr id="139" name="Rounded Rectangle 138"/>
            <p:cNvSpPr/>
            <p:nvPr/>
          </p:nvSpPr>
          <p:spPr>
            <a:xfrm rot="16200000">
              <a:off x="6824570" y="2669765"/>
              <a:ext cx="2564215" cy="470434"/>
            </a:xfrm>
            <a:prstGeom prst="roundRect">
              <a:avLst>
                <a:gd name="adj" fmla="val 12383"/>
              </a:avLst>
            </a:prstGeom>
            <a:noFill/>
            <a:ln w="381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err="1">
                  <a:ln>
                    <a:noFill/>
                  </a:ln>
                  <a:solidFill>
                    <a:srgbClr val="FF0000"/>
                  </a:solidFill>
                  <a:effectLst/>
                  <a:uLnTx/>
                  <a:uFillTx/>
                  <a:latin typeface="Calibri"/>
                  <a:ea typeface="+mn-ea"/>
                  <a:cs typeface="Calibri"/>
                </a:rPr>
                <a:t>bitline</a:t>
              </a:r>
              <a:r>
                <a:rPr kumimoji="0" lang="en-US" sz="2400" b="1" i="1" u="none" strike="noStrike" kern="1200" cap="none" spc="0" normalizeH="0" baseline="0" noProof="0" dirty="0">
                  <a:ln>
                    <a:noFill/>
                  </a:ln>
                  <a:solidFill>
                    <a:srgbClr val="FF0000"/>
                  </a:solidFill>
                  <a:effectLst/>
                  <a:uLnTx/>
                  <a:uFillTx/>
                  <a:latin typeface="Calibri"/>
                  <a:ea typeface="+mn-ea"/>
                  <a:cs typeface="Calibri"/>
                </a:rPr>
                <a:t>: 512 cells</a:t>
              </a:r>
            </a:p>
          </p:txBody>
        </p:sp>
        <p:cxnSp>
          <p:nvCxnSpPr>
            <p:cNvPr id="134" name="Straight Arrow Connector 133"/>
            <p:cNvCxnSpPr/>
            <p:nvPr/>
          </p:nvCxnSpPr>
          <p:spPr>
            <a:xfrm>
              <a:off x="7947657" y="1977290"/>
              <a:ext cx="0" cy="1981200"/>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flipH="1" flipV="1">
              <a:off x="7871460" y="1895653"/>
              <a:ext cx="76198" cy="81637"/>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p:nvPr/>
          </p:nvCxnSpPr>
          <p:spPr>
            <a:xfrm flipV="1">
              <a:off x="7871460" y="3958490"/>
              <a:ext cx="76198" cy="83508"/>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7338060" y="4112694"/>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2" name="Straight Arrow Connector 151"/>
            <p:cNvCxnSpPr>
              <a:stCxn id="151" idx="0"/>
            </p:cNvCxnSpPr>
            <p:nvPr/>
          </p:nvCxnSpPr>
          <p:spPr>
            <a:xfrm flipV="1">
              <a:off x="7520940" y="1748692"/>
              <a:ext cx="4763" cy="2364002"/>
            </a:xfrm>
            <a:prstGeom prst="straightConnector1">
              <a:avLst/>
            </a:prstGeom>
            <a:ln w="50800" cap="rnd">
              <a:solidFill>
                <a:srgbClr val="FF0000"/>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Oval 153"/>
            <p:cNvSpPr/>
            <p:nvPr/>
          </p:nvSpPr>
          <p:spPr>
            <a:xfrm>
              <a:off x="7342823" y="18401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5" name="Oval 154"/>
            <p:cNvSpPr/>
            <p:nvPr/>
          </p:nvSpPr>
          <p:spPr>
            <a:xfrm>
              <a:off x="7342823" y="22973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6" name="Oval 155"/>
            <p:cNvSpPr/>
            <p:nvPr/>
          </p:nvSpPr>
          <p:spPr>
            <a:xfrm>
              <a:off x="7342823" y="27545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7" name="Oval 156"/>
            <p:cNvSpPr/>
            <p:nvPr/>
          </p:nvSpPr>
          <p:spPr>
            <a:xfrm>
              <a:off x="7342823" y="32117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8" name="Oval 157"/>
            <p:cNvSpPr/>
            <p:nvPr/>
          </p:nvSpPr>
          <p:spPr>
            <a:xfrm>
              <a:off x="7342823" y="36689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64" name="Group 63"/>
          <p:cNvGrpSpPr/>
          <p:nvPr/>
        </p:nvGrpSpPr>
        <p:grpSpPr>
          <a:xfrm>
            <a:off x="3253742" y="1295404"/>
            <a:ext cx="1242058" cy="565684"/>
            <a:chOff x="3253742" y="1524002"/>
            <a:chExt cx="1242058" cy="565684"/>
          </a:xfrm>
        </p:grpSpPr>
        <p:cxnSp>
          <p:nvCxnSpPr>
            <p:cNvPr id="249" name="Straight Arrow Connector 248"/>
            <p:cNvCxnSpPr/>
            <p:nvPr/>
          </p:nvCxnSpPr>
          <p:spPr>
            <a:xfrm flipH="1">
              <a:off x="3253742" y="1752602"/>
              <a:ext cx="474820" cy="33708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2" name="Rectangle 281"/>
            <p:cNvSpPr/>
            <p:nvPr/>
          </p:nvSpPr>
          <p:spPr>
            <a:xfrm>
              <a:off x="3657598" y="1524002"/>
              <a:ext cx="838202"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cell</a:t>
              </a:r>
            </a:p>
          </p:txBody>
        </p:sp>
        <p:cxnSp>
          <p:nvCxnSpPr>
            <p:cNvPr id="287" name="Straight Arrow Connector 286"/>
            <p:cNvCxnSpPr/>
            <p:nvPr/>
          </p:nvCxnSpPr>
          <p:spPr>
            <a:xfrm flipH="1">
              <a:off x="3728562" y="1752602"/>
              <a:ext cx="8143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88" name="Content Placeholder 2"/>
          <p:cNvSpPr txBox="1">
            <a:spLocks/>
          </p:cNvSpPr>
          <p:nvPr/>
        </p:nvSpPr>
        <p:spPr>
          <a:xfrm>
            <a:off x="381000" y="4953000"/>
            <a:ext cx="8305800" cy="14478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200" b="1" i="0" u="none" strike="noStrike" kern="1200" cap="none" spc="0" normalizeH="0" baseline="0" noProof="0" dirty="0">
                <a:ln>
                  <a:noFill/>
                </a:ln>
                <a:solidFill>
                  <a:prstClr val="black"/>
                </a:solidFill>
                <a:effectLst/>
                <a:uLnTx/>
                <a:uFillTx/>
                <a:latin typeface="Calibri"/>
                <a:ea typeface="+mn-ea"/>
                <a:cs typeface="+mn-cs"/>
              </a:rPr>
              <a:t>Long </a:t>
            </a:r>
            <a:r>
              <a:rPr kumimoji="0" lang="en-US" sz="3200" b="1" i="0" u="none" strike="noStrike" kern="1200" cap="none" spc="0" normalizeH="0" baseline="0" noProof="0" dirty="0" err="1">
                <a:ln>
                  <a:noFill/>
                </a:ln>
                <a:solidFill>
                  <a:prstClr val="black"/>
                </a:solidFill>
                <a:effectLst/>
                <a:uLnTx/>
                <a:uFillTx/>
                <a:latin typeface="Calibri"/>
                <a:ea typeface="+mn-ea"/>
                <a:cs typeface="+mn-cs"/>
              </a:rPr>
              <a:t>bitline</a:t>
            </a:r>
            <a:endParaRPr kumimoji="0" lang="en-US" sz="3200" b="1" i="0" u="none" strike="noStrike" kern="1200" cap="none" spc="0" normalizeH="0" baseline="0" noProof="0" dirty="0">
              <a:ln>
                <a:noFill/>
              </a:ln>
              <a:solidFill>
                <a:prstClr val="black"/>
              </a:solidFill>
              <a:effectLst/>
              <a:uLnTx/>
              <a:uFillTx/>
              <a:latin typeface="Calibri"/>
              <a:ea typeface="+mn-ea"/>
              <a:cs typeface="+mn-cs"/>
            </a:endParaRPr>
          </a:p>
          <a:p>
            <a:pPr marL="742950" marR="0" lvl="1" indent="-28575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2800" b="1" i="0" u="none" strike="noStrike" kern="1200" cap="none" spc="0" normalizeH="0" baseline="0" noProof="0" dirty="0">
                <a:ln>
                  <a:noFill/>
                </a:ln>
                <a:solidFill>
                  <a:srgbClr val="006600"/>
                </a:solidFill>
                <a:effectLst/>
                <a:uLnTx/>
                <a:uFillTx/>
                <a:latin typeface="Calibri"/>
                <a:ea typeface="+mn-ea"/>
                <a:cs typeface="+mn-cs"/>
              </a:rPr>
              <a:t>Amortizes sense amplifier cost </a:t>
            </a:r>
            <a:r>
              <a:rPr kumimoji="0" lang="en-US" sz="2800" b="1" i="0" u="none" strike="noStrike" kern="1200" cap="none" spc="0" normalizeH="0" baseline="0" noProof="0" dirty="0">
                <a:ln>
                  <a:noFill/>
                </a:ln>
                <a:solidFill>
                  <a:srgbClr val="006600"/>
                </a:solidFill>
                <a:effectLst/>
                <a:uLnTx/>
                <a:uFillTx/>
                <a:latin typeface="Calibri"/>
                <a:ea typeface="+mn-ea"/>
                <a:cs typeface="+mn-cs"/>
                <a:sym typeface="Wingdings" pitchFamily="2" charset="2"/>
              </a:rPr>
              <a:t> Small area</a:t>
            </a:r>
          </a:p>
          <a:p>
            <a:pPr marL="742950" marR="0" lvl="1" indent="-28575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sym typeface="Wingdings" pitchFamily="2" charset="2"/>
              </a:rPr>
              <a:t>Large </a:t>
            </a:r>
            <a:r>
              <a:rPr kumimoji="0" lang="en-US" sz="2800" b="1" i="0" u="none" strike="noStrike" kern="1200" cap="none" spc="0" normalizeH="0" baseline="0" noProof="0" dirty="0" err="1">
                <a:ln>
                  <a:noFill/>
                </a:ln>
                <a:solidFill>
                  <a:srgbClr val="FF0000"/>
                </a:solidFill>
                <a:effectLst/>
                <a:uLnTx/>
                <a:uFillTx/>
                <a:latin typeface="Calibri"/>
                <a:ea typeface="+mn-ea"/>
                <a:cs typeface="+mn-cs"/>
                <a:sym typeface="Wingdings" pitchFamily="2" charset="2"/>
              </a:rPr>
              <a:t>bitline</a:t>
            </a:r>
            <a:r>
              <a:rPr kumimoji="0" lang="en-US" sz="2800" b="1" i="0" u="none" strike="noStrike" kern="1200" cap="none" spc="0" normalizeH="0" baseline="0" noProof="0" dirty="0">
                <a:ln>
                  <a:noFill/>
                </a:ln>
                <a:solidFill>
                  <a:srgbClr val="FF0000"/>
                </a:solidFill>
                <a:effectLst/>
                <a:uLnTx/>
                <a:uFillTx/>
                <a:latin typeface="Calibri"/>
                <a:ea typeface="+mn-ea"/>
                <a:cs typeface="+mn-cs"/>
                <a:sym typeface="Wingdings" pitchFamily="2" charset="2"/>
              </a:rPr>
              <a:t> capacitance  High latency &amp; power</a:t>
            </a:r>
            <a:endParaRPr kumimoji="0" lang="en-US" sz="2800" b="0" i="0" u="none" strike="noStrike" kern="1200" cap="none" spc="0" normalizeH="0" baseline="0" noProof="0" dirty="0">
              <a:ln>
                <a:noFill/>
              </a:ln>
              <a:solidFill>
                <a:srgbClr val="FF0000"/>
              </a:solidFill>
              <a:effectLst/>
              <a:uLnTx/>
              <a:uFillTx/>
              <a:latin typeface="Calibri"/>
              <a:ea typeface="+mn-ea"/>
              <a:cs typeface="+mn-cs"/>
            </a:endParaRPr>
          </a:p>
          <a:p>
            <a:pPr marL="749300" marR="0" lvl="1" indent="-349250" algn="l" defTabSz="914400" rtl="0" eaLnBrk="1" fontAlgn="auto" latinLnBrk="0" hangingPunct="1">
              <a:lnSpc>
                <a:spcPct val="90000"/>
              </a:lnSpc>
              <a:spcBef>
                <a:spcPct val="20000"/>
              </a:spcBef>
              <a:spcAft>
                <a:spcPts val="0"/>
              </a:spcAft>
              <a:buClrTx/>
              <a:buSzTx/>
              <a:buFont typeface="Arial"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749300" marR="0" lvl="1" indent="-349250" algn="l" defTabSz="914400" rtl="0" eaLnBrk="1" fontAlgn="auto" latinLnBrk="0" hangingPunct="1">
              <a:lnSpc>
                <a:spcPct val="90000"/>
              </a:lnSpc>
              <a:spcBef>
                <a:spcPct val="20000"/>
              </a:spcBef>
              <a:spcAft>
                <a:spcPts val="0"/>
              </a:spcAft>
              <a:buClrTx/>
              <a:buSzTx/>
              <a:buFont typeface="Arial" pitchFamily="34" charset="0"/>
              <a:buChar char="–"/>
              <a:tabLst/>
              <a:defRPr/>
            </a:pPr>
            <a:endParaRPr kumimoji="0" lang="en-US" sz="4400" b="1" i="1" u="none" strike="noStrike" kern="1200" cap="none" spc="0" normalizeH="0" baseline="0" noProof="0" dirty="0">
              <a:ln>
                <a:noFill/>
              </a:ln>
              <a:solidFill>
                <a:srgbClr val="1F497D"/>
              </a:solidFill>
              <a:effectLst/>
              <a:uLnTx/>
              <a:uFillTx/>
              <a:latin typeface="Calibri"/>
              <a:ea typeface="+mn-ea"/>
              <a:cs typeface="+mn-cs"/>
            </a:endParaRPr>
          </a:p>
          <a:p>
            <a:pPr marL="746125" marR="0" lvl="1" indent="-346075" algn="l" defTabSz="914400" rtl="0" eaLnBrk="1" fontAlgn="auto" latinLnBrk="0" hangingPunct="1">
              <a:lnSpc>
                <a:spcPct val="90000"/>
              </a:lnSpc>
              <a:spcBef>
                <a:spcPct val="20000"/>
              </a:spcBef>
              <a:spcAft>
                <a:spcPts val="0"/>
              </a:spcAft>
              <a:buClrTx/>
              <a:buSzTx/>
              <a:buFont typeface="Arial"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9" name="Rectangle 98"/>
          <p:cNvSpPr/>
          <p:nvPr/>
        </p:nvSpPr>
        <p:spPr>
          <a:xfrm rot="16200000">
            <a:off x="7330024" y="2902086"/>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sense amplifier</a:t>
            </a:r>
          </a:p>
        </p:txBody>
      </p:sp>
      <p:cxnSp>
        <p:nvCxnSpPr>
          <p:cNvPr id="100" name="Straight Arrow Connector 99"/>
          <p:cNvCxnSpPr/>
          <p:nvPr/>
        </p:nvCxnSpPr>
        <p:spPr>
          <a:xfrm>
            <a:off x="8001000" y="4157119"/>
            <a:ext cx="579835"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5181600" y="1874524"/>
            <a:ext cx="472082"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05" name="Rectangle 104"/>
          <p:cNvSpPr/>
          <p:nvPr/>
        </p:nvSpPr>
        <p:spPr>
          <a:xfrm rot="16200000">
            <a:off x="3740286" y="2527162"/>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row decoder</a:t>
            </a:r>
          </a:p>
        </p:txBody>
      </p:sp>
    </p:spTree>
    <p:extLst>
      <p:ext uri="{BB962C8B-B14F-4D97-AF65-F5344CB8AC3E}">
        <p14:creationId xmlns:p14="http://schemas.microsoft.com/office/powerpoint/2010/main" val="359804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8">
                                            <p:txEl>
                                              <p:pRg st="0" end="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8">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Trade-Off: Area (Die Size) vs. Latency</a:t>
            </a:r>
          </a:p>
        </p:txBody>
      </p:sp>
      <p:sp>
        <p:nvSpPr>
          <p:cNvPr id="5" name="Right Arrow 4"/>
          <p:cNvSpPr/>
          <p:nvPr/>
        </p:nvSpPr>
        <p:spPr>
          <a:xfrm>
            <a:off x="3238500" y="21640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a:ea typeface="+mn-ea"/>
                <a:cs typeface="+mn-cs"/>
              </a:rPr>
              <a:t>Faster</a:t>
            </a:r>
          </a:p>
        </p:txBody>
      </p:sp>
      <p:sp>
        <p:nvSpPr>
          <p:cNvPr id="97" name="Right Arrow 96"/>
          <p:cNvSpPr/>
          <p:nvPr/>
        </p:nvSpPr>
        <p:spPr>
          <a:xfrm flipH="1">
            <a:off x="3238500" y="35356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a:ea typeface="+mn-ea"/>
                <a:cs typeface="+mn-cs"/>
              </a:rPr>
              <a:t>Smaller</a:t>
            </a:r>
          </a:p>
        </p:txBody>
      </p:sp>
      <p:grpSp>
        <p:nvGrpSpPr>
          <p:cNvPr id="15" name="Group 14"/>
          <p:cNvGrpSpPr/>
          <p:nvPr/>
        </p:nvGrpSpPr>
        <p:grpSpPr>
          <a:xfrm>
            <a:off x="5867400" y="1066800"/>
            <a:ext cx="2590800" cy="5105400"/>
            <a:chOff x="5867400" y="1066800"/>
            <a:chExt cx="2590800" cy="5105400"/>
          </a:xfrm>
        </p:grpSpPr>
        <p:sp>
          <p:nvSpPr>
            <p:cNvPr id="250" name="Rectangle 249"/>
            <p:cNvSpPr/>
            <p:nvPr/>
          </p:nvSpPr>
          <p:spPr>
            <a:xfrm>
              <a:off x="77066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1" name="Straight Arrow Connector 250"/>
            <p:cNvCxnSpPr>
              <a:stCxn id="250" idx="0"/>
            </p:cNvCxnSpPr>
            <p:nvPr/>
          </p:nvCxnSpPr>
          <p:spPr>
            <a:xfrm flipV="1">
              <a:off x="78895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3" name="Rectangle 252"/>
            <p:cNvSpPr/>
            <p:nvPr/>
          </p:nvSpPr>
          <p:spPr>
            <a:xfrm>
              <a:off x="72494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4" name="Straight Arrow Connector 253"/>
            <p:cNvCxnSpPr>
              <a:stCxn id="253" idx="0"/>
            </p:cNvCxnSpPr>
            <p:nvPr/>
          </p:nvCxnSpPr>
          <p:spPr>
            <a:xfrm flipV="1">
              <a:off x="74323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8" name="Rectangle 257"/>
            <p:cNvSpPr/>
            <p:nvPr/>
          </p:nvSpPr>
          <p:spPr>
            <a:xfrm>
              <a:off x="67922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9" name="Straight Arrow Connector 258"/>
            <p:cNvCxnSpPr>
              <a:stCxn id="258" idx="0"/>
            </p:cNvCxnSpPr>
            <p:nvPr/>
          </p:nvCxnSpPr>
          <p:spPr>
            <a:xfrm flipV="1">
              <a:off x="69751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1" name="Rectangle 260"/>
            <p:cNvSpPr/>
            <p:nvPr/>
          </p:nvSpPr>
          <p:spPr>
            <a:xfrm>
              <a:off x="63350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62" name="Straight Arrow Connector 261"/>
            <p:cNvCxnSpPr>
              <a:stCxn id="261" idx="0"/>
            </p:cNvCxnSpPr>
            <p:nvPr/>
          </p:nvCxnSpPr>
          <p:spPr>
            <a:xfrm flipV="1">
              <a:off x="65179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6" name="Oval 275"/>
            <p:cNvSpPr/>
            <p:nvPr/>
          </p:nvSpPr>
          <p:spPr>
            <a:xfrm>
              <a:off x="77114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7" name="Oval 276"/>
            <p:cNvSpPr/>
            <p:nvPr/>
          </p:nvSpPr>
          <p:spPr>
            <a:xfrm>
              <a:off x="72542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8" name="Oval 277"/>
            <p:cNvSpPr/>
            <p:nvPr/>
          </p:nvSpPr>
          <p:spPr>
            <a:xfrm>
              <a:off x="67970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9" name="Oval 278"/>
            <p:cNvSpPr/>
            <p:nvPr/>
          </p:nvSpPr>
          <p:spPr>
            <a:xfrm>
              <a:off x="63398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p:cNvSpPr/>
            <p:nvPr/>
          </p:nvSpPr>
          <p:spPr>
            <a:xfrm>
              <a:off x="77114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Oval 280"/>
            <p:cNvSpPr/>
            <p:nvPr/>
          </p:nvSpPr>
          <p:spPr>
            <a:xfrm>
              <a:off x="72542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2" name="Oval 281"/>
            <p:cNvSpPr/>
            <p:nvPr/>
          </p:nvSpPr>
          <p:spPr>
            <a:xfrm>
              <a:off x="67970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3" name="Oval 282"/>
            <p:cNvSpPr/>
            <p:nvPr/>
          </p:nvSpPr>
          <p:spPr>
            <a:xfrm>
              <a:off x="63398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8" name="Rectangle 317"/>
            <p:cNvSpPr/>
            <p:nvPr/>
          </p:nvSpPr>
          <p:spPr>
            <a:xfrm>
              <a:off x="77066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19" name="Straight Arrow Connector 318"/>
            <p:cNvCxnSpPr>
              <a:stCxn id="318" idx="0"/>
            </p:cNvCxnSpPr>
            <p:nvPr/>
          </p:nvCxnSpPr>
          <p:spPr>
            <a:xfrm flipV="1">
              <a:off x="78895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0" name="Rectangle 319"/>
            <p:cNvSpPr/>
            <p:nvPr/>
          </p:nvSpPr>
          <p:spPr>
            <a:xfrm>
              <a:off x="72494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21" name="Straight Arrow Connector 320"/>
            <p:cNvCxnSpPr>
              <a:stCxn id="320" idx="0"/>
            </p:cNvCxnSpPr>
            <p:nvPr/>
          </p:nvCxnSpPr>
          <p:spPr>
            <a:xfrm flipV="1">
              <a:off x="74323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2" name="Rectangle 321"/>
            <p:cNvSpPr/>
            <p:nvPr/>
          </p:nvSpPr>
          <p:spPr>
            <a:xfrm>
              <a:off x="67922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24" name="Straight Arrow Connector 323"/>
            <p:cNvCxnSpPr>
              <a:stCxn id="322" idx="0"/>
            </p:cNvCxnSpPr>
            <p:nvPr/>
          </p:nvCxnSpPr>
          <p:spPr>
            <a:xfrm flipV="1">
              <a:off x="69751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5" name="Rectangle 324"/>
            <p:cNvSpPr/>
            <p:nvPr/>
          </p:nvSpPr>
          <p:spPr>
            <a:xfrm>
              <a:off x="63350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26" name="Straight Arrow Connector 325"/>
            <p:cNvCxnSpPr>
              <a:stCxn id="325" idx="0"/>
            </p:cNvCxnSpPr>
            <p:nvPr/>
          </p:nvCxnSpPr>
          <p:spPr>
            <a:xfrm flipV="1">
              <a:off x="65179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7" name="Oval 326"/>
            <p:cNvSpPr/>
            <p:nvPr/>
          </p:nvSpPr>
          <p:spPr>
            <a:xfrm>
              <a:off x="77114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8" name="Oval 327"/>
            <p:cNvSpPr/>
            <p:nvPr/>
          </p:nvSpPr>
          <p:spPr>
            <a:xfrm>
              <a:off x="72542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9" name="Oval 328"/>
            <p:cNvSpPr/>
            <p:nvPr/>
          </p:nvSpPr>
          <p:spPr>
            <a:xfrm>
              <a:off x="67970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0" name="Oval 329"/>
            <p:cNvSpPr/>
            <p:nvPr/>
          </p:nvSpPr>
          <p:spPr>
            <a:xfrm>
              <a:off x="63398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1" name="Oval 330"/>
            <p:cNvSpPr/>
            <p:nvPr/>
          </p:nvSpPr>
          <p:spPr>
            <a:xfrm>
              <a:off x="77114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2" name="Oval 331"/>
            <p:cNvSpPr/>
            <p:nvPr/>
          </p:nvSpPr>
          <p:spPr>
            <a:xfrm>
              <a:off x="72542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3" name="Oval 332"/>
            <p:cNvSpPr/>
            <p:nvPr/>
          </p:nvSpPr>
          <p:spPr>
            <a:xfrm>
              <a:off x="67970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4" name="Oval 333"/>
            <p:cNvSpPr/>
            <p:nvPr/>
          </p:nvSpPr>
          <p:spPr>
            <a:xfrm>
              <a:off x="63398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48" name="Rounded Rectangle 147"/>
            <p:cNvSpPr/>
            <p:nvPr/>
          </p:nvSpPr>
          <p:spPr>
            <a:xfrm>
              <a:off x="5867400" y="10668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Calibri"/>
                </a:rPr>
                <a:t>Short </a:t>
              </a:r>
              <a:r>
                <a:rPr kumimoji="0" lang="en-US" sz="36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a:p>
              <a:pPr marL="0" marR="0" lvl="0" indent="0" algn="ctr" defTabSz="914400" rtl="0" eaLnBrk="1" fontAlgn="auto" latinLnBrk="0" hangingPunct="1">
                <a:lnSpc>
                  <a:spcPct val="80000"/>
                </a:lnSpc>
                <a:spcBef>
                  <a:spcPts val="0"/>
                </a:spcBef>
                <a:spcAft>
                  <a:spcPts val="0"/>
                </a:spcAft>
                <a:buClrTx/>
                <a:buSzTx/>
                <a:buFontTx/>
                <a:buNone/>
                <a:tabLst/>
                <a:defRPr/>
              </a:pP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p:txBody>
        </p:sp>
        <p:sp>
          <p:nvSpPr>
            <p:cNvPr id="380" name="Rectangle 379"/>
            <p:cNvSpPr/>
            <p:nvPr/>
          </p:nvSpPr>
          <p:spPr>
            <a:xfrm>
              <a:off x="7696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1" name="Straight Arrow Connector 380"/>
            <p:cNvCxnSpPr>
              <a:stCxn id="380" idx="0"/>
            </p:cNvCxnSpPr>
            <p:nvPr/>
          </p:nvCxnSpPr>
          <p:spPr>
            <a:xfrm flipV="1">
              <a:off x="78790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2" name="Rectangle 381"/>
            <p:cNvSpPr/>
            <p:nvPr/>
          </p:nvSpPr>
          <p:spPr>
            <a:xfrm>
              <a:off x="72390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3" name="Straight Arrow Connector 382"/>
            <p:cNvCxnSpPr>
              <a:stCxn id="382" idx="0"/>
            </p:cNvCxnSpPr>
            <p:nvPr/>
          </p:nvCxnSpPr>
          <p:spPr>
            <a:xfrm flipV="1">
              <a:off x="74218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4" name="Rectangle 383"/>
            <p:cNvSpPr/>
            <p:nvPr/>
          </p:nvSpPr>
          <p:spPr>
            <a:xfrm>
              <a:off x="6781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5" name="Straight Arrow Connector 384"/>
            <p:cNvCxnSpPr>
              <a:stCxn id="384" idx="0"/>
            </p:cNvCxnSpPr>
            <p:nvPr/>
          </p:nvCxnSpPr>
          <p:spPr>
            <a:xfrm flipV="1">
              <a:off x="69646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6" name="Rectangle 385"/>
            <p:cNvSpPr/>
            <p:nvPr/>
          </p:nvSpPr>
          <p:spPr>
            <a:xfrm>
              <a:off x="6324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7" name="Straight Arrow Connector 386"/>
            <p:cNvCxnSpPr>
              <a:stCxn id="386" idx="0"/>
            </p:cNvCxnSpPr>
            <p:nvPr/>
          </p:nvCxnSpPr>
          <p:spPr>
            <a:xfrm flipV="1">
              <a:off x="65074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8" name="Oval 387"/>
            <p:cNvSpPr/>
            <p:nvPr/>
          </p:nvSpPr>
          <p:spPr>
            <a:xfrm>
              <a:off x="7700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9" name="Oval 388"/>
            <p:cNvSpPr/>
            <p:nvPr/>
          </p:nvSpPr>
          <p:spPr>
            <a:xfrm>
              <a:off x="72437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0" name="Oval 389"/>
            <p:cNvSpPr/>
            <p:nvPr/>
          </p:nvSpPr>
          <p:spPr>
            <a:xfrm>
              <a:off x="6786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1" name="Oval 390"/>
            <p:cNvSpPr/>
            <p:nvPr/>
          </p:nvSpPr>
          <p:spPr>
            <a:xfrm>
              <a:off x="6329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2" name="Oval 391"/>
            <p:cNvSpPr/>
            <p:nvPr/>
          </p:nvSpPr>
          <p:spPr>
            <a:xfrm>
              <a:off x="7700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3" name="Oval 392"/>
            <p:cNvSpPr/>
            <p:nvPr/>
          </p:nvSpPr>
          <p:spPr>
            <a:xfrm>
              <a:off x="72437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4" name="Oval 393"/>
            <p:cNvSpPr/>
            <p:nvPr/>
          </p:nvSpPr>
          <p:spPr>
            <a:xfrm>
              <a:off x="6786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5" name="Oval 394"/>
            <p:cNvSpPr/>
            <p:nvPr/>
          </p:nvSpPr>
          <p:spPr>
            <a:xfrm>
              <a:off x="6329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4" name="Group 13"/>
          <p:cNvGrpSpPr/>
          <p:nvPr/>
        </p:nvGrpSpPr>
        <p:grpSpPr>
          <a:xfrm>
            <a:off x="495300" y="1066800"/>
            <a:ext cx="2514600" cy="5105400"/>
            <a:chOff x="495300" y="1066800"/>
            <a:chExt cx="2514600" cy="5105400"/>
          </a:xfrm>
        </p:grpSpPr>
        <p:sp>
          <p:nvSpPr>
            <p:cNvPr id="131" name="Rounded Rectangle 130"/>
            <p:cNvSpPr/>
            <p:nvPr/>
          </p:nvSpPr>
          <p:spPr>
            <a:xfrm>
              <a:off x="495300" y="10668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Calibri"/>
                </a:rPr>
                <a:t>Long </a:t>
              </a:r>
              <a:r>
                <a:rPr kumimoji="0" lang="en-US" sz="36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a:p>
              <a:pPr marL="0" marR="0" lvl="0" indent="0" algn="ctr" defTabSz="914400" rtl="0" eaLnBrk="1" fontAlgn="auto" latinLnBrk="0" hangingPunct="1">
                <a:lnSpc>
                  <a:spcPct val="80000"/>
                </a:lnSpc>
                <a:spcBef>
                  <a:spcPts val="0"/>
                </a:spcBef>
                <a:spcAft>
                  <a:spcPts val="0"/>
                </a:spcAft>
                <a:buClrTx/>
                <a:buSzTx/>
                <a:buFontTx/>
                <a:buNone/>
                <a:tabLst/>
                <a:defRPr/>
              </a:pP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p:txBody>
        </p:sp>
        <p:sp>
          <p:nvSpPr>
            <p:cNvPr id="183" name="Rectangle 182"/>
            <p:cNvSpPr/>
            <p:nvPr/>
          </p:nvSpPr>
          <p:spPr>
            <a:xfrm>
              <a:off x="2209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4" name="Straight Arrow Connector 183"/>
            <p:cNvCxnSpPr>
              <a:stCxn id="183" idx="0"/>
            </p:cNvCxnSpPr>
            <p:nvPr/>
          </p:nvCxnSpPr>
          <p:spPr>
            <a:xfrm flipV="1">
              <a:off x="23926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a:xfrm>
              <a:off x="1752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7" name="Straight Arrow Connector 186"/>
            <p:cNvCxnSpPr>
              <a:stCxn id="186" idx="0"/>
            </p:cNvCxnSpPr>
            <p:nvPr/>
          </p:nvCxnSpPr>
          <p:spPr>
            <a:xfrm flipV="1">
              <a:off x="19354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9" name="Rectangle 188"/>
            <p:cNvSpPr/>
            <p:nvPr/>
          </p:nvSpPr>
          <p:spPr>
            <a:xfrm>
              <a:off x="12954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0" name="Straight Arrow Connector 189"/>
            <p:cNvCxnSpPr>
              <a:stCxn id="189" idx="0"/>
            </p:cNvCxnSpPr>
            <p:nvPr/>
          </p:nvCxnSpPr>
          <p:spPr>
            <a:xfrm flipV="1">
              <a:off x="14782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2" name="Rectangle 191"/>
            <p:cNvSpPr/>
            <p:nvPr/>
          </p:nvSpPr>
          <p:spPr>
            <a:xfrm>
              <a:off x="838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3" name="Straight Arrow Connector 192"/>
            <p:cNvCxnSpPr>
              <a:stCxn id="192" idx="0"/>
            </p:cNvCxnSpPr>
            <p:nvPr/>
          </p:nvCxnSpPr>
          <p:spPr>
            <a:xfrm flipV="1">
              <a:off x="10210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7" name="Oval 206"/>
            <p:cNvSpPr/>
            <p:nvPr/>
          </p:nvSpPr>
          <p:spPr>
            <a:xfrm>
              <a:off x="22145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8" name="Oval 207"/>
            <p:cNvSpPr/>
            <p:nvPr/>
          </p:nvSpPr>
          <p:spPr>
            <a:xfrm>
              <a:off x="17573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9" name="Oval 208"/>
            <p:cNvSpPr/>
            <p:nvPr/>
          </p:nvSpPr>
          <p:spPr>
            <a:xfrm>
              <a:off x="13001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0" name="Oval 209"/>
            <p:cNvSpPr/>
            <p:nvPr/>
          </p:nvSpPr>
          <p:spPr>
            <a:xfrm>
              <a:off x="8429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5" name="Oval 214"/>
            <p:cNvSpPr/>
            <p:nvPr/>
          </p:nvSpPr>
          <p:spPr>
            <a:xfrm>
              <a:off x="22145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6" name="Oval 215"/>
            <p:cNvSpPr/>
            <p:nvPr/>
          </p:nvSpPr>
          <p:spPr>
            <a:xfrm>
              <a:off x="17573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7" name="Oval 216"/>
            <p:cNvSpPr/>
            <p:nvPr/>
          </p:nvSpPr>
          <p:spPr>
            <a:xfrm>
              <a:off x="13001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8" name="Oval 217"/>
            <p:cNvSpPr/>
            <p:nvPr/>
          </p:nvSpPr>
          <p:spPr>
            <a:xfrm>
              <a:off x="8429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3" name="Oval 222"/>
            <p:cNvSpPr/>
            <p:nvPr/>
          </p:nvSpPr>
          <p:spPr>
            <a:xfrm>
              <a:off x="2214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4" name="Oval 223"/>
            <p:cNvSpPr/>
            <p:nvPr/>
          </p:nvSpPr>
          <p:spPr>
            <a:xfrm>
              <a:off x="1757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5" name="Oval 224"/>
            <p:cNvSpPr/>
            <p:nvPr/>
          </p:nvSpPr>
          <p:spPr>
            <a:xfrm>
              <a:off x="13001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6" name="Oval 225"/>
            <p:cNvSpPr/>
            <p:nvPr/>
          </p:nvSpPr>
          <p:spPr>
            <a:xfrm>
              <a:off x="842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1" name="Oval 230"/>
            <p:cNvSpPr/>
            <p:nvPr/>
          </p:nvSpPr>
          <p:spPr>
            <a:xfrm>
              <a:off x="2214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2" name="Oval 231"/>
            <p:cNvSpPr/>
            <p:nvPr/>
          </p:nvSpPr>
          <p:spPr>
            <a:xfrm>
              <a:off x="1757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3" name="Oval 232"/>
            <p:cNvSpPr/>
            <p:nvPr/>
          </p:nvSpPr>
          <p:spPr>
            <a:xfrm>
              <a:off x="13001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4" name="Oval 233"/>
            <p:cNvSpPr/>
            <p:nvPr/>
          </p:nvSpPr>
          <p:spPr>
            <a:xfrm>
              <a:off x="842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6" name="Oval 395"/>
            <p:cNvSpPr/>
            <p:nvPr/>
          </p:nvSpPr>
          <p:spPr>
            <a:xfrm>
              <a:off x="22098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7" name="Oval 396"/>
            <p:cNvSpPr/>
            <p:nvPr/>
          </p:nvSpPr>
          <p:spPr>
            <a:xfrm>
              <a:off x="17526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8" name="Oval 397"/>
            <p:cNvSpPr/>
            <p:nvPr/>
          </p:nvSpPr>
          <p:spPr>
            <a:xfrm>
              <a:off x="12954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9" name="Oval 398"/>
            <p:cNvSpPr/>
            <p:nvPr/>
          </p:nvSpPr>
          <p:spPr>
            <a:xfrm>
              <a:off x="8382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0" name="Oval 399"/>
            <p:cNvSpPr/>
            <p:nvPr/>
          </p:nvSpPr>
          <p:spPr>
            <a:xfrm>
              <a:off x="22098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1" name="Oval 400"/>
            <p:cNvSpPr/>
            <p:nvPr/>
          </p:nvSpPr>
          <p:spPr>
            <a:xfrm>
              <a:off x="17526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2" name="Oval 401"/>
            <p:cNvSpPr/>
            <p:nvPr/>
          </p:nvSpPr>
          <p:spPr>
            <a:xfrm>
              <a:off x="12954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3" name="Oval 402"/>
            <p:cNvSpPr/>
            <p:nvPr/>
          </p:nvSpPr>
          <p:spPr>
            <a:xfrm>
              <a:off x="8382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04" name="Content Placeholder 2"/>
          <p:cNvSpPr txBox="1">
            <a:spLocks/>
          </p:cNvSpPr>
          <p:nvPr/>
        </p:nvSpPr>
        <p:spPr>
          <a:xfrm>
            <a:off x="457200" y="4953000"/>
            <a:ext cx="8001000" cy="648602"/>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4000" b="1" i="0" u="none" strike="noStrike" kern="1200" cap="none" spc="0" normalizeH="0" baseline="0" noProof="0" dirty="0">
                <a:ln>
                  <a:noFill/>
                </a:ln>
                <a:solidFill>
                  <a:srgbClr val="FFFF00"/>
                </a:solidFill>
                <a:effectLst/>
                <a:uLnTx/>
                <a:uFillTx/>
                <a:latin typeface="Calibri"/>
                <a:ea typeface="+mn-ea"/>
                <a:cs typeface="+mn-cs"/>
              </a:rPr>
              <a:t>Trade-Off: Area vs. Latency</a:t>
            </a:r>
          </a:p>
        </p:txBody>
      </p:sp>
    </p:spTree>
    <p:extLst>
      <p:ext uri="{BB962C8B-B14F-4D97-AF65-F5344CB8AC3E}">
        <p14:creationId xmlns:p14="http://schemas.microsoft.com/office/powerpoint/2010/main" val="226996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7" grpId="0" animBg="1"/>
      <p:bldP spid="404" grpId="0" animBg="1"/>
    </p:bld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Trade-Off: Area (Die Size) vs. Latency</a:t>
            </a:r>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64</a:t>
            </a:r>
          </a:p>
        </p:txBody>
      </p:sp>
      <p:sp>
        <p:nvSpPr>
          <p:cNvPr id="25" name="TextBox 24"/>
          <p:cNvSpPr txBox="1"/>
          <p:nvPr/>
        </p:nvSpPr>
        <p:spPr>
          <a:xfrm>
            <a:off x="3276600" y="10668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32</a:t>
            </a:r>
          </a:p>
        </p:txBody>
      </p:sp>
      <p:sp>
        <p:nvSpPr>
          <p:cNvPr id="36" name="TextBox 35"/>
          <p:cNvSpPr txBox="1"/>
          <p:nvPr/>
        </p:nvSpPr>
        <p:spPr>
          <a:xfrm>
            <a:off x="3581400" y="3124200"/>
            <a:ext cx="8382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9BBB59">
                    <a:lumMod val="75000"/>
                  </a:srgbClr>
                </a:solidFill>
                <a:effectLst/>
                <a:uLnTx/>
                <a:uFillTx/>
                <a:latin typeface="Calibri"/>
                <a:ea typeface="+mn-ea"/>
                <a:cs typeface="+mn-cs"/>
              </a:rPr>
              <a:t>128</a:t>
            </a:r>
          </a:p>
        </p:txBody>
      </p:sp>
      <p:sp>
        <p:nvSpPr>
          <p:cNvPr id="37" name="TextBox 36"/>
          <p:cNvSpPr txBox="1"/>
          <p:nvPr/>
        </p:nvSpPr>
        <p:spPr>
          <a:xfrm>
            <a:off x="4572000" y="3657600"/>
            <a:ext cx="838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256</a:t>
            </a:r>
          </a:p>
        </p:txBody>
      </p:sp>
      <p:sp>
        <p:nvSpPr>
          <p:cNvPr id="38" name="TextBox 37"/>
          <p:cNvSpPr txBox="1"/>
          <p:nvPr/>
        </p:nvSpPr>
        <p:spPr>
          <a:xfrm>
            <a:off x="6019800" y="3757990"/>
            <a:ext cx="2895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504D"/>
                </a:solidFill>
                <a:effectLst/>
                <a:uLnTx/>
                <a:uFillTx/>
                <a:latin typeface="Calibri"/>
                <a:ea typeface="+mn-ea"/>
                <a:cs typeface="+mn-cs"/>
              </a:rPr>
              <a:t>512 cells/</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bitline</a:t>
            </a:r>
            <a:endParaRPr kumimoji="0" lang="en-US" sz="2800" b="1" i="0" u="none" strike="noStrike" kern="1200" cap="none" spc="0" normalizeH="0" baseline="0" noProof="0" dirty="0">
              <a:ln>
                <a:noFill/>
              </a:ln>
              <a:solidFill>
                <a:srgbClr val="C0504D"/>
              </a:solidFill>
              <a:effectLst/>
              <a:uLnTx/>
              <a:uFillTx/>
              <a:latin typeface="Calibri"/>
              <a:ea typeface="+mn-ea"/>
              <a:cs typeface="+mn-cs"/>
            </a:endParaRPr>
          </a:p>
        </p:txBody>
      </p:sp>
      <p:sp>
        <p:nvSpPr>
          <p:cNvPr id="40" name="Rounded Rectangular Callout 39"/>
          <p:cNvSpPr/>
          <p:nvPr/>
        </p:nvSpPr>
        <p:spPr>
          <a:xfrm>
            <a:off x="6705600" y="2133600"/>
            <a:ext cx="1828800" cy="1061055"/>
          </a:xfrm>
          <a:prstGeom prst="wedgeRoundRectCallout">
            <a:avLst>
              <a:gd name="adj1" fmla="val -51805"/>
              <a:gd name="adj2" fmla="val 99354"/>
              <a:gd name="adj3" fmla="val 16667"/>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Commodity DRAM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Long </a:t>
            </a:r>
            <a:r>
              <a:rPr kumimoji="0" lang="en-US" sz="2400" b="1" i="0" u="none" strike="noStrike" kern="1200" cap="none" spc="0" normalizeH="0" baseline="0" noProof="0" dirty="0" err="1">
                <a:ln>
                  <a:noFill/>
                </a:ln>
                <a:solidFill>
                  <a:prstClr val="white"/>
                </a:solidFill>
                <a:effectLst/>
                <a:uLnTx/>
                <a:uFillTx/>
                <a:latin typeface="Calibri"/>
                <a:ea typeface="+mn-ea"/>
                <a:cs typeface="+mn-cs"/>
              </a:rPr>
              <a:t>Bitline</a:t>
            </a:r>
            <a:endParaRPr kumimoji="0" lang="en-US" sz="2400" b="1" i="0" u="none" strike="noStrike" kern="1200" cap="none" spc="0" normalizeH="0" baseline="0" noProof="0" dirty="0">
              <a:ln>
                <a:noFill/>
              </a:ln>
              <a:solidFill>
                <a:prstClr val="white"/>
              </a:solidFill>
              <a:effectLst/>
              <a:uLnTx/>
              <a:uFillTx/>
              <a:latin typeface="Calibri"/>
              <a:ea typeface="+mn-ea"/>
              <a:cs typeface="+mn-cs"/>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Cheaper</a:t>
            </a: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Faster</a:t>
            </a:r>
          </a:p>
        </p:txBody>
      </p:sp>
      <p:sp>
        <p:nvSpPr>
          <p:cNvPr id="12" name="Rounded Rectangular Callout 11"/>
          <p:cNvSpPr/>
          <p:nvPr/>
        </p:nvSpPr>
        <p:spPr>
          <a:xfrm>
            <a:off x="4495800" y="1905000"/>
            <a:ext cx="1981200" cy="838200"/>
          </a:xfrm>
          <a:prstGeom prst="wedgeRoundRectCallout">
            <a:avLst>
              <a:gd name="adj1" fmla="val -47531"/>
              <a:gd name="adj2" fmla="val 98151"/>
              <a:gd name="adj3" fmla="val 16667"/>
            </a:avLst>
          </a:prstGeom>
          <a:solidFill>
            <a:schemeClr val="accent3">
              <a:lumMod val="75000"/>
            </a:schemeClr>
          </a:solidFill>
          <a:ln>
            <a:solidFill>
              <a:schemeClr val="accent3">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Fancy DRAM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Short </a:t>
            </a:r>
            <a:r>
              <a:rPr kumimoji="0" lang="en-US" sz="2400" b="1" i="0" u="none" strike="noStrike" kern="1200" cap="none" spc="0" normalizeH="0" baseline="0" noProof="0" dirty="0" err="1">
                <a:ln>
                  <a:noFill/>
                </a:ln>
                <a:solidFill>
                  <a:prstClr val="white"/>
                </a:solidFill>
                <a:effectLst/>
                <a:uLnTx/>
                <a:uFillTx/>
                <a:latin typeface="Calibri"/>
                <a:ea typeface="+mn-ea"/>
                <a:cs typeface="+mn-cs"/>
              </a:rPr>
              <a:t>Bitline</a:t>
            </a:r>
            <a:endParaRPr kumimoji="0" lang="en-US" sz="24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3" name="Group 2"/>
          <p:cNvGrpSpPr/>
          <p:nvPr/>
        </p:nvGrpSpPr>
        <p:grpSpPr>
          <a:xfrm>
            <a:off x="1760146" y="3533003"/>
            <a:ext cx="1530690" cy="1238005"/>
            <a:chOff x="1760146" y="3533003"/>
            <a:chExt cx="1530690" cy="1238005"/>
          </a:xfrm>
        </p:grpSpPr>
        <p:sp>
          <p:nvSpPr>
            <p:cNvPr id="13" name="Left Arrow 12"/>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TextBox 14"/>
            <p:cNvSpPr txBox="1"/>
            <p:nvPr/>
          </p:nvSpPr>
          <p:spPr>
            <a:xfrm rot="18932207">
              <a:off x="1798404" y="3826557"/>
              <a:ext cx="149243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Calibri"/>
                  <a:ea typeface="+mn-ea"/>
                  <a:cs typeface="+mn-cs"/>
                </a:rPr>
                <a:t>GOAL</a:t>
              </a:r>
            </a:p>
          </p:txBody>
        </p:sp>
      </p:grpSp>
    </p:spTree>
    <p:extLst>
      <p:ext uri="{BB962C8B-B14F-4D97-AF65-F5344CB8AC3E}">
        <p14:creationId xmlns:p14="http://schemas.microsoft.com/office/powerpoint/2010/main" val="1281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fade">
                                      <p:cBhvr>
                                        <p:cTn id="18" dur="500"/>
                                        <p:tgtEl>
                                          <p:spTgt spid="4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par>
                          <p:cTn id="32" fill="hold">
                            <p:stCondLst>
                              <p:cond delay="1500"/>
                            </p:stCondLst>
                            <p:childTnLst>
                              <p:par>
                                <p:cTn id="33" presetID="10" presetClass="entr" presetSubtype="0"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36" grpId="0"/>
      <p:bldP spid="37" grpId="0"/>
      <p:bldP spid="38" grpId="0"/>
      <p:bldP spid="40" grpId="0" animBg="1"/>
      <p:bldP spid="7" grpId="0" animBg="1"/>
      <p:bldP spid="41" grpId="0" animBg="1"/>
      <p:bldP spid="12" grpId="0" animBg="1"/>
    </p:bld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 name="Group 181"/>
          <p:cNvGrpSpPr/>
          <p:nvPr/>
        </p:nvGrpSpPr>
        <p:grpSpPr>
          <a:xfrm>
            <a:off x="5867400" y="914400"/>
            <a:ext cx="2590800" cy="5486400"/>
            <a:chOff x="5867400" y="762000"/>
            <a:chExt cx="2590800" cy="54864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7" name="Rounded Rectangle 266"/>
            <p:cNvSpPr/>
            <p:nvPr/>
          </p:nvSpPr>
          <p:spPr>
            <a:xfrm>
              <a:off x="5867400" y="7620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libri"/>
                  <a:ea typeface="+mn-ea"/>
                  <a:cs typeface="Calibri"/>
                </a:rPr>
                <a:t>Short </a:t>
              </a:r>
              <a:r>
                <a:rPr kumimoji="0" lang="en-US" sz="32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dirty="0">
                <a:ln>
                  <a:noFill/>
                </a:ln>
                <a:solidFill>
                  <a:prstClr val="black"/>
                </a:solidFill>
                <a:effectLst/>
                <a:uLnTx/>
                <a:uFillTx/>
                <a:latin typeface="Calibri"/>
                <a:ea typeface="+mn-ea"/>
                <a:cs typeface="Calibri"/>
              </a:endParaRPr>
            </a:p>
          </p:txBody>
        </p:sp>
      </p:grpSp>
      <p:sp>
        <p:nvSpPr>
          <p:cNvPr id="483"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a:ln>
                  <a:noFill/>
                </a:ln>
                <a:solidFill>
                  <a:srgbClr val="008000"/>
                </a:solidFill>
                <a:effectLst/>
                <a:uLnTx/>
                <a:uFillTx/>
                <a:latin typeface="Calibri"/>
                <a:ea typeface="+mn-ea"/>
                <a:cs typeface="+mn-cs"/>
              </a:rPr>
              <a:t>Low Latency </a:t>
            </a:r>
          </a:p>
        </p:txBody>
      </p:sp>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a:t>   Approximating the Best of Both Worlds</a:t>
            </a:r>
          </a:p>
        </p:txBody>
      </p:sp>
      <p:grpSp>
        <p:nvGrpSpPr>
          <p:cNvPr id="148" name="Group 147"/>
          <p:cNvGrpSpPr/>
          <p:nvPr/>
        </p:nvGrpSpPr>
        <p:grpSpPr>
          <a:xfrm>
            <a:off x="495300" y="914400"/>
            <a:ext cx="2514600" cy="5486400"/>
            <a:chOff x="495300" y="762000"/>
            <a:chExt cx="2514600" cy="5486400"/>
          </a:xfrm>
        </p:grpSpPr>
        <p:sp>
          <p:nvSpPr>
            <p:cNvPr id="149" name="Rounded Rectangle 148"/>
            <p:cNvSpPr/>
            <p:nvPr/>
          </p:nvSpPr>
          <p:spPr>
            <a:xfrm>
              <a:off x="495300" y="7620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libri"/>
                  <a:ea typeface="+mn-ea"/>
                  <a:cs typeface="Calibri"/>
                </a:rPr>
                <a:t>Long </a:t>
              </a:r>
              <a:r>
                <a:rPr kumimoji="0" lang="en-US" sz="32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dirty="0">
                <a:ln>
                  <a:noFill/>
                </a:ln>
                <a:solidFill>
                  <a:prstClr val="black"/>
                </a:solidFill>
                <a:effectLst/>
                <a:uLnTx/>
                <a:uFillTx/>
                <a:latin typeface="Calibri"/>
                <a:ea typeface="+mn-ea"/>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68" name="Content Placeholder 2"/>
          <p:cNvSpPr txBox="1">
            <a:spLocks/>
          </p:cNvSpPr>
          <p:nvPr/>
        </p:nvSpPr>
        <p:spPr>
          <a:xfrm>
            <a:off x="457200" y="16154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sp>
        <p:nvSpPr>
          <p:cNvPr id="269" name="Rounded Rectangle 268"/>
          <p:cNvSpPr/>
          <p:nvPr/>
        </p:nvSpPr>
        <p:spPr>
          <a:xfrm>
            <a:off x="4572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Long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sp>
        <p:nvSpPr>
          <p:cNvPr id="274"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Low Latency </a:t>
            </a:r>
          </a:p>
        </p:txBody>
      </p:sp>
      <p:sp>
        <p:nvSpPr>
          <p:cNvPr id="275" name="Rounded Rectangle 274"/>
          <p:cNvSpPr/>
          <p:nvPr/>
        </p:nvSpPr>
        <p:spPr>
          <a:xfrm>
            <a:off x="58674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Calibri"/>
                <a:ea typeface="+mn-ea"/>
                <a:cs typeface="Calibri"/>
              </a:rPr>
              <a:t>Short </a:t>
            </a:r>
            <a:r>
              <a:rPr kumimoji="0" lang="en-US" sz="3200" b="1" i="0" u="none" strike="noStrike" kern="1200" cap="none" spc="0" normalizeH="0" baseline="0" noProof="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a:ln>
                <a:noFill/>
              </a:ln>
              <a:solidFill>
                <a:srgbClr val="FFFF00"/>
              </a:solidFill>
              <a:effectLst/>
              <a:uLnTx/>
              <a:uFillTx/>
              <a:latin typeface="Calibri"/>
              <a:ea typeface="+mn-ea"/>
              <a:cs typeface="Calibri"/>
            </a:endParaRP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Calibri"/>
                <a:ea typeface="+mn-ea"/>
                <a:cs typeface="Calibri"/>
              </a:rPr>
              <a:t>Our Proposal</a:t>
            </a:r>
          </a:p>
        </p:txBody>
      </p:sp>
      <p:grpSp>
        <p:nvGrpSpPr>
          <p:cNvPr id="3" name="Group 2"/>
          <p:cNvGrpSpPr/>
          <p:nvPr/>
        </p:nvGrpSpPr>
        <p:grpSpPr>
          <a:xfrm>
            <a:off x="838200" y="33528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32" name="Content Placeholder 2"/>
          <p:cNvSpPr txBox="1">
            <a:spLocks/>
          </p:cNvSpPr>
          <p:nvPr/>
        </p:nvSpPr>
        <p:spPr>
          <a:xfrm>
            <a:off x="457200"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grpSp>
        <p:nvGrpSpPr>
          <p:cNvPr id="433" name="Group 432"/>
          <p:cNvGrpSpPr/>
          <p:nvPr/>
        </p:nvGrpSpPr>
        <p:grpSpPr>
          <a:xfrm>
            <a:off x="3579177" y="3368676"/>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84" name="Group 183"/>
          <p:cNvGrpSpPr/>
          <p:nvPr/>
        </p:nvGrpSpPr>
        <p:grpSpPr>
          <a:xfrm>
            <a:off x="3946525" y="4953000"/>
            <a:ext cx="3756147" cy="1463675"/>
            <a:chOff x="3946525" y="4800600"/>
            <a:chExt cx="3756147" cy="1463675"/>
          </a:xfrm>
        </p:grpSpPr>
        <p:cxnSp>
          <p:nvCxnSpPr>
            <p:cNvPr id="186" name="Straight Arrow Connector 185"/>
            <p:cNvCxnSpPr/>
            <p:nvPr/>
          </p:nvCxnSpPr>
          <p:spPr>
            <a:xfrm flipH="1">
              <a:off x="5382876" y="4800600"/>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flipH="1">
              <a:off x="5374409" y="5555673"/>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5852006" y="4832351"/>
              <a:ext cx="1" cy="715009"/>
            </a:xfrm>
            <a:prstGeom prst="straightConnector1">
              <a:avLst/>
            </a:prstGeom>
            <a:ln w="50800">
              <a:solidFill>
                <a:srgbClr val="FF000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90" name="Content Placeholder 2"/>
            <p:cNvSpPr txBox="1">
              <a:spLocks/>
            </p:cNvSpPr>
            <p:nvPr/>
          </p:nvSpPr>
          <p:spPr>
            <a:xfrm>
              <a:off x="3946525" y="5654675"/>
              <a:ext cx="3756147" cy="6096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FF66"/>
                  </a:solidFill>
                  <a:effectLst/>
                  <a:uLnTx/>
                  <a:uFillTx/>
                  <a:latin typeface="Calibri"/>
                  <a:ea typeface="+mn-ea"/>
                  <a:cs typeface="+mn-cs"/>
                </a:rPr>
                <a:t>Short </a:t>
              </a:r>
              <a:r>
                <a:rPr kumimoji="0" lang="en-US" sz="3200" b="1" i="1" u="none" strike="noStrike" kern="1200" cap="none" spc="0" normalizeH="0" baseline="0" noProof="0" dirty="0" err="1">
                  <a:ln>
                    <a:noFill/>
                  </a:ln>
                  <a:solidFill>
                    <a:srgbClr val="FFFF66"/>
                  </a:solidFill>
                  <a:effectLst/>
                  <a:uLnTx/>
                  <a:uFillTx/>
                  <a:latin typeface="Calibri"/>
                  <a:ea typeface="+mn-ea"/>
                  <a:cs typeface="+mn-cs"/>
                </a:rPr>
                <a:t>Bitline</a:t>
              </a:r>
              <a:r>
                <a:rPr kumimoji="0" lang="en-US" sz="3200" b="1" i="1" u="none" strike="noStrike" kern="1200" cap="none" spc="0" normalizeH="0" baseline="0" noProof="0" dirty="0">
                  <a:ln>
                    <a:noFill/>
                  </a:ln>
                  <a:solidFill>
                    <a:srgbClr val="FFFF66"/>
                  </a:solidFill>
                  <a:effectLst/>
                  <a:uLnTx/>
                  <a:uFillTx/>
                  <a:latin typeface="Calibri"/>
                  <a:ea typeface="+mn-ea"/>
                  <a:cs typeface="+mn-cs"/>
                </a:rPr>
                <a:t> </a:t>
              </a:r>
              <a:r>
                <a:rPr kumimoji="0" lang="en-US" sz="3200" b="1" i="1" u="none" strike="noStrike" kern="1200" cap="none" spc="0" normalizeH="0" baseline="0" noProof="0" dirty="0">
                  <a:ln>
                    <a:noFill/>
                  </a:ln>
                  <a:solidFill>
                    <a:srgbClr val="FFFF66"/>
                  </a:solidFill>
                  <a:effectLst/>
                  <a:uLnTx/>
                  <a:uFillTx/>
                  <a:latin typeface="Calibri"/>
                  <a:ea typeface="+mn-ea"/>
                  <a:cs typeface="+mn-cs"/>
                  <a:sym typeface="Wingdings"/>
                </a:rPr>
                <a:t> </a:t>
              </a:r>
              <a:r>
                <a:rPr kumimoji="0" lang="en-US" sz="3200" b="1" i="1" u="none" strike="noStrike" kern="1200" cap="none" spc="0" normalizeH="0" baseline="0" noProof="0" dirty="0">
                  <a:ln>
                    <a:noFill/>
                  </a:ln>
                  <a:solidFill>
                    <a:srgbClr val="FFFF66"/>
                  </a:solidFill>
                  <a:effectLst/>
                  <a:uLnTx/>
                  <a:uFillTx/>
                  <a:latin typeface="Calibri"/>
                  <a:ea typeface="+mn-ea"/>
                  <a:cs typeface="+mn-cs"/>
                </a:rPr>
                <a:t>Fast</a:t>
              </a:r>
            </a:p>
          </p:txBody>
        </p:sp>
      </p:grpSp>
      <p:grpSp>
        <p:nvGrpSpPr>
          <p:cNvPr id="19" name="Group 18"/>
          <p:cNvGrpSpPr/>
          <p:nvPr/>
        </p:nvGrpSpPr>
        <p:grpSpPr>
          <a:xfrm>
            <a:off x="182880" y="4404206"/>
            <a:ext cx="5303520" cy="1845998"/>
            <a:chOff x="182880" y="4251806"/>
            <a:chExt cx="5303520" cy="1845998"/>
          </a:xfrm>
        </p:grpSpPr>
        <p:sp>
          <p:nvSpPr>
            <p:cNvPr id="192" name="Oval 191"/>
            <p:cNvSpPr/>
            <p:nvPr/>
          </p:nvSpPr>
          <p:spPr>
            <a:xfrm>
              <a:off x="3352800" y="4251806"/>
              <a:ext cx="2133600" cy="68580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8" name="Group 17"/>
            <p:cNvGrpSpPr/>
            <p:nvPr/>
          </p:nvGrpSpPr>
          <p:grpSpPr>
            <a:xfrm>
              <a:off x="182880" y="4594706"/>
              <a:ext cx="3169920" cy="1503098"/>
              <a:chOff x="182880" y="4594706"/>
              <a:chExt cx="3169920" cy="1503098"/>
            </a:xfrm>
          </p:grpSpPr>
          <p:cxnSp>
            <p:nvCxnSpPr>
              <p:cNvPr id="193" name="Straight Arrow Connector 192"/>
              <p:cNvCxnSpPr>
                <a:endCxn id="192" idx="2"/>
              </p:cNvCxnSpPr>
              <p:nvPr/>
            </p:nvCxnSpPr>
            <p:spPr>
              <a:xfrm flipV="1">
                <a:off x="2580323" y="4594706"/>
                <a:ext cx="772477" cy="556108"/>
              </a:xfrm>
              <a:prstGeom prst="straightConnector1">
                <a:avLst/>
              </a:prstGeom>
              <a:ln w="50800">
                <a:solidFill>
                  <a:srgbClr val="FF0000"/>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sp>
            <p:nvSpPr>
              <p:cNvPr id="199" name="Content Placeholder 2"/>
              <p:cNvSpPr txBox="1">
                <a:spLocks/>
              </p:cNvSpPr>
              <p:nvPr/>
            </p:nvSpPr>
            <p:spPr>
              <a:xfrm>
                <a:off x="182880" y="5031004"/>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FF66"/>
                    </a:solidFill>
                    <a:effectLst/>
                    <a:uLnTx/>
                    <a:uFillTx/>
                    <a:latin typeface="Calibri"/>
                    <a:ea typeface="+mn-ea"/>
                    <a:cs typeface="+mn-cs"/>
                  </a:rPr>
                  <a:t>Need Isolation</a:t>
                </a:r>
              </a:p>
            </p:txBody>
          </p:sp>
        </p:grpSp>
      </p:grpSp>
      <p:sp>
        <p:nvSpPr>
          <p:cNvPr id="207" name="Content Placeholder 2"/>
          <p:cNvSpPr txBox="1">
            <a:spLocks/>
          </p:cNvSpPr>
          <p:nvPr/>
        </p:nvSpPr>
        <p:spPr>
          <a:xfrm>
            <a:off x="2895600" y="5181600"/>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FF66"/>
                </a:solidFill>
                <a:effectLst/>
                <a:uLnTx/>
                <a:uFillTx/>
                <a:latin typeface="Calibri"/>
                <a:ea typeface="+mn-ea"/>
                <a:cs typeface="+mn-cs"/>
              </a:rPr>
              <a:t>Add Isolation Transistors</a:t>
            </a:r>
          </a:p>
        </p:txBody>
      </p:sp>
      <p:sp>
        <p:nvSpPr>
          <p:cNvPr id="200" name="Content Placeholder 2"/>
          <p:cNvSpPr txBox="1">
            <a:spLocks/>
          </p:cNvSpPr>
          <p:nvPr/>
        </p:nvSpPr>
        <p:spPr>
          <a:xfrm>
            <a:off x="4572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High Latency</a:t>
            </a:r>
          </a:p>
        </p:txBody>
      </p:sp>
      <p:sp>
        <p:nvSpPr>
          <p:cNvPr id="201" name="Content Placeholder 2"/>
          <p:cNvSpPr txBox="1">
            <a:spLocks/>
          </p:cNvSpPr>
          <p:nvPr/>
        </p:nvSpPr>
        <p:spPr>
          <a:xfrm>
            <a:off x="5867400" y="16002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Large Area</a:t>
            </a:r>
            <a:r>
              <a:rPr kumimoji="0" lang="en-US" sz="3200" b="1" i="1" u="none" strike="noStrike" kern="1200" cap="none" spc="0" normalizeH="0" baseline="0" noProof="0" dirty="0">
                <a:ln>
                  <a:noFill/>
                </a:ln>
                <a:solidFill>
                  <a:srgbClr val="0000FF"/>
                </a:solidFill>
                <a:effectLst/>
                <a:uLnTx/>
                <a:uFillTx/>
                <a:latin typeface="Calibri"/>
                <a:ea typeface="+mn-ea"/>
                <a:cs typeface="+mn-cs"/>
              </a:rPr>
              <a:t> </a:t>
            </a:r>
          </a:p>
        </p:txBody>
      </p:sp>
      <p:cxnSp>
        <p:nvCxnSpPr>
          <p:cNvPr id="202" name="Straight Arrow Connector 201"/>
          <p:cNvCxnSpPr/>
          <p:nvPr/>
        </p:nvCxnSpPr>
        <p:spPr>
          <a:xfrm flipV="1">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p:nvPr/>
        </p:nvCxnSpPr>
        <p:spPr>
          <a:xfrm flipV="1">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2987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8"/>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3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0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5"/>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83"/>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27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20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8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2" presetClass="path" presetSubtype="0" accel="50000" decel="50000" fill="hold" nodeType="clickEffect">
                                  <p:stCondLst>
                                    <p:cond delay="0"/>
                                  </p:stCondLst>
                                  <p:childTnLst>
                                    <p:animMotion origin="layout" path="M 4.44444E-6 1.11111E-6 L 0.3 1.11111E-6 " pathEditMode="relative" rAng="0" ptsTypes="AA">
                                      <p:cBhvr>
                                        <p:cTn id="39" dur="1000" fill="hold"/>
                                        <p:tgtEl>
                                          <p:spTgt spid="3"/>
                                        </p:tgtEl>
                                        <p:attrNameLst>
                                          <p:attrName>ppt_x</p:attrName>
                                          <p:attrName>ppt_y</p:attrName>
                                        </p:attrNameLst>
                                      </p:cBhvr>
                                      <p:rCtr x="15000" y="0"/>
                                    </p:animMotion>
                                  </p:childTnLst>
                                </p:cTn>
                              </p:par>
                            </p:childTnLst>
                          </p:cTn>
                        </p:par>
                        <p:par>
                          <p:cTn id="40" fill="hold">
                            <p:stCondLst>
                              <p:cond delay="1000"/>
                            </p:stCondLst>
                            <p:childTnLst>
                              <p:par>
                                <p:cTn id="41" presetID="42" presetClass="path" presetSubtype="0" accel="50000" decel="50000" fill="hold" grpId="1" nodeType="afterEffect">
                                  <p:stCondLst>
                                    <p:cond delay="0"/>
                                  </p:stCondLst>
                                  <p:childTnLst>
                                    <p:animMotion origin="layout" path="M 0.00416 2.59259E-6 L 0.29583 2.59259E-6 " pathEditMode="relative" rAng="0" ptsTypes="AA">
                                      <p:cBhvr>
                                        <p:cTn id="42" dur="1000" fill="hold"/>
                                        <p:tgtEl>
                                          <p:spTgt spid="432"/>
                                        </p:tgtEl>
                                        <p:attrNameLst>
                                          <p:attrName>ppt_x</p:attrName>
                                          <p:attrName>ppt_y</p:attrName>
                                        </p:attrNameLst>
                                      </p:cBhvr>
                                      <p:rCtr x="14583" y="0"/>
                                    </p:animMotion>
                                  </p:childTnLst>
                                </p:cTn>
                              </p:par>
                              <p:par>
                                <p:cTn id="43" presetID="1" presetClass="entr" presetSubtype="0" fill="hold" nodeType="withEffect">
                                  <p:stCondLst>
                                    <p:cond delay="0"/>
                                  </p:stCondLst>
                                  <p:childTnLst>
                                    <p:set>
                                      <p:cBhvr>
                                        <p:cTn id="44" dur="1" fill="hold">
                                          <p:stCondLst>
                                            <p:cond delay="0"/>
                                          </p:stCondLst>
                                        </p:cTn>
                                        <p:tgtEl>
                                          <p:spTgt spid="43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57"/>
                                        </p:tgtEl>
                                        <p:attrNameLst>
                                          <p:attrName>style.visibility</p:attrName>
                                        </p:attrNameLst>
                                      </p:cBhvr>
                                      <p:to>
                                        <p:strVal val="visible"/>
                                      </p:to>
                                    </p:set>
                                  </p:childTnLst>
                                </p:cTn>
                              </p:par>
                              <p:par>
                                <p:cTn id="47" presetID="1" presetClass="exit" presetSubtype="0" fill="hold" nodeType="withEffect">
                                  <p:stCondLst>
                                    <p:cond delay="0"/>
                                  </p:stCondLst>
                                  <p:childTnLst>
                                    <p:set>
                                      <p:cBhvr>
                                        <p:cTn id="48" dur="1" fill="hold">
                                          <p:stCondLst>
                                            <p:cond delay="0"/>
                                          </p:stCondLst>
                                        </p:cTn>
                                        <p:tgtEl>
                                          <p:spTgt spid="3"/>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20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0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nodeType="clickEffect">
                                  <p:stCondLst>
                                    <p:cond delay="0"/>
                                  </p:stCondLst>
                                  <p:childTnLst>
                                    <p:animMotion origin="layout" path="M 2.5E-6 0.00046 L 2.5E-6 -0.05949 " pathEditMode="relative" rAng="0" ptsTypes="AA">
                                      <p:cBhvr>
                                        <p:cTn id="56" dur="1000" fill="hold"/>
                                        <p:tgtEl>
                                          <p:spTgt spid="433"/>
                                        </p:tgtEl>
                                        <p:attrNameLst>
                                          <p:attrName>ppt_x</p:attrName>
                                          <p:attrName>ppt_y</p:attrName>
                                        </p:attrNameLst>
                                      </p:cBhvr>
                                      <p:rCtr x="0" y="-3009"/>
                                    </p:animMotion>
                                  </p:childTnLst>
                                </p:cTn>
                              </p:par>
                            </p:childTnLst>
                          </p:cTn>
                        </p:par>
                        <p:par>
                          <p:cTn id="57" fill="hold">
                            <p:stCondLst>
                              <p:cond delay="1000"/>
                            </p:stCondLst>
                            <p:childTnLst>
                              <p:par>
                                <p:cTn id="58" presetID="42" presetClass="path" presetSubtype="0" accel="50000" decel="50000" fill="hold" grpId="1" nodeType="afterEffect">
                                  <p:stCondLst>
                                    <p:cond delay="0"/>
                                  </p:stCondLst>
                                  <p:childTnLst>
                                    <p:animMotion origin="layout" path="M 0.00209 1.48148E-6 L -0.29444 1.48148E-6 " pathEditMode="relative" rAng="0" ptsTypes="AA">
                                      <p:cBhvr>
                                        <p:cTn id="59" dur="1000" fill="hold"/>
                                        <p:tgtEl>
                                          <p:spTgt spid="274"/>
                                        </p:tgtEl>
                                        <p:attrNameLst>
                                          <p:attrName>ppt_x</p:attrName>
                                          <p:attrName>ppt_y</p:attrName>
                                        </p:attrNameLst>
                                      </p:cBhvr>
                                      <p:rCtr x="-14826" y="0"/>
                                    </p:animMotion>
                                  </p:childTnLst>
                                </p:cTn>
                              </p:par>
                              <p:par>
                                <p:cTn id="60" presetID="1" presetClass="entr" presetSubtype="0" fill="hold" nodeType="withEffect">
                                  <p:stCondLst>
                                    <p:cond delay="0"/>
                                  </p:stCondLst>
                                  <p:childTnLst>
                                    <p:set>
                                      <p:cBhvr>
                                        <p:cTn id="61" dur="1" fill="hold">
                                          <p:stCondLst>
                                            <p:cond delay="0"/>
                                          </p:stCondLst>
                                        </p:cTn>
                                        <p:tgtEl>
                                          <p:spTgt spid="209"/>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210"/>
                                        </p:tgtEl>
                                        <p:attrNameLst>
                                          <p:attrName>style.visibility</p:attrName>
                                        </p:attrNameLst>
                                      </p:cBhvr>
                                      <p:to>
                                        <p:strVal val="visible"/>
                                      </p:to>
                                    </p:set>
                                  </p:childTnLst>
                                </p:cTn>
                              </p:par>
                            </p:childTnLst>
                          </p:cTn>
                        </p:par>
                        <p:par>
                          <p:cTn id="64" fill="hold">
                            <p:stCondLst>
                              <p:cond delay="2000"/>
                            </p:stCondLst>
                            <p:childTnLst>
                              <p:par>
                                <p:cTn id="65" presetID="1" presetClass="entr" presetSubtype="0" fill="hold" nodeType="afterEffect">
                                  <p:stCondLst>
                                    <p:cond delay="500"/>
                                  </p:stCondLst>
                                  <p:childTnLst>
                                    <p:set>
                                      <p:cBhvr>
                                        <p:cTn id="66" dur="1" fill="hold">
                                          <p:stCondLst>
                                            <p:cond delay="0"/>
                                          </p:stCondLst>
                                        </p:cTn>
                                        <p:tgtEl>
                                          <p:spTgt spid="18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184"/>
                                        </p:tgtEl>
                                        <p:attrNameLst>
                                          <p:attrName>style.visibility</p:attrName>
                                        </p:attrNameLst>
                                      </p:cBhvr>
                                      <p:to>
                                        <p:strVal val="hidden"/>
                                      </p:to>
                                    </p:set>
                                  </p:childTnLst>
                                </p:cTn>
                              </p:par>
                              <p:par>
                                <p:cTn id="71" presetID="1" presetClass="entr" presetSubtype="0" fill="hold" nodeType="withEffect">
                                  <p:stCondLst>
                                    <p:cond delay="0"/>
                                  </p:stCondLst>
                                  <p:childTnLst>
                                    <p:set>
                                      <p:cBhvr>
                                        <p:cTn id="72" dur="1" fill="hold">
                                          <p:stCondLst>
                                            <p:cond delay="0"/>
                                          </p:stCondLst>
                                        </p:cTn>
                                        <p:tgtEl>
                                          <p:spTgt spid="1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470"/>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07"/>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xit" presetSubtype="0" fill="hold" grpId="1" nodeType="clickEffect">
                                  <p:stCondLst>
                                    <p:cond delay="0"/>
                                  </p:stCondLst>
                                  <p:childTnLst>
                                    <p:set>
                                      <p:cBhvr>
                                        <p:cTn id="82" dur="1" fill="hold">
                                          <p:stCondLst>
                                            <p:cond delay="0"/>
                                          </p:stCondLst>
                                        </p:cTn>
                                        <p:tgtEl>
                                          <p:spTgt spid="207"/>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3" grpId="0" animBg="1"/>
      <p:bldP spid="268" grpId="0" animBg="1"/>
      <p:bldP spid="269" grpId="0" animBg="1"/>
      <p:bldP spid="274" grpId="0" animBg="1"/>
      <p:bldP spid="274" grpId="1" animBg="1"/>
      <p:bldP spid="275" grpId="0" animBg="1"/>
      <p:bldP spid="284" grpId="0" animBg="1"/>
      <p:bldP spid="432" grpId="0" animBg="1"/>
      <p:bldP spid="432" grpId="1" animBg="1"/>
      <p:bldP spid="207" grpId="0" animBg="1"/>
      <p:bldP spid="207" grpId="1" animBg="1"/>
      <p:bldP spid="200" grpId="0" animBg="1"/>
      <p:bldP spid="201" grpId="0" animBg="1"/>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a:t>   Approximating the Best of Both Worlds</a:t>
            </a:r>
          </a:p>
        </p:txBody>
      </p:sp>
      <p:sp>
        <p:nvSpPr>
          <p:cNvPr id="274" name="Content Placeholder 2"/>
          <p:cNvSpPr txBox="1">
            <a:spLocks/>
          </p:cNvSpPr>
          <p:nvPr/>
        </p:nvSpPr>
        <p:spPr>
          <a:xfrm>
            <a:off x="3173355"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Low Latency </a:t>
            </a: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Calibri"/>
                <a:ea typeface="+mn-ea"/>
                <a:cs typeface="Calibri"/>
              </a:rPr>
              <a:t>Our Proposal</a:t>
            </a:r>
          </a:p>
        </p:txBody>
      </p:sp>
      <p:sp>
        <p:nvSpPr>
          <p:cNvPr id="432" name="Content Placeholder 2"/>
          <p:cNvSpPr txBox="1">
            <a:spLocks/>
          </p:cNvSpPr>
          <p:nvPr/>
        </p:nvSpPr>
        <p:spPr>
          <a:xfrm>
            <a:off x="3161828"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grpSp>
        <p:nvGrpSpPr>
          <p:cNvPr id="433" name="Group 432"/>
          <p:cNvGrpSpPr/>
          <p:nvPr/>
        </p:nvGrpSpPr>
        <p:grpSpPr>
          <a:xfrm>
            <a:off x="3579177" y="2961217"/>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 name="Group 3"/>
          <p:cNvGrpSpPr/>
          <p:nvPr/>
        </p:nvGrpSpPr>
        <p:grpSpPr>
          <a:xfrm>
            <a:off x="304800" y="914400"/>
            <a:ext cx="2863850" cy="5486400"/>
            <a:chOff x="304800" y="762000"/>
            <a:chExt cx="2863850" cy="5486400"/>
          </a:xfrm>
        </p:grpSpPr>
        <p:grpSp>
          <p:nvGrpSpPr>
            <p:cNvPr id="148" name="Group 147"/>
            <p:cNvGrpSpPr/>
            <p:nvPr/>
          </p:nvGrpSpPr>
          <p:grpSpPr>
            <a:xfrm>
              <a:off x="495300" y="914400"/>
              <a:ext cx="2514600" cy="5334000"/>
              <a:chOff x="495300" y="914400"/>
              <a:chExt cx="2514600" cy="5334000"/>
            </a:xfrm>
          </p:grpSpPr>
          <p:sp>
            <p:nvSpPr>
              <p:cNvPr id="149" name="Rounded Rectangle 148"/>
              <p:cNvSpPr/>
              <p:nvPr/>
            </p:nvSpPr>
            <p:spPr>
              <a:xfrm>
                <a:off x="495300" y="9144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black"/>
                    </a:solidFill>
                    <a:effectLst/>
                    <a:uLnTx/>
                    <a:uFillTx/>
                    <a:latin typeface="Calibri"/>
                    <a:ea typeface="+mn-ea"/>
                    <a:cs typeface="Calibri"/>
                  </a:rPr>
                  <a:t>Long </a:t>
                </a:r>
                <a:r>
                  <a:rPr kumimoji="0" lang="en-US" sz="3200" b="1" i="0" u="none" strike="noStrike" kern="1200" cap="none" spc="0" normalizeH="0" baseline="0" noProof="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a:ln>
                    <a:noFill/>
                  </a:ln>
                  <a:solidFill>
                    <a:prstClr val="black"/>
                  </a:solidFill>
                  <a:effectLst/>
                  <a:uLnTx/>
                  <a:uFillTx/>
                  <a:latin typeface="Calibri"/>
                  <a:ea typeface="+mn-ea"/>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68" name="Content Placeholder 2"/>
            <p:cNvSpPr txBox="1">
              <a:spLocks/>
            </p:cNvSpPr>
            <p:nvPr/>
          </p:nvSpPr>
          <p:spPr>
            <a:xfrm>
              <a:off x="457200" y="14630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sp>
          <p:nvSpPr>
            <p:cNvPr id="269" name="Rounded Rectangle 268"/>
            <p:cNvSpPr/>
            <p:nvPr/>
          </p:nvSpPr>
          <p:spPr>
            <a:xfrm>
              <a:off x="4572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Long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grpSp>
          <p:nvGrpSpPr>
            <p:cNvPr id="3" name="Group 2"/>
            <p:cNvGrpSpPr/>
            <p:nvPr/>
          </p:nvGrpSpPr>
          <p:grpSpPr>
            <a:xfrm>
              <a:off x="838200" y="32004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0" name="Content Placeholder 2"/>
            <p:cNvSpPr txBox="1">
              <a:spLocks/>
            </p:cNvSpPr>
            <p:nvPr/>
          </p:nvSpPr>
          <p:spPr>
            <a:xfrm>
              <a:off x="457200" y="21183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High Latency</a:t>
              </a:r>
            </a:p>
          </p:txBody>
        </p:sp>
        <p:cxnSp>
          <p:nvCxnSpPr>
            <p:cNvPr id="202" name="Straight Arrow Connector 201"/>
            <p:cNvCxnSpPr/>
            <p:nvPr/>
          </p:nvCxnSpPr>
          <p:spPr>
            <a:xfrm flipV="1">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5746750" y="914400"/>
            <a:ext cx="2863850" cy="5486400"/>
            <a:chOff x="5746750" y="762000"/>
            <a:chExt cx="2863850" cy="5486400"/>
          </a:xfrm>
        </p:grpSpPr>
        <p:grpSp>
          <p:nvGrpSpPr>
            <p:cNvPr id="182" name="Group 181"/>
            <p:cNvGrpSpPr/>
            <p:nvPr/>
          </p:nvGrpSpPr>
          <p:grpSpPr>
            <a:xfrm>
              <a:off x="5867400" y="914400"/>
              <a:ext cx="2590800" cy="5334000"/>
              <a:chOff x="5867400" y="914400"/>
              <a:chExt cx="2590800" cy="53340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7" name="Rounded Rectangle 266"/>
              <p:cNvSpPr/>
              <p:nvPr/>
            </p:nvSpPr>
            <p:spPr>
              <a:xfrm>
                <a:off x="5867400" y="9144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black"/>
                    </a:solidFill>
                    <a:effectLst/>
                    <a:uLnTx/>
                    <a:uFillTx/>
                    <a:latin typeface="Calibri"/>
                    <a:ea typeface="+mn-ea"/>
                    <a:cs typeface="Calibri"/>
                  </a:rPr>
                  <a:t>Short </a:t>
                </a:r>
                <a:r>
                  <a:rPr kumimoji="0" lang="en-US" sz="3200" b="1" i="0" u="none" strike="noStrike" kern="1200" cap="none" spc="0" normalizeH="0" baseline="0" noProof="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a:ln>
                    <a:noFill/>
                  </a:ln>
                  <a:solidFill>
                    <a:prstClr val="black"/>
                  </a:solidFill>
                  <a:effectLst/>
                  <a:uLnTx/>
                  <a:uFillTx/>
                  <a:latin typeface="Calibri"/>
                  <a:ea typeface="+mn-ea"/>
                  <a:cs typeface="Calibri"/>
                </a:endParaRPr>
              </a:p>
            </p:txBody>
          </p:sp>
        </p:grpSp>
        <p:sp>
          <p:nvSpPr>
            <p:cNvPr id="483" name="Content Placeholder 2"/>
            <p:cNvSpPr txBox="1">
              <a:spLocks/>
            </p:cNvSpPr>
            <p:nvPr/>
          </p:nvSpPr>
          <p:spPr>
            <a:xfrm>
              <a:off x="5867400" y="21209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Low Latency </a:t>
              </a:r>
            </a:p>
          </p:txBody>
        </p:sp>
        <p:sp>
          <p:nvSpPr>
            <p:cNvPr id="275" name="Rounded Rectangle 274"/>
            <p:cNvSpPr/>
            <p:nvPr/>
          </p:nvSpPr>
          <p:spPr>
            <a:xfrm>
              <a:off x="58674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Short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sp>
          <p:nvSpPr>
            <p:cNvPr id="201" name="Content Placeholder 2"/>
            <p:cNvSpPr txBox="1">
              <a:spLocks/>
            </p:cNvSpPr>
            <p:nvPr/>
          </p:nvSpPr>
          <p:spPr>
            <a:xfrm>
              <a:off x="5867400" y="14503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Large Area</a:t>
              </a:r>
              <a:r>
                <a:rPr kumimoji="0" lang="en-US" sz="3200" b="1" i="1" u="none" strike="noStrike" kern="1200" cap="none" spc="0" normalizeH="0" baseline="0" noProof="0" dirty="0">
                  <a:ln>
                    <a:noFill/>
                  </a:ln>
                  <a:solidFill>
                    <a:srgbClr val="0000FF"/>
                  </a:solidFill>
                  <a:effectLst/>
                  <a:uLnTx/>
                  <a:uFillTx/>
                  <a:latin typeface="Calibri"/>
                  <a:ea typeface="+mn-ea"/>
                  <a:cs typeface="+mn-cs"/>
                </a:rPr>
                <a:t> </a:t>
              </a:r>
            </a:p>
          </p:txBody>
        </p:sp>
        <p:cxnSp>
          <p:nvCxnSpPr>
            <p:cNvPr id="209" name="Straight Arrow Connector 208"/>
            <p:cNvCxnSpPr/>
            <p:nvPr/>
          </p:nvCxnSpPr>
          <p:spPr>
            <a:xfrm flipV="1">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216" name="Rounded Rectangle 215"/>
          <p:cNvSpPr/>
          <p:nvPr/>
        </p:nvSpPr>
        <p:spPr>
          <a:xfrm>
            <a:off x="2473643" y="914400"/>
            <a:ext cx="4003357" cy="60706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Tiered-Latency DRAM</a:t>
            </a:r>
          </a:p>
        </p:txBody>
      </p:sp>
      <p:grpSp>
        <p:nvGrpSpPr>
          <p:cNvPr id="20" name="Group 19"/>
          <p:cNvGrpSpPr/>
          <p:nvPr/>
        </p:nvGrpSpPr>
        <p:grpSpPr>
          <a:xfrm>
            <a:off x="5410200" y="4908550"/>
            <a:ext cx="2819400" cy="835660"/>
            <a:chOff x="5410200" y="4756150"/>
            <a:chExt cx="2819400" cy="835660"/>
          </a:xfrm>
        </p:grpSpPr>
        <p:sp>
          <p:nvSpPr>
            <p:cNvPr id="217" name="Rounded Rectangle 216"/>
            <p:cNvSpPr/>
            <p:nvPr/>
          </p:nvSpPr>
          <p:spPr>
            <a:xfrm>
              <a:off x="5638800" y="4861560"/>
              <a:ext cx="2590800" cy="612648"/>
            </a:xfrm>
            <a:prstGeom prst="roundRect">
              <a:avLst>
                <a:gd name="adj" fmla="val 30371"/>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Low Latency</a:t>
              </a:r>
            </a:p>
          </p:txBody>
        </p:sp>
        <p:cxnSp>
          <p:nvCxnSpPr>
            <p:cNvPr id="218" name="Straight Arrow Connector 217"/>
            <p:cNvCxnSpPr/>
            <p:nvPr/>
          </p:nvCxnSpPr>
          <p:spPr>
            <a:xfrm>
              <a:off x="5410200" y="4756150"/>
              <a:ext cx="114723" cy="10541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3" name="Straight Arrow Connector 222"/>
            <p:cNvCxnSpPr/>
            <p:nvPr/>
          </p:nvCxnSpPr>
          <p:spPr>
            <a:xfrm flipV="1">
              <a:off x="5410200" y="5474208"/>
              <a:ext cx="114723" cy="1176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4" name="Straight Arrow Connector 223"/>
            <p:cNvCxnSpPr/>
            <p:nvPr/>
          </p:nvCxnSpPr>
          <p:spPr>
            <a:xfrm>
              <a:off x="5524923" y="4861560"/>
              <a:ext cx="0" cy="61264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225" name="Group 224"/>
          <p:cNvGrpSpPr/>
          <p:nvPr/>
        </p:nvGrpSpPr>
        <p:grpSpPr>
          <a:xfrm>
            <a:off x="3581400" y="4953000"/>
            <a:ext cx="1742123" cy="1447800"/>
            <a:chOff x="6487477" y="3962400"/>
            <a:chExt cx="1742123" cy="1447800"/>
          </a:xfrm>
        </p:grpSpPr>
        <p:sp>
          <p:nvSpPr>
            <p:cNvPr id="226" name="Rectangle 225"/>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1" name="Rectangle 230"/>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2" name="Rectangle 231"/>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3" name="Rectangle 232"/>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4" name="Oval 233"/>
            <p:cNvSpPr/>
            <p:nvPr/>
          </p:nvSpPr>
          <p:spPr>
            <a:xfrm>
              <a:off x="78638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0" name="Oval 249"/>
            <p:cNvSpPr/>
            <p:nvPr/>
          </p:nvSpPr>
          <p:spPr>
            <a:xfrm>
              <a:off x="74066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1" name="Oval 250"/>
            <p:cNvSpPr/>
            <p:nvPr/>
          </p:nvSpPr>
          <p:spPr>
            <a:xfrm>
              <a:off x="69494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3" name="Oval 252"/>
            <p:cNvSpPr/>
            <p:nvPr/>
          </p:nvSpPr>
          <p:spPr>
            <a:xfrm>
              <a:off x="64922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4" name="Oval 253"/>
            <p:cNvSpPr/>
            <p:nvPr/>
          </p:nvSpPr>
          <p:spPr>
            <a:xfrm>
              <a:off x="78638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8" name="Oval 257"/>
            <p:cNvSpPr/>
            <p:nvPr/>
          </p:nvSpPr>
          <p:spPr>
            <a:xfrm>
              <a:off x="74066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9" name="Oval 258"/>
            <p:cNvSpPr/>
            <p:nvPr/>
          </p:nvSpPr>
          <p:spPr>
            <a:xfrm>
              <a:off x="69494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1" name="Oval 260"/>
            <p:cNvSpPr/>
            <p:nvPr/>
          </p:nvSpPr>
          <p:spPr>
            <a:xfrm>
              <a:off x="64922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838200" y="3016425"/>
            <a:ext cx="2628598" cy="2683335"/>
            <a:chOff x="838200" y="2864025"/>
            <a:chExt cx="2628598" cy="2683335"/>
          </a:xfrm>
        </p:grpSpPr>
        <p:sp>
          <p:nvSpPr>
            <p:cNvPr id="270" name="Rounded Rectangle 269"/>
            <p:cNvSpPr/>
            <p:nvPr/>
          </p:nvSpPr>
          <p:spPr>
            <a:xfrm>
              <a:off x="838200" y="3384550"/>
              <a:ext cx="2399877" cy="1416050"/>
            </a:xfrm>
            <a:prstGeom prst="roundRect">
              <a:avLst>
                <a:gd name="adj" fmla="val 18840"/>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Small area using long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cxnSp>
          <p:nvCxnSpPr>
            <p:cNvPr id="271" name="Straight Arrow Connector 270"/>
            <p:cNvCxnSpPr/>
            <p:nvPr/>
          </p:nvCxnSpPr>
          <p:spPr>
            <a:xfrm flipH="1">
              <a:off x="3352800" y="2864025"/>
              <a:ext cx="113998" cy="107775"/>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2" name="Straight Arrow Connector 271"/>
            <p:cNvCxnSpPr/>
            <p:nvPr/>
          </p:nvCxnSpPr>
          <p:spPr>
            <a:xfrm flipH="1" flipV="1">
              <a:off x="3352800" y="5474208"/>
              <a:ext cx="113998" cy="7315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3" name="Straight Arrow Connector 272"/>
            <p:cNvCxnSpPr/>
            <p:nvPr/>
          </p:nvCxnSpPr>
          <p:spPr>
            <a:xfrm>
              <a:off x="3352800" y="2971800"/>
              <a:ext cx="0" cy="250240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569273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
                                        </p:tgtEl>
                                      </p:cBhvr>
                                    </p:animEffect>
                                    <p:set>
                                      <p:cBhvr>
                                        <p:cTn id="10" dur="1" fill="hold">
                                          <p:stCondLst>
                                            <p:cond delay="499"/>
                                          </p:stCondLst>
                                        </p:cTn>
                                        <p:tgtEl>
                                          <p:spTgt spid="5"/>
                                        </p:tgtEl>
                                        <p:attrNameLst>
                                          <p:attrName>style.visibility</p:attrName>
                                        </p:attrNameLst>
                                      </p:cBhvr>
                                      <p:to>
                                        <p:strVal val="hidden"/>
                                      </p:to>
                                    </p:set>
                                  </p:childTnLst>
                                </p:cTn>
                              </p:par>
                            </p:childTnLst>
                          </p:cTn>
                        </p:par>
                        <p:par>
                          <p:cTn id="11" fill="hold">
                            <p:stCondLst>
                              <p:cond delay="500"/>
                            </p:stCondLst>
                            <p:childTnLst>
                              <p:par>
                                <p:cTn id="12" presetID="1" presetClass="entr" presetSubtype="0" fill="hold" grpId="0" nodeType="afterEffect">
                                  <p:stCondLst>
                                    <p:cond delay="200"/>
                                  </p:stCondLst>
                                  <p:childTnLst>
                                    <p:set>
                                      <p:cBhvr>
                                        <p:cTn id="13" dur="1" fill="hold">
                                          <p:stCondLst>
                                            <p:cond delay="0"/>
                                          </p:stCondLst>
                                        </p:cTn>
                                        <p:tgtEl>
                                          <p:spTgt spid="21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2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animBg="1"/>
    </p:bld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nvPr>
        </p:nvGraphicFramePr>
        <p:xfrm>
          <a:off x="4343400" y="1524000"/>
          <a:ext cx="4419600" cy="32004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p:cNvGraphicFramePr>
            <a:graphicFrameLocks/>
          </p:cNvGraphicFramePr>
          <p:nvPr>
            <p:extLst/>
          </p:nvPr>
        </p:nvGraphicFramePr>
        <p:xfrm>
          <a:off x="0" y="1524000"/>
          <a:ext cx="4511039" cy="3200401"/>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a:t> Commodity DRAM vs. TL-DRAM </a:t>
            </a:r>
            <a:r>
              <a:rPr lang="en-US" sz="2700" dirty="0">
                <a:solidFill>
                  <a:srgbClr val="1A5712"/>
                </a:solidFill>
              </a:rPr>
              <a:t>[HPCA 2013] </a:t>
            </a:r>
          </a:p>
        </p:txBody>
      </p:sp>
      <p:sp>
        <p:nvSpPr>
          <p:cNvPr id="28" name="Rectangle 27"/>
          <p:cNvSpPr/>
          <p:nvPr/>
        </p:nvSpPr>
        <p:spPr>
          <a:xfrm rot="16200000">
            <a:off x="-571499" y="2689858"/>
            <a:ext cx="2225040" cy="472443"/>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Latency</a:t>
            </a:r>
          </a:p>
        </p:txBody>
      </p:sp>
      <p:sp>
        <p:nvSpPr>
          <p:cNvPr id="29" name="Rectangle 28"/>
          <p:cNvSpPr/>
          <p:nvPr/>
        </p:nvSpPr>
        <p:spPr>
          <a:xfrm rot="16200000">
            <a:off x="3702733" y="2635933"/>
            <a:ext cx="2438402" cy="67173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Power</a:t>
            </a:r>
          </a:p>
        </p:txBody>
      </p:sp>
      <p:sp>
        <p:nvSpPr>
          <p:cNvPr id="30" name="Content Placeholder 2"/>
          <p:cNvSpPr txBox="1">
            <a:spLocks/>
          </p:cNvSpPr>
          <p:nvPr/>
        </p:nvSpPr>
        <p:spPr>
          <a:xfrm>
            <a:off x="1989407" y="285750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dirty="0">
                <a:ln>
                  <a:noFill/>
                </a:ln>
                <a:solidFill>
                  <a:srgbClr val="0000FF"/>
                </a:solidFill>
                <a:effectLst/>
                <a:uLnTx/>
                <a:uFillTx/>
                <a:latin typeface="Calibri"/>
                <a:ea typeface="+mn-ea"/>
                <a:cs typeface="+mn-cs"/>
              </a:rPr>
              <a:t>–56%</a:t>
            </a:r>
          </a:p>
        </p:txBody>
      </p:sp>
      <p:sp>
        <p:nvSpPr>
          <p:cNvPr id="31" name="Content Placeholder 2"/>
          <p:cNvSpPr txBox="1">
            <a:spLocks/>
          </p:cNvSpPr>
          <p:nvPr/>
        </p:nvSpPr>
        <p:spPr>
          <a:xfrm>
            <a:off x="2917875" y="18516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a:ln>
                  <a:noFill/>
                </a:ln>
                <a:solidFill>
                  <a:srgbClr val="FF0000"/>
                </a:solidFill>
                <a:effectLst/>
                <a:uLnTx/>
                <a:uFillTx/>
                <a:latin typeface="Calibri"/>
                <a:ea typeface="+mn-ea"/>
                <a:cs typeface="+mn-cs"/>
              </a:rPr>
              <a:t>+23%</a:t>
            </a:r>
          </a:p>
        </p:txBody>
      </p:sp>
      <p:sp>
        <p:nvSpPr>
          <p:cNvPr id="32" name="Content Placeholder 2"/>
          <p:cNvSpPr txBox="1">
            <a:spLocks/>
          </p:cNvSpPr>
          <p:nvPr/>
        </p:nvSpPr>
        <p:spPr>
          <a:xfrm>
            <a:off x="6248400" y="2956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a:ln>
                  <a:noFill/>
                </a:ln>
                <a:solidFill>
                  <a:srgbClr val="0000FF"/>
                </a:solidFill>
                <a:effectLst/>
                <a:uLnTx/>
                <a:uFillTx/>
                <a:latin typeface="Calibri"/>
                <a:ea typeface="+mn-ea"/>
                <a:cs typeface="+mn-cs"/>
              </a:rPr>
              <a:t>–51%</a:t>
            </a:r>
          </a:p>
        </p:txBody>
      </p:sp>
      <p:sp>
        <p:nvSpPr>
          <p:cNvPr id="33" name="Content Placeholder 2"/>
          <p:cNvSpPr txBox="1">
            <a:spLocks/>
          </p:cNvSpPr>
          <p:nvPr/>
        </p:nvSpPr>
        <p:spPr>
          <a:xfrm>
            <a:off x="7162800" y="1432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a:ln>
                  <a:noFill/>
                </a:ln>
                <a:solidFill>
                  <a:srgbClr val="FF0000"/>
                </a:solidFill>
                <a:effectLst/>
                <a:uLnTx/>
                <a:uFillTx/>
                <a:latin typeface="Calibri"/>
                <a:ea typeface="+mn-ea"/>
                <a:cs typeface="+mn-cs"/>
              </a:rPr>
              <a:t>+49%</a:t>
            </a:r>
          </a:p>
        </p:txBody>
      </p:sp>
      <p:sp>
        <p:nvSpPr>
          <p:cNvPr id="35" name="Content Placeholder 2"/>
          <p:cNvSpPr txBox="1">
            <a:spLocks/>
          </p:cNvSpPr>
          <p:nvPr/>
        </p:nvSpPr>
        <p:spPr>
          <a:xfrm>
            <a:off x="381000" y="838200"/>
            <a:ext cx="4495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DRAM Latency </a:t>
            </a:r>
            <a:r>
              <a:rPr kumimoji="0" lang="en-US" sz="3600" b="0" i="0" u="none" strike="noStrike" kern="1200" cap="none" spc="0" normalizeH="0" baseline="0" noProof="0" dirty="0">
                <a:ln>
                  <a:noFill/>
                </a:ln>
                <a:solidFill>
                  <a:prstClr val="black"/>
                </a:solidFill>
                <a:effectLst/>
                <a:uLnTx/>
                <a:uFillTx/>
                <a:latin typeface="Calibri"/>
                <a:ea typeface="+mn-ea"/>
                <a:cs typeface="+mn-cs"/>
              </a:rPr>
              <a:t>(</a:t>
            </a:r>
            <a:r>
              <a:rPr kumimoji="0" lang="en-US" sz="3600" b="0" i="0" u="none" strike="noStrike" kern="1200" cap="none" spc="0" normalizeH="0" baseline="0" noProof="0" dirty="0" err="1">
                <a:ln>
                  <a:noFill/>
                </a:ln>
                <a:solidFill>
                  <a:prstClr val="black"/>
                </a:solidFill>
                <a:effectLst/>
                <a:uLnTx/>
                <a:uFillTx/>
                <a:latin typeface="Calibri"/>
                <a:ea typeface="+mn-ea"/>
                <a:cs typeface="+mn-cs"/>
              </a:rPr>
              <a:t>tRC</a:t>
            </a:r>
            <a:r>
              <a:rPr kumimoji="0" lang="en-US" sz="3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36" name="Content Placeholder 2"/>
          <p:cNvSpPr txBox="1">
            <a:spLocks/>
          </p:cNvSpPr>
          <p:nvPr/>
        </p:nvSpPr>
        <p:spPr>
          <a:xfrm>
            <a:off x="4648200" y="838200"/>
            <a:ext cx="4114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DRAM Power</a:t>
            </a:r>
          </a:p>
        </p:txBody>
      </p:sp>
      <p:sp>
        <p:nvSpPr>
          <p:cNvPr id="37" name="Content Placeholder 2"/>
          <p:cNvSpPr txBox="1">
            <a:spLocks/>
          </p:cNvSpPr>
          <p:nvPr/>
        </p:nvSpPr>
        <p:spPr>
          <a:xfrm>
            <a:off x="381000" y="5334000"/>
            <a:ext cx="8001000" cy="1524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DRAM Area Overhead</a:t>
            </a:r>
          </a:p>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0" u="none" strike="noStrike" kern="1200" cap="none" spc="0" normalizeH="0" baseline="0" noProof="0" dirty="0">
                <a:ln>
                  <a:noFill/>
                </a:ln>
                <a:solidFill>
                  <a:srgbClr val="4F81BD">
                    <a:lumMod val="75000"/>
                  </a:srgbClr>
                </a:solidFill>
                <a:effectLst/>
                <a:uLnTx/>
                <a:uFillTx/>
                <a:latin typeface="Calibri"/>
                <a:ea typeface="+mn-ea"/>
                <a:cs typeface="+mn-cs"/>
              </a:rPr>
              <a:t>~3%</a:t>
            </a:r>
            <a:r>
              <a:rPr kumimoji="0" lang="en-US" sz="2800" b="0" i="0" u="none" strike="noStrike" kern="1200" cap="none" spc="0" normalizeH="0" baseline="0" noProof="0" dirty="0">
                <a:ln>
                  <a:noFill/>
                </a:ln>
                <a:solidFill>
                  <a:prstClr val="black"/>
                </a:solidFill>
                <a:effectLst/>
                <a:uLnTx/>
                <a:uFillTx/>
                <a:latin typeface="Calibri"/>
                <a:ea typeface="+mn-ea"/>
                <a:cs typeface="+mn-cs"/>
              </a:rPr>
              <a:t>: mainly due to the isolation transistors</a:t>
            </a:r>
          </a:p>
        </p:txBody>
      </p:sp>
      <p:grpSp>
        <p:nvGrpSpPr>
          <p:cNvPr id="67" name="Group 66"/>
          <p:cNvGrpSpPr/>
          <p:nvPr/>
        </p:nvGrpSpPr>
        <p:grpSpPr>
          <a:xfrm>
            <a:off x="298449" y="4038600"/>
            <a:ext cx="4040188" cy="1219200"/>
            <a:chOff x="298449" y="4038600"/>
            <a:chExt cx="4040188" cy="1219200"/>
          </a:xfrm>
        </p:grpSpPr>
        <p:sp>
          <p:nvSpPr>
            <p:cNvPr id="46" name="Content Placeholder 2"/>
            <p:cNvSpPr txBox="1">
              <a:spLocks/>
            </p:cNvSpPr>
            <p:nvPr/>
          </p:nvSpPr>
          <p:spPr>
            <a:xfrm>
              <a:off x="2116046" y="4572001"/>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TL-DRAM</a:t>
              </a:r>
            </a:p>
          </p:txBody>
        </p:sp>
        <p:cxnSp>
          <p:nvCxnSpPr>
            <p:cNvPr id="39" name="Straight Arrow Connector 38"/>
            <p:cNvCxnSpPr/>
            <p:nvPr/>
          </p:nvCxnSpPr>
          <p:spPr>
            <a:xfrm flipV="1">
              <a:off x="2438400"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298449"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Commodity DRAM</a:t>
              </a:r>
            </a:p>
          </p:txBody>
        </p:sp>
        <p:sp>
          <p:nvSpPr>
            <p:cNvPr id="53" name="Content Placeholder 2"/>
            <p:cNvSpPr txBox="1">
              <a:spLocks/>
            </p:cNvSpPr>
            <p:nvPr/>
          </p:nvSpPr>
          <p:spPr>
            <a:xfrm>
              <a:off x="1970356"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Near       Far</a:t>
              </a:r>
            </a:p>
          </p:txBody>
        </p:sp>
        <p:cxnSp>
          <p:nvCxnSpPr>
            <p:cNvPr id="54" name="Straight Arrow Connector 53"/>
            <p:cNvCxnSpPr/>
            <p:nvPr/>
          </p:nvCxnSpPr>
          <p:spPr>
            <a:xfrm flipV="1">
              <a:off x="3381378"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flipV="1">
              <a:off x="4338637"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flipV="1">
              <a:off x="748668" y="4089400"/>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flipV="1">
              <a:off x="748668" y="4318002"/>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66" name="Group 65"/>
          <p:cNvGrpSpPr/>
          <p:nvPr/>
        </p:nvGrpSpPr>
        <p:grpSpPr>
          <a:xfrm>
            <a:off x="4586068" y="4038600"/>
            <a:ext cx="4040188" cy="1219199"/>
            <a:chOff x="4586068" y="4038600"/>
            <a:chExt cx="4040188" cy="1219199"/>
          </a:xfrm>
        </p:grpSpPr>
        <p:cxnSp>
          <p:nvCxnSpPr>
            <p:cNvPr id="58" name="Straight Arrow Connector 57"/>
            <p:cNvCxnSpPr/>
            <p:nvPr/>
          </p:nvCxnSpPr>
          <p:spPr>
            <a:xfrm flipV="1">
              <a:off x="6726019"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4586068"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Commodity DRAM</a:t>
              </a:r>
            </a:p>
          </p:txBody>
        </p:sp>
        <p:sp>
          <p:nvSpPr>
            <p:cNvPr id="60" name="Content Placeholder 2"/>
            <p:cNvSpPr txBox="1">
              <a:spLocks/>
            </p:cNvSpPr>
            <p:nvPr/>
          </p:nvSpPr>
          <p:spPr>
            <a:xfrm>
              <a:off x="6257975"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Near       Far</a:t>
              </a:r>
            </a:p>
          </p:txBody>
        </p:sp>
        <p:cxnSp>
          <p:nvCxnSpPr>
            <p:cNvPr id="61" name="Straight Arrow Connector 60"/>
            <p:cNvCxnSpPr/>
            <p:nvPr/>
          </p:nvCxnSpPr>
          <p:spPr>
            <a:xfrm flipV="1">
              <a:off x="7668997"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flipV="1">
              <a:off x="8626256"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flipV="1">
              <a:off x="5036287" y="4094163"/>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p:nvPr/>
          </p:nvCxnSpPr>
          <p:spPr>
            <a:xfrm flipV="1">
              <a:off x="5036287" y="4322765"/>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65" name="Content Placeholder 2"/>
            <p:cNvSpPr txBox="1">
              <a:spLocks/>
            </p:cNvSpPr>
            <p:nvPr/>
          </p:nvSpPr>
          <p:spPr>
            <a:xfrm>
              <a:off x="6400800" y="4572000"/>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TL-DRAM</a:t>
              </a:r>
            </a:p>
          </p:txBody>
        </p:sp>
      </p:grpSp>
      <p:sp>
        <p:nvSpPr>
          <p:cNvPr id="38" name="Content Placeholder 2"/>
          <p:cNvSpPr txBox="1">
            <a:spLocks/>
          </p:cNvSpPr>
          <p:nvPr/>
        </p:nvSpPr>
        <p:spPr>
          <a:xfrm>
            <a:off x="879923" y="2188026"/>
            <a:ext cx="18288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 (52.5ns)</a:t>
            </a:r>
          </a:p>
        </p:txBody>
      </p:sp>
    </p:spTree>
    <p:extLst>
      <p:ext uri="{BB962C8B-B14F-4D97-AF65-F5344CB8AC3E}">
        <p14:creationId xmlns:p14="http://schemas.microsoft.com/office/powerpoint/2010/main" val="3803374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Graphic spid="24" grpId="0">
        <p:bldAsOne/>
      </p:bldGraphic>
      <p:bldP spid="28" grpId="0"/>
      <p:bldP spid="29" grpId="0"/>
      <p:bldP spid="30" grpId="0"/>
      <p:bldP spid="31" grpId="0"/>
      <p:bldP spid="32" grpId="0"/>
      <p:bldP spid="33" grpId="0"/>
      <p:bldP spid="35" grpId="0"/>
      <p:bldP spid="36" grpId="0"/>
      <p:bldP spid="37" grpId="0"/>
      <p:bldP spid="38" grpId="0"/>
    </p:bld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Trade-Off: Area (Die-Area) vs. Latency</a:t>
            </a:r>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64</a:t>
            </a:r>
          </a:p>
        </p:txBody>
      </p:sp>
      <p:sp>
        <p:nvSpPr>
          <p:cNvPr id="25" name="TextBox 24"/>
          <p:cNvSpPr txBox="1"/>
          <p:nvPr/>
        </p:nvSpPr>
        <p:spPr>
          <a:xfrm>
            <a:off x="3276600" y="10668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32</a:t>
            </a:r>
          </a:p>
        </p:txBody>
      </p:sp>
      <p:sp>
        <p:nvSpPr>
          <p:cNvPr id="36" name="TextBox 35"/>
          <p:cNvSpPr txBox="1"/>
          <p:nvPr/>
        </p:nvSpPr>
        <p:spPr>
          <a:xfrm>
            <a:off x="4419600" y="2743200"/>
            <a:ext cx="8382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128</a:t>
            </a:r>
          </a:p>
        </p:txBody>
      </p:sp>
      <p:sp>
        <p:nvSpPr>
          <p:cNvPr id="37" name="TextBox 36"/>
          <p:cNvSpPr txBox="1"/>
          <p:nvPr/>
        </p:nvSpPr>
        <p:spPr>
          <a:xfrm>
            <a:off x="5105400" y="3048000"/>
            <a:ext cx="838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256</a:t>
            </a:r>
          </a:p>
        </p:txBody>
      </p:sp>
      <p:sp>
        <p:nvSpPr>
          <p:cNvPr id="38" name="TextBox 37"/>
          <p:cNvSpPr txBox="1"/>
          <p:nvPr/>
        </p:nvSpPr>
        <p:spPr>
          <a:xfrm>
            <a:off x="5981700" y="3084493"/>
            <a:ext cx="289560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   512 cells/</a:t>
            </a:r>
            <a:r>
              <a:rPr kumimoji="0" lang="en-US" sz="2800" b="1" i="0" u="none" strike="noStrike" kern="1200" cap="none" spc="0" normalizeH="0" baseline="0" noProof="0" dirty="0" err="1">
                <a:ln>
                  <a:noFill/>
                </a:ln>
                <a:solidFill>
                  <a:prstClr val="black"/>
                </a:solidFill>
                <a:effectLst/>
                <a:uLnTx/>
                <a:uFillTx/>
                <a:latin typeface="Calibri"/>
                <a:ea typeface="+mn-ea"/>
                <a:cs typeface="+mn-cs"/>
              </a:rPr>
              <a:t>bitline</a:t>
            </a:r>
            <a:r>
              <a:rPr kumimoji="0" lang="en-US" sz="2800" b="1" i="0" u="none" strike="noStrike" kern="1200" cap="none" spc="0" normalizeH="0" baseline="0" noProof="0" dirty="0">
                <a:ln>
                  <a:noFill/>
                </a:ln>
                <a:solidFill>
                  <a:prstClr val="black"/>
                </a:solidFill>
                <a:effectLst/>
                <a:uLnTx/>
                <a:uFillTx/>
                <a:latin typeface="Calibri"/>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   </a:t>
            </a: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Cheaper</a:t>
            </a: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Faster</a:t>
            </a:r>
          </a:p>
        </p:txBody>
      </p:sp>
      <p:sp>
        <p:nvSpPr>
          <p:cNvPr id="13" name="Oval 12"/>
          <p:cNvSpPr/>
          <p:nvPr/>
        </p:nvSpPr>
        <p:spPr>
          <a:xfrm>
            <a:off x="3979398" y="3606018"/>
            <a:ext cx="182880" cy="182880"/>
          </a:xfrm>
          <a:prstGeom prst="ellipse">
            <a:avLst/>
          </a:prstGeom>
          <a:solidFill>
            <a:schemeClr val="accent3">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 name="Rectangle 13"/>
          <p:cNvSpPr/>
          <p:nvPr/>
        </p:nvSpPr>
        <p:spPr>
          <a:xfrm>
            <a:off x="3314699" y="3657600"/>
            <a:ext cx="2628901"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srgbClr val="9BBB59">
                    <a:lumMod val="50000"/>
                  </a:srgbClr>
                </a:solidFill>
                <a:effectLst/>
                <a:uLnTx/>
                <a:uFillTx/>
                <a:latin typeface="Calibri"/>
                <a:ea typeface="+mn-ea"/>
                <a:cs typeface="+mn-cs"/>
              </a:rPr>
              <a:t>Near Segment</a:t>
            </a:r>
          </a:p>
        </p:txBody>
      </p:sp>
      <p:sp>
        <p:nvSpPr>
          <p:cNvPr id="15" name="Oval 14"/>
          <p:cNvSpPr/>
          <p:nvPr/>
        </p:nvSpPr>
        <p:spPr>
          <a:xfrm>
            <a:off x="7528561" y="3606018"/>
            <a:ext cx="182880" cy="18288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Rectangle 15"/>
          <p:cNvSpPr/>
          <p:nvPr/>
        </p:nvSpPr>
        <p:spPr>
          <a:xfrm>
            <a:off x="6544002" y="3657600"/>
            <a:ext cx="2447598"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srgbClr val="FF0000"/>
                </a:solidFill>
                <a:effectLst/>
                <a:uLnTx/>
                <a:uFillTx/>
                <a:latin typeface="Calibri"/>
                <a:ea typeface="+mn-ea"/>
                <a:cs typeface="+mn-cs"/>
              </a:rPr>
              <a:t>Far Segment</a:t>
            </a:r>
          </a:p>
        </p:txBody>
      </p:sp>
      <p:grpSp>
        <p:nvGrpSpPr>
          <p:cNvPr id="23" name="Group 22"/>
          <p:cNvGrpSpPr/>
          <p:nvPr/>
        </p:nvGrpSpPr>
        <p:grpSpPr>
          <a:xfrm>
            <a:off x="1760146" y="3533003"/>
            <a:ext cx="1530690" cy="1238005"/>
            <a:chOff x="1760146" y="3533003"/>
            <a:chExt cx="1530690" cy="1238005"/>
          </a:xfrm>
        </p:grpSpPr>
        <p:sp>
          <p:nvSpPr>
            <p:cNvPr id="26" name="Left Arrow 25"/>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uLnTx/>
                <a:uFillTx/>
                <a:latin typeface="Calibri"/>
                <a:ea typeface="+mn-ea"/>
                <a:cs typeface="+mn-cs"/>
              </a:endParaRPr>
            </a:p>
          </p:txBody>
        </p:sp>
        <p:sp>
          <p:nvSpPr>
            <p:cNvPr id="27" name="TextBox 26"/>
            <p:cNvSpPr txBox="1"/>
            <p:nvPr/>
          </p:nvSpPr>
          <p:spPr>
            <a:xfrm rot="18932207">
              <a:off x="1798404" y="3826557"/>
              <a:ext cx="149243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Calibri"/>
                  <a:ea typeface="+mn-ea"/>
                  <a:cs typeface="+mn-cs"/>
                </a:rPr>
                <a:t>GOAL</a:t>
              </a:r>
            </a:p>
          </p:txBody>
        </p:sp>
      </p:grpSp>
    </p:spTree>
    <p:extLst>
      <p:ext uri="{BB962C8B-B14F-4D97-AF65-F5344CB8AC3E}">
        <p14:creationId xmlns:p14="http://schemas.microsoft.com/office/powerpoint/2010/main" val="3671077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animBg="1"/>
      <p:bldP spid="16" grpId="0"/>
    </p:bld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Leveraging Tiered-Latency DRAM </a:t>
            </a:r>
          </a:p>
        </p:txBody>
      </p:sp>
      <p:sp>
        <p:nvSpPr>
          <p:cNvPr id="28" name="Content Placeholder 2"/>
          <p:cNvSpPr>
            <a:spLocks noGrp="1"/>
          </p:cNvSpPr>
          <p:nvPr>
            <p:ph idx="1"/>
          </p:nvPr>
        </p:nvSpPr>
        <p:spPr>
          <a:xfrm>
            <a:off x="304800" y="990600"/>
            <a:ext cx="8534400" cy="5562600"/>
          </a:xfrm>
        </p:spPr>
        <p:txBody>
          <a:bodyPr/>
          <a:lstStyle/>
          <a:p>
            <a:pPr>
              <a:lnSpc>
                <a:spcPct val="85000"/>
              </a:lnSpc>
            </a:pPr>
            <a:r>
              <a:rPr lang="en-US" sz="3200" dirty="0"/>
              <a:t>TL-DRAM is a </a:t>
            </a:r>
            <a:r>
              <a:rPr lang="en-US" sz="3200" b="1" i="1" dirty="0"/>
              <a:t>substrate</a:t>
            </a:r>
            <a:r>
              <a:rPr lang="en-US" sz="3200" dirty="0"/>
              <a:t> that can be leveraged by the hardware and/or software</a:t>
            </a:r>
          </a:p>
          <a:p>
            <a:pPr>
              <a:lnSpc>
                <a:spcPct val="85000"/>
              </a:lnSpc>
            </a:pPr>
            <a:endParaRPr lang="en-US" sz="1800" dirty="0"/>
          </a:p>
          <a:p>
            <a:pPr>
              <a:lnSpc>
                <a:spcPct val="85000"/>
              </a:lnSpc>
            </a:pPr>
            <a:r>
              <a:rPr lang="en-US" sz="3200" dirty="0"/>
              <a:t>Many potential uses</a:t>
            </a:r>
          </a:p>
          <a:p>
            <a:pPr marL="801688" lvl="1" indent="-344488">
              <a:lnSpc>
                <a:spcPct val="85000"/>
              </a:lnSpc>
              <a:buFont typeface="+mj-lt"/>
              <a:buAutoNum type="arabicPeriod"/>
            </a:pPr>
            <a:r>
              <a:rPr lang="en-US" sz="2800" dirty="0"/>
              <a:t>Use near segment as hardware-managed </a:t>
            </a:r>
            <a:r>
              <a:rPr lang="en-US" sz="2800" b="1" i="1" dirty="0"/>
              <a:t>inclusive</a:t>
            </a:r>
            <a:r>
              <a:rPr lang="en-US" sz="2800" dirty="0"/>
              <a:t> cache to far segment</a:t>
            </a:r>
          </a:p>
          <a:p>
            <a:pPr marL="801688" lvl="1" indent="-344488">
              <a:lnSpc>
                <a:spcPct val="85000"/>
              </a:lnSpc>
              <a:buFont typeface="+mj-lt"/>
              <a:buAutoNum type="arabicPeriod"/>
            </a:pPr>
            <a:r>
              <a:rPr lang="en-US" sz="2800" dirty="0"/>
              <a:t>Use near segment as hardware-managed </a:t>
            </a:r>
            <a:r>
              <a:rPr lang="en-US" sz="2800" b="1" i="1" dirty="0"/>
              <a:t>exclusive</a:t>
            </a:r>
            <a:r>
              <a:rPr lang="en-US" sz="2800" dirty="0"/>
              <a:t> cache to far segment</a:t>
            </a:r>
          </a:p>
          <a:p>
            <a:pPr marL="801688" lvl="1" indent="-344488">
              <a:lnSpc>
                <a:spcPct val="85000"/>
              </a:lnSpc>
              <a:buFont typeface="+mj-lt"/>
              <a:buAutoNum type="arabicPeriod"/>
            </a:pPr>
            <a:r>
              <a:rPr lang="en-US" sz="2800" dirty="0"/>
              <a:t>Profile-based page mapping by operating system</a:t>
            </a:r>
          </a:p>
          <a:p>
            <a:pPr marL="801688" lvl="1" indent="-344488">
              <a:lnSpc>
                <a:spcPct val="85000"/>
              </a:lnSpc>
              <a:buFont typeface="+mj-lt"/>
              <a:buAutoNum type="arabicPeriod"/>
            </a:pPr>
            <a:r>
              <a:rPr lang="en-US" sz="2800" dirty="0"/>
              <a:t>Simply replace DRAM with TL-DRAM </a:t>
            </a:r>
            <a:r>
              <a:rPr lang="en-US" sz="1000" dirty="0">
                <a:latin typeface="Wingdings"/>
                <a:ea typeface="Wingdings"/>
                <a:cs typeface="Wingdings"/>
                <a:sym typeface="Wingdings"/>
              </a:rPr>
              <a:t> </a:t>
            </a:r>
            <a:endParaRPr lang="en-US" sz="2800" dirty="0"/>
          </a:p>
          <a:p>
            <a:pPr marL="457200" lvl="1" indent="0">
              <a:lnSpc>
                <a:spcPct val="85000"/>
              </a:lnSpc>
              <a:buNone/>
            </a:pPr>
            <a:endParaRPr lang="en-US" sz="2800" dirty="0"/>
          </a:p>
        </p:txBody>
      </p:sp>
      <p:sp>
        <p:nvSpPr>
          <p:cNvPr id="4" name="Rounded Rectangle 3"/>
          <p:cNvSpPr/>
          <p:nvPr/>
        </p:nvSpPr>
        <p:spPr>
          <a:xfrm>
            <a:off x="762000" y="2743200"/>
            <a:ext cx="7848600" cy="7620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Rounded Rectangle 4"/>
          <p:cNvSpPr/>
          <p:nvPr/>
        </p:nvSpPr>
        <p:spPr>
          <a:xfrm>
            <a:off x="762000" y="2743200"/>
            <a:ext cx="7848600" cy="2057400"/>
          </a:xfrm>
          <a:prstGeom prst="roundRect">
            <a:avLst>
              <a:gd name="adj" fmla="val 7644"/>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 name="Rectangle 5"/>
          <p:cNvSpPr/>
          <p:nvPr/>
        </p:nvSpPr>
        <p:spPr>
          <a:xfrm>
            <a:off x="683568" y="6490211"/>
            <a:ext cx="7560840"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Tiered-Latency DRAM: A Low Latency and Low Cost DRAM Architecture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2013.</a:t>
            </a:r>
          </a:p>
        </p:txBody>
      </p:sp>
    </p:spTree>
    <p:extLst>
      <p:ext uri="{BB962C8B-B14F-4D97-AF65-F5344CB8AC3E}">
        <p14:creationId xmlns:p14="http://schemas.microsoft.com/office/powerpoint/2010/main" val="2464177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8">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5" grpId="1" animBg="1"/>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Rectangle 40"/>
          <p:cNvSpPr/>
          <p:nvPr/>
        </p:nvSpPr>
        <p:spPr>
          <a:xfrm rot="10800000" flipV="1">
            <a:off x="2819401"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black"/>
              </a:solidFill>
              <a:effectLst/>
              <a:uLnTx/>
              <a:uFillTx/>
              <a:latin typeface="Calibri"/>
              <a:ea typeface="+mn-ea"/>
              <a:cs typeface="+mn-cs"/>
            </a:endParaRPr>
          </a:p>
        </p:txBody>
      </p:sp>
      <p:sp>
        <p:nvSpPr>
          <p:cNvPr id="36" name="Rectangle 35"/>
          <p:cNvSpPr/>
          <p:nvPr/>
        </p:nvSpPr>
        <p:spPr>
          <a:xfrm rot="10800000" flipV="1">
            <a:off x="2971800" y="1371600"/>
            <a:ext cx="2438393"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black"/>
              </a:solidFill>
              <a:effectLst/>
              <a:uLnTx/>
              <a:uFillTx/>
              <a:latin typeface="Calibri"/>
              <a:ea typeface="+mn-ea"/>
              <a:cs typeface="+mn-cs"/>
            </a:endParaRPr>
          </a:p>
        </p:txBody>
      </p:sp>
      <p:sp>
        <p:nvSpPr>
          <p:cNvPr id="37" name="Rectangle 36"/>
          <p:cNvSpPr/>
          <p:nvPr/>
        </p:nvSpPr>
        <p:spPr>
          <a:xfrm>
            <a:off x="2971802" y="1371600"/>
            <a:ext cx="2438395" cy="3048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err="1">
                <a:ln>
                  <a:noFill/>
                </a:ln>
                <a:solidFill>
                  <a:prstClr val="black"/>
                </a:solidFill>
                <a:effectLst/>
                <a:uLnTx/>
                <a:uFillTx/>
                <a:latin typeface="Calibri"/>
                <a:ea typeface="+mn-ea"/>
                <a:cs typeface="+mn-cs"/>
              </a:rPr>
              <a:t>subarray</a:t>
            </a:r>
            <a:endParaRPr kumimoji="0" lang="en-US" sz="2800" b="1" i="1" u="none" strike="noStrike" kern="1200" cap="none" spc="0" normalizeH="0" baseline="0" noProof="0">
              <a:ln>
                <a:noFill/>
              </a:ln>
              <a:solidFill>
                <a:prstClr val="black"/>
              </a:solidFill>
              <a:effectLst/>
              <a:uLnTx/>
              <a:uFillTx/>
              <a:latin typeface="Calibri"/>
              <a:ea typeface="+mn-ea"/>
              <a:cs typeface="+mn-cs"/>
            </a:endParaRPr>
          </a:p>
        </p:txBody>
      </p:sp>
      <p:sp>
        <p:nvSpPr>
          <p:cNvPr id="2" name="Title 1"/>
          <p:cNvSpPr>
            <a:spLocks noGrp="1"/>
          </p:cNvSpPr>
          <p:nvPr>
            <p:ph type="title"/>
          </p:nvPr>
        </p:nvSpPr>
        <p:spPr>
          <a:xfrm>
            <a:off x="0" y="0"/>
            <a:ext cx="9144000" cy="838200"/>
          </a:xfrm>
        </p:spPr>
        <p:txBody>
          <a:bodyPr>
            <a:normAutofit fontScale="90000"/>
          </a:bodyPr>
          <a:lstStyle/>
          <a:p>
            <a:r>
              <a:rPr lang="en-US" dirty="0"/>
              <a:t>   Near Segment as Hardware-Managed Cache</a:t>
            </a:r>
          </a:p>
        </p:txBody>
      </p:sp>
      <p:sp>
        <p:nvSpPr>
          <p:cNvPr id="46" name="Rectangle 45"/>
          <p:cNvSpPr/>
          <p:nvPr/>
        </p:nvSpPr>
        <p:spPr>
          <a:xfrm>
            <a:off x="2819400" y="838200"/>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TL-DRAM</a:t>
            </a:r>
          </a:p>
        </p:txBody>
      </p:sp>
      <p:sp>
        <p:nvSpPr>
          <p:cNvPr id="57" name="Rectangle 56"/>
          <p:cNvSpPr/>
          <p:nvPr/>
        </p:nvSpPr>
        <p:spPr>
          <a:xfrm rot="10800000" flipV="1">
            <a:off x="2971792"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black"/>
              </a:solidFill>
              <a:effectLst/>
              <a:uLnTx/>
              <a:uFillTx/>
              <a:latin typeface="Calibri"/>
              <a:ea typeface="+mn-ea"/>
              <a:cs typeface="+mn-cs"/>
            </a:endParaRPr>
          </a:p>
        </p:txBody>
      </p:sp>
      <p:cxnSp>
        <p:nvCxnSpPr>
          <p:cNvPr id="59" name="Straight Connector 58"/>
          <p:cNvCxnSpPr/>
          <p:nvPr/>
        </p:nvCxnSpPr>
        <p:spPr>
          <a:xfrm flipV="1">
            <a:off x="4191001" y="2819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60" name="Rectangle 59"/>
          <p:cNvSpPr/>
          <p:nvPr/>
        </p:nvSpPr>
        <p:spPr>
          <a:xfrm>
            <a:off x="2971801" y="3276599"/>
            <a:ext cx="2438405" cy="5334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I/O</a:t>
            </a:r>
          </a:p>
        </p:txBody>
      </p:sp>
      <p:sp>
        <p:nvSpPr>
          <p:cNvPr id="24" name="Rectangle 23"/>
          <p:cNvSpPr/>
          <p:nvPr/>
        </p:nvSpPr>
        <p:spPr>
          <a:xfrm>
            <a:off x="5562600" y="2209798"/>
            <a:ext cx="1447799" cy="3048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cache</a:t>
            </a:r>
          </a:p>
        </p:txBody>
      </p:sp>
      <p:sp>
        <p:nvSpPr>
          <p:cNvPr id="26" name="Rectangle 25"/>
          <p:cNvSpPr/>
          <p:nvPr/>
        </p:nvSpPr>
        <p:spPr>
          <a:xfrm>
            <a:off x="5562601" y="1447800"/>
            <a:ext cx="1219200"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main</a:t>
            </a:r>
          </a:p>
        </p:txBody>
      </p:sp>
      <p:sp>
        <p:nvSpPr>
          <p:cNvPr id="27" name="Rectangle 26"/>
          <p:cNvSpPr/>
          <p:nvPr/>
        </p:nvSpPr>
        <p:spPr>
          <a:xfrm>
            <a:off x="5562600" y="1752600"/>
            <a:ext cx="1904999"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memory</a:t>
            </a:r>
          </a:p>
        </p:txBody>
      </p:sp>
      <p:sp>
        <p:nvSpPr>
          <p:cNvPr id="29" name="Content Placeholder 2"/>
          <p:cNvSpPr>
            <a:spLocks noGrp="1"/>
          </p:cNvSpPr>
          <p:nvPr>
            <p:ph idx="1"/>
          </p:nvPr>
        </p:nvSpPr>
        <p:spPr>
          <a:xfrm>
            <a:off x="228600" y="4419600"/>
            <a:ext cx="8839200" cy="1752600"/>
          </a:xfrm>
        </p:spPr>
        <p:txBody>
          <a:bodyPr/>
          <a:lstStyle/>
          <a:p>
            <a:pPr>
              <a:lnSpc>
                <a:spcPct val="85000"/>
              </a:lnSpc>
            </a:pPr>
            <a:endParaRPr lang="en-US" b="1" dirty="0"/>
          </a:p>
          <a:p>
            <a:pPr>
              <a:lnSpc>
                <a:spcPct val="85000"/>
              </a:lnSpc>
            </a:pPr>
            <a:r>
              <a:rPr lang="en-US" b="1" dirty="0"/>
              <a:t>Challenge 1: </a:t>
            </a:r>
            <a:r>
              <a:rPr lang="en-US" dirty="0"/>
              <a:t>How to efficiently migrate a row between segments?</a:t>
            </a:r>
            <a:endParaRPr lang="en-US" b="1" dirty="0">
              <a:solidFill>
                <a:srgbClr val="FF0000"/>
              </a:solidFill>
            </a:endParaRPr>
          </a:p>
          <a:p>
            <a:pPr>
              <a:lnSpc>
                <a:spcPct val="85000"/>
              </a:lnSpc>
            </a:pPr>
            <a:r>
              <a:rPr lang="en-US" b="1" dirty="0"/>
              <a:t>Challenge 2: </a:t>
            </a:r>
            <a:r>
              <a:rPr lang="en-US" dirty="0"/>
              <a:t>How to efficiently manage the cache?</a:t>
            </a:r>
          </a:p>
          <a:p>
            <a:pPr marL="0" indent="0">
              <a:lnSpc>
                <a:spcPct val="85000"/>
              </a:lnSpc>
              <a:buNone/>
            </a:pPr>
            <a:endParaRPr lang="en-US" b="1" dirty="0">
              <a:solidFill>
                <a:srgbClr val="FF0000"/>
              </a:solidFill>
            </a:endParaRPr>
          </a:p>
        </p:txBody>
      </p:sp>
      <p:grpSp>
        <p:nvGrpSpPr>
          <p:cNvPr id="3" name="Group 2"/>
          <p:cNvGrpSpPr/>
          <p:nvPr/>
        </p:nvGrpSpPr>
        <p:grpSpPr>
          <a:xfrm>
            <a:off x="2971794" y="1371599"/>
            <a:ext cx="2438412" cy="1447801"/>
            <a:chOff x="2971794" y="1371599"/>
            <a:chExt cx="2438412" cy="1447801"/>
          </a:xfrm>
        </p:grpSpPr>
        <p:sp>
          <p:nvSpPr>
            <p:cNvPr id="61" name="Rectangle 60"/>
            <p:cNvSpPr/>
            <p:nvPr/>
          </p:nvSpPr>
          <p:spPr>
            <a:xfrm rot="10800000" flipV="1">
              <a:off x="2971794" y="1371599"/>
              <a:ext cx="2438393" cy="838199"/>
            </a:xfrm>
            <a:prstGeom prst="rect">
              <a:avLst/>
            </a:prstGeom>
            <a:solidFill>
              <a:schemeClr val="accent2">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black"/>
                </a:solidFill>
                <a:effectLst/>
                <a:uLnTx/>
                <a:uFillTx/>
                <a:latin typeface="Calibri"/>
                <a:ea typeface="+mn-ea"/>
                <a:cs typeface="+mn-cs"/>
              </a:endParaRPr>
            </a:p>
          </p:txBody>
        </p:sp>
        <p:sp>
          <p:nvSpPr>
            <p:cNvPr id="63" name="Rectangle 62"/>
            <p:cNvSpPr/>
            <p:nvPr/>
          </p:nvSpPr>
          <p:spPr>
            <a:xfrm>
              <a:off x="2971801" y="1371600"/>
              <a:ext cx="2438395" cy="838198"/>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white"/>
                  </a:solidFill>
                  <a:effectLst/>
                  <a:uLnTx/>
                  <a:uFillTx/>
                  <a:latin typeface="Calibri"/>
                  <a:ea typeface="+mn-ea"/>
                  <a:cs typeface="+mn-cs"/>
                </a:rPr>
                <a:t>far segment</a:t>
              </a:r>
            </a:p>
          </p:txBody>
        </p:sp>
        <p:sp>
          <p:nvSpPr>
            <p:cNvPr id="22" name="Rectangle 21"/>
            <p:cNvSpPr/>
            <p:nvPr/>
          </p:nvSpPr>
          <p:spPr>
            <a:xfrm rot="10800000" flipV="1">
              <a:off x="2971798" y="2209800"/>
              <a:ext cx="2438393" cy="304800"/>
            </a:xfrm>
            <a:prstGeom prst="rect">
              <a:avLst/>
            </a:prstGeom>
            <a:solidFill>
              <a:schemeClr val="accent3">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black"/>
                </a:solidFill>
                <a:effectLst/>
                <a:uLnTx/>
                <a:uFillTx/>
                <a:latin typeface="Calibri"/>
                <a:ea typeface="+mn-ea"/>
                <a:cs typeface="+mn-cs"/>
              </a:endParaRPr>
            </a:p>
          </p:txBody>
        </p:sp>
        <p:sp>
          <p:nvSpPr>
            <p:cNvPr id="23" name="Rectangle 22"/>
            <p:cNvSpPr/>
            <p:nvPr/>
          </p:nvSpPr>
          <p:spPr>
            <a:xfrm>
              <a:off x="2971801" y="2158999"/>
              <a:ext cx="2438405" cy="304799"/>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white"/>
                  </a:solidFill>
                  <a:effectLst/>
                  <a:uLnTx/>
                  <a:uFillTx/>
                  <a:latin typeface="Calibri"/>
                  <a:ea typeface="+mn-ea"/>
                  <a:cs typeface="+mn-cs"/>
                </a:rPr>
                <a:t>near segment</a:t>
              </a:r>
            </a:p>
          </p:txBody>
        </p:sp>
        <p:sp>
          <p:nvSpPr>
            <p:cNvPr id="30" name="Rectangle 29"/>
            <p:cNvSpPr/>
            <p:nvPr/>
          </p:nvSpPr>
          <p:spPr>
            <a:xfrm rot="10800000" flipV="1">
              <a:off x="2971800" y="2514600"/>
              <a:ext cx="2438393" cy="304800"/>
            </a:xfrm>
            <a:prstGeom prst="rect">
              <a:avLst/>
            </a:prstGeom>
            <a:solidFill>
              <a:schemeClr val="tx1">
                <a:lumMod val="75000"/>
                <a:lumOff val="2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a:ea typeface="+mn-ea"/>
                <a:cs typeface="+mn-cs"/>
              </a:endParaRPr>
            </a:p>
          </p:txBody>
        </p:sp>
        <p:sp>
          <p:nvSpPr>
            <p:cNvPr id="31" name="Rectangle 30"/>
            <p:cNvSpPr/>
            <p:nvPr/>
          </p:nvSpPr>
          <p:spPr>
            <a:xfrm>
              <a:off x="2971803" y="2508250"/>
              <a:ext cx="2438385" cy="304798"/>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white"/>
                  </a:solidFill>
                  <a:effectLst/>
                  <a:uLnTx/>
                  <a:uFillTx/>
                  <a:latin typeface="Calibri"/>
                  <a:ea typeface="+mn-ea"/>
                  <a:cs typeface="+mn-cs"/>
                </a:rPr>
                <a:t>sense amplifier</a:t>
              </a:r>
            </a:p>
          </p:txBody>
        </p:sp>
      </p:grpSp>
      <p:cxnSp>
        <p:nvCxnSpPr>
          <p:cNvPr id="33" name="Straight Connector 32"/>
          <p:cNvCxnSpPr/>
          <p:nvPr/>
        </p:nvCxnSpPr>
        <p:spPr>
          <a:xfrm>
            <a:off x="2819400"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flipV="1">
            <a:off x="4191001"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35" name="Rectangle 34"/>
          <p:cNvSpPr/>
          <p:nvPr/>
        </p:nvSpPr>
        <p:spPr>
          <a:xfrm>
            <a:off x="2590800" y="4038600"/>
            <a:ext cx="1676400"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channel</a:t>
            </a:r>
          </a:p>
        </p:txBody>
      </p:sp>
      <p:sp>
        <p:nvSpPr>
          <p:cNvPr id="25" name="Rounded Rectangle 24"/>
          <p:cNvSpPr/>
          <p:nvPr/>
        </p:nvSpPr>
        <p:spPr>
          <a:xfrm>
            <a:off x="228600" y="4876800"/>
            <a:ext cx="8382000" cy="7620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2262338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4"/>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9">
                                            <p:txEl>
                                              <p:pRg st="1" end="1"/>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9">
                                            <p:txEl>
                                              <p:pRg st="2" end="2"/>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6" grpId="0"/>
      <p:bldP spid="27" grpId="0"/>
      <p:bldP spid="25" grpId="0" animBg="1"/>
    </p:bld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nvPr>
        </p:nvGraphicFramePr>
        <p:xfrm>
          <a:off x="832431" y="914400"/>
          <a:ext cx="3355729" cy="399317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p:cNvGraphicFramePr>
            <a:graphicFrameLocks/>
          </p:cNvGraphicFramePr>
          <p:nvPr>
            <p:extLst/>
          </p:nvPr>
        </p:nvGraphicFramePr>
        <p:xfrm>
          <a:off x="5083421" y="914400"/>
          <a:ext cx="3355729" cy="3993173"/>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a:t>   Performance &amp; Power Consumption  </a:t>
            </a:r>
          </a:p>
        </p:txBody>
      </p:sp>
      <p:sp>
        <p:nvSpPr>
          <p:cNvPr id="23" name="TextBox 1"/>
          <p:cNvSpPr txBox="1"/>
          <p:nvPr/>
        </p:nvSpPr>
        <p:spPr>
          <a:xfrm>
            <a:off x="2241550" y="1000123"/>
            <a:ext cx="1257300"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11.5%</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19" name="Rectangle 18"/>
          <p:cNvSpPr/>
          <p:nvPr/>
        </p:nvSpPr>
        <p:spPr>
          <a:xfrm rot="16200000">
            <a:off x="-1261544" y="2514599"/>
            <a:ext cx="36576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Normalized Performance</a:t>
            </a:r>
          </a:p>
        </p:txBody>
      </p:sp>
      <p:sp>
        <p:nvSpPr>
          <p:cNvPr id="20" name="Rectangle 19"/>
          <p:cNvSpPr/>
          <p:nvPr/>
        </p:nvSpPr>
        <p:spPr>
          <a:xfrm>
            <a:off x="567256" y="4837138"/>
            <a:ext cx="3547544"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Core-Count (Channel)</a:t>
            </a:r>
          </a:p>
        </p:txBody>
      </p:sp>
      <p:sp>
        <p:nvSpPr>
          <p:cNvPr id="26" name="Rectangle 25"/>
          <p:cNvSpPr/>
          <p:nvPr/>
        </p:nvSpPr>
        <p:spPr>
          <a:xfrm rot="16200000">
            <a:off x="3098992" y="2476498"/>
            <a:ext cx="35814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Normalized Power</a:t>
            </a:r>
          </a:p>
        </p:txBody>
      </p:sp>
      <p:sp>
        <p:nvSpPr>
          <p:cNvPr id="28" name="Rectangle 27"/>
          <p:cNvSpPr/>
          <p:nvPr/>
        </p:nvSpPr>
        <p:spPr>
          <a:xfrm>
            <a:off x="4953000" y="4837138"/>
            <a:ext cx="3429000"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Core-Count (Channel)</a:t>
            </a:r>
          </a:p>
        </p:txBody>
      </p:sp>
      <p:sp>
        <p:nvSpPr>
          <p:cNvPr id="32" name="TextBox 1"/>
          <p:cNvSpPr txBox="1"/>
          <p:nvPr/>
        </p:nvSpPr>
        <p:spPr>
          <a:xfrm>
            <a:off x="3149600"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10.7%</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22" name="TextBox 1"/>
          <p:cNvSpPr txBox="1"/>
          <p:nvPr/>
        </p:nvSpPr>
        <p:spPr>
          <a:xfrm>
            <a:off x="1546471"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12.4%</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cxnSp>
        <p:nvCxnSpPr>
          <p:cNvPr id="38" name="Straight Arrow Connector 37"/>
          <p:cNvCxnSpPr/>
          <p:nvPr/>
        </p:nvCxnSpPr>
        <p:spPr>
          <a:xfrm flipH="1">
            <a:off x="1590675"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5839531"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0" name="TextBox 1"/>
          <p:cNvSpPr txBox="1"/>
          <p:nvPr/>
        </p:nvSpPr>
        <p:spPr>
          <a:xfrm>
            <a:off x="5805489" y="1288595"/>
            <a:ext cx="990600" cy="387805"/>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–23%</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41" name="Down Arrow 40"/>
          <p:cNvSpPr/>
          <p:nvPr/>
        </p:nvSpPr>
        <p:spPr>
          <a:xfrm>
            <a:off x="6175683" y="1676400"/>
            <a:ext cx="233629" cy="638172"/>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a:ln>
                <a:noFill/>
              </a:ln>
              <a:solidFill>
                <a:prstClr val="white"/>
              </a:solidFill>
              <a:effectLst/>
              <a:uLnTx/>
              <a:uFillTx/>
              <a:latin typeface="Calibri"/>
              <a:ea typeface="+mn-ea"/>
              <a:cs typeface="+mn-cs"/>
            </a:endParaRPr>
          </a:p>
        </p:txBody>
      </p:sp>
      <p:sp>
        <p:nvSpPr>
          <p:cNvPr id="42" name="Down Arrow 41"/>
          <p:cNvSpPr/>
          <p:nvPr/>
        </p:nvSpPr>
        <p:spPr>
          <a:xfrm>
            <a:off x="6981559" y="1683207"/>
            <a:ext cx="233629" cy="669470"/>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a:ln>
                <a:noFill/>
              </a:ln>
              <a:solidFill>
                <a:prstClr val="white"/>
              </a:solidFill>
              <a:effectLst/>
              <a:uLnTx/>
              <a:uFillTx/>
              <a:latin typeface="Calibri"/>
              <a:ea typeface="+mn-ea"/>
              <a:cs typeface="+mn-cs"/>
            </a:endParaRPr>
          </a:p>
        </p:txBody>
      </p:sp>
      <p:sp>
        <p:nvSpPr>
          <p:cNvPr id="43" name="TextBox 1"/>
          <p:cNvSpPr txBox="1"/>
          <p:nvPr/>
        </p:nvSpPr>
        <p:spPr>
          <a:xfrm>
            <a:off x="6600822" y="1288595"/>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–24%</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44" name="Down Arrow 43"/>
          <p:cNvSpPr/>
          <p:nvPr/>
        </p:nvSpPr>
        <p:spPr>
          <a:xfrm>
            <a:off x="7781926" y="1683206"/>
            <a:ext cx="233629" cy="719479"/>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a:ln>
                <a:noFill/>
              </a:ln>
              <a:solidFill>
                <a:prstClr val="white"/>
              </a:solidFill>
              <a:effectLst/>
              <a:uLnTx/>
              <a:uFillTx/>
              <a:latin typeface="Calibri"/>
              <a:ea typeface="+mn-ea"/>
              <a:cs typeface="+mn-cs"/>
            </a:endParaRPr>
          </a:p>
        </p:txBody>
      </p:sp>
      <p:sp>
        <p:nvSpPr>
          <p:cNvPr id="45" name="TextBox 1"/>
          <p:cNvSpPr txBox="1"/>
          <p:nvPr/>
        </p:nvSpPr>
        <p:spPr>
          <a:xfrm>
            <a:off x="7400926" y="1295400"/>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–26%</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46" name="TextBox 45"/>
          <p:cNvSpPr txBox="1"/>
          <p:nvPr/>
        </p:nvSpPr>
        <p:spPr>
          <a:xfrm>
            <a:off x="314324" y="5323582"/>
            <a:ext cx="8601076"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a:ln>
                  <a:noFill/>
                </a:ln>
                <a:solidFill>
                  <a:srgbClr val="4F81BD">
                    <a:lumMod val="75000"/>
                  </a:srgbClr>
                </a:solidFill>
                <a:effectLst/>
                <a:uLnTx/>
                <a:uFillTx/>
                <a:latin typeface="Calibri"/>
                <a:ea typeface="+mn-ea"/>
                <a:cs typeface="+mn-cs"/>
              </a:rPr>
              <a:t>Using near segment as a cache improves performance and reduces power consumption</a:t>
            </a:r>
          </a:p>
        </p:txBody>
      </p:sp>
      <p:sp>
        <p:nvSpPr>
          <p:cNvPr id="21" name="Rectangle 20"/>
          <p:cNvSpPr/>
          <p:nvPr/>
        </p:nvSpPr>
        <p:spPr>
          <a:xfrm>
            <a:off x="683568" y="6490211"/>
            <a:ext cx="7560840"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Tiered-Latency DRAM: A Low Latency and Low Cost DRAM Architecture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2013.</a:t>
            </a:r>
          </a:p>
        </p:txBody>
      </p:sp>
    </p:spTree>
    <p:extLst>
      <p:ext uri="{BB962C8B-B14F-4D97-AF65-F5344CB8AC3E}">
        <p14:creationId xmlns:p14="http://schemas.microsoft.com/office/powerpoint/2010/main" val="4003199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5" grpId="0">
        <p:bldAsOne/>
      </p:bldGraphic>
      <p:bldP spid="23" grpId="0"/>
      <p:bldP spid="26" grpId="0"/>
      <p:bldP spid="28" grpId="0"/>
      <p:bldP spid="32" grpId="0"/>
      <p:bldP spid="22" grpId="0"/>
      <p:bldP spid="40" grpId="0"/>
      <p:bldP spid="41" grpId="0" animBg="1"/>
      <p:bldP spid="42" grpId="0" animBg="1"/>
      <p:bldP spid="43" grpId="0"/>
      <p:bldP spid="44" grpId="0" animBg="1"/>
      <p:bldP spid="45" grpId="0"/>
      <p:bldP spid="46" grpId="0"/>
    </p:bld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TL-DRAM</a:t>
            </a:r>
          </a:p>
        </p:txBody>
      </p:sp>
      <p:sp>
        <p:nvSpPr>
          <p:cNvPr id="3" name="Content Placeholder 2"/>
          <p:cNvSpPr>
            <a:spLocks noGrp="1"/>
          </p:cNvSpPr>
          <p:nvPr>
            <p:ph idx="1"/>
          </p:nvPr>
        </p:nvSpPr>
        <p:spPr>
          <a:xfrm>
            <a:off x="228600" y="980728"/>
            <a:ext cx="8610600" cy="4876800"/>
          </a:xfrm>
        </p:spPr>
        <p:txBody>
          <a:bodyPr/>
          <a:lstStyle/>
          <a:p>
            <a:r>
              <a:rPr lang="en-US" sz="2200" dirty="0"/>
              <a:t>Donghyuk Lee, Yoongu Kim, Vivek Seshadri, Jamie Liu, Lavanya Subramanian, and Onur Mutlu,</a:t>
            </a:r>
            <a:br>
              <a:rPr lang="en-US" sz="2200" dirty="0"/>
            </a:br>
            <a:r>
              <a:rPr lang="en-US" sz="2200" b="1" dirty="0">
                <a:hlinkClick r:id="rId2"/>
              </a:rPr>
              <a:t>"Tiered-Latency DRAM: A Low Latency and Low Cost DRAM Architecture"</a:t>
            </a:r>
            <a:r>
              <a:rPr lang="en-US" sz="2200" dirty="0"/>
              <a:t> </a:t>
            </a:r>
            <a:br>
              <a:rPr lang="en-US" sz="2200" dirty="0"/>
            </a:br>
            <a:r>
              <a:rPr lang="en-US" sz="2200" i="1" dirty="0"/>
              <a:t>Proceedings of the </a:t>
            </a:r>
            <a:r>
              <a:rPr lang="en-US" sz="2200" i="1" dirty="0">
                <a:hlinkClick r:id="rId3"/>
              </a:rPr>
              <a:t>19th International Symposium on High-Performance Computer Architecture</a:t>
            </a:r>
            <a:r>
              <a:rPr lang="en-US" sz="2200" i="1" dirty="0"/>
              <a:t> (</a:t>
            </a:r>
            <a:r>
              <a:rPr lang="en-US" sz="2200" b="1" i="1" dirty="0"/>
              <a:t>HPCA</a:t>
            </a:r>
            <a:r>
              <a:rPr lang="en-US" sz="2200" i="1" dirty="0"/>
              <a:t>)</a:t>
            </a:r>
            <a:r>
              <a:rPr lang="en-US" sz="2200" dirty="0"/>
              <a:t>, Shenzhen, China, February 2013. </a:t>
            </a:r>
            <a:r>
              <a:rPr lang="en-US" sz="2200" dirty="0">
                <a:hlinkClick r:id="rId4"/>
              </a:rPr>
              <a:t>Slides (pptx)</a:t>
            </a:r>
            <a:endParaRPr lang="en-US" sz="2200" u="sng"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414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5" name="Picture 4"/>
          <p:cNvPicPr>
            <a:picLocks noChangeAspect="1"/>
          </p:cNvPicPr>
          <p:nvPr/>
        </p:nvPicPr>
        <p:blipFill>
          <a:blip r:embed="rId5"/>
          <a:stretch>
            <a:fillRect/>
          </a:stretch>
        </p:blipFill>
        <p:spPr>
          <a:xfrm>
            <a:off x="0" y="4509120"/>
            <a:ext cx="9144000" cy="1080064"/>
          </a:xfrm>
          <a:prstGeom prst="rect">
            <a:avLst/>
          </a:prstGeom>
        </p:spPr>
      </p:pic>
    </p:spTree>
    <p:extLst>
      <p:ext uri="{BB962C8B-B14F-4D97-AF65-F5344CB8AC3E}">
        <p14:creationId xmlns:p14="http://schemas.microsoft.com/office/powerpoint/2010/main" val="22371842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467544" y="1524000"/>
            <a:ext cx="8280920" cy="1752600"/>
          </a:xfrm>
        </p:spPr>
        <p:txBody>
          <a:bodyPr/>
          <a:lstStyle/>
          <a:p>
            <a:r>
              <a:rPr lang="en-US" sz="4000" dirty="0"/>
              <a:t>LISA: Low-Cost Inter-Linked </a:t>
            </a:r>
            <a:r>
              <a:rPr lang="en-US" sz="4000" dirty="0" err="1"/>
              <a:t>Subarrays</a:t>
            </a:r>
            <a:br>
              <a:rPr lang="en-US" sz="4000" dirty="0"/>
            </a:br>
            <a:r>
              <a:rPr lang="en-US" sz="3000" b="1" dirty="0"/>
              <a:t>[HPCA 2016]</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415</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4289527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t>Problem: Inefficient Bulk Data Movement</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416</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sp>
        <p:nvSpPr>
          <p:cNvPr id="32" name="Content Placeholder 2"/>
          <p:cNvSpPr>
            <a:spLocks noGrp="1"/>
          </p:cNvSpPr>
          <p:nvPr>
            <p:ph idx="1"/>
          </p:nvPr>
        </p:nvSpPr>
        <p:spPr>
          <a:xfrm>
            <a:off x="304800" y="1219200"/>
            <a:ext cx="8639372" cy="5334000"/>
          </a:xfrm>
        </p:spPr>
        <p:txBody>
          <a:bodyPr/>
          <a:lstStyle/>
          <a:p>
            <a:pPr marL="0" indent="0">
              <a:buNone/>
            </a:pPr>
            <a:r>
              <a:rPr lang="en-US" i="1" dirty="0"/>
              <a:t>Bulk data movement is a key operation in many applications</a:t>
            </a:r>
            <a:endParaRPr lang="en-US" dirty="0"/>
          </a:p>
          <a:p>
            <a:pPr marL="457200" lvl="1" indent="-228600"/>
            <a:r>
              <a:rPr lang="en-US" i="1" spc="-70" dirty="0" err="1">
                <a:ea typeface="Verdana" panose="020B0604030504040204" pitchFamily="34" charset="0"/>
                <a:cs typeface="Verdana" panose="020B0604030504040204" pitchFamily="34" charset="0"/>
              </a:rPr>
              <a:t>memmove</a:t>
            </a:r>
            <a:r>
              <a:rPr lang="en-US" spc="-70" dirty="0"/>
              <a:t> &amp; </a:t>
            </a:r>
            <a:r>
              <a:rPr lang="en-US" i="1" spc="-70" dirty="0" err="1">
                <a:ea typeface="Verdana" panose="020B0604030504040204" pitchFamily="34" charset="0"/>
                <a:cs typeface="Verdana" panose="020B0604030504040204" pitchFamily="34" charset="0"/>
              </a:rPr>
              <a:t>memcpy</a:t>
            </a:r>
            <a:r>
              <a:rPr lang="en-US" i="1" spc="-70" dirty="0">
                <a:ea typeface="Verdana" panose="020B0604030504040204" pitchFamily="34" charset="0"/>
                <a:cs typeface="Verdana" panose="020B0604030504040204" pitchFamily="34" charset="0"/>
              </a:rPr>
              <a:t>:</a:t>
            </a:r>
            <a:r>
              <a:rPr lang="en-US" sz="2800" spc="-70" dirty="0">
                <a:ea typeface="Verdana" panose="020B0604030504040204" pitchFamily="34" charset="0"/>
                <a:cs typeface="Verdana" panose="020B0604030504040204" pitchFamily="34" charset="0"/>
              </a:rPr>
              <a:t> </a:t>
            </a:r>
            <a:r>
              <a:rPr lang="en-US" spc="-70" dirty="0">
                <a:ea typeface="Verdana" panose="020B0604030504040204" pitchFamily="34" charset="0"/>
                <a:cs typeface="Verdana" panose="020B0604030504040204" pitchFamily="34" charset="0"/>
              </a:rPr>
              <a:t>5% cycles in Google’s datacenter </a:t>
            </a:r>
            <a:r>
              <a:rPr lang="en-US" sz="1800" spc="-70" dirty="0">
                <a:ea typeface="Verdana" panose="020B0604030504040204" pitchFamily="34" charset="0"/>
                <a:cs typeface="Verdana" panose="020B0604030504040204" pitchFamily="34" charset="0"/>
              </a:rPr>
              <a:t>[</a:t>
            </a:r>
            <a:r>
              <a:rPr lang="en-US" sz="1800" spc="-70" dirty="0" err="1">
                <a:ea typeface="Verdana" panose="020B0604030504040204" pitchFamily="34" charset="0"/>
                <a:cs typeface="Verdana" panose="020B0604030504040204" pitchFamily="34" charset="0"/>
              </a:rPr>
              <a:t>Kanev</a:t>
            </a:r>
            <a:r>
              <a:rPr lang="en-US" sz="1800" spc="-70" dirty="0">
                <a:ea typeface="Verdana" panose="020B0604030504040204" pitchFamily="34" charset="0"/>
                <a:cs typeface="Verdana" panose="020B0604030504040204" pitchFamily="34" charset="0"/>
              </a:rPr>
              <a:t>+ ISCA’15]</a:t>
            </a:r>
            <a:endParaRPr lang="en-US" spc="-70" dirty="0">
              <a:ea typeface="Verdana" panose="020B0604030504040204" pitchFamily="34" charset="0"/>
              <a:cs typeface="Verdana" panose="020B0604030504040204" pitchFamily="34" charset="0"/>
            </a:endParaRPr>
          </a:p>
          <a:p>
            <a:pPr lvl="1"/>
            <a:endParaRPr lang="en-US" dirty="0"/>
          </a:p>
        </p:txBody>
      </p:sp>
      <p:grpSp>
        <p:nvGrpSpPr>
          <p:cNvPr id="40" name="system"/>
          <p:cNvGrpSpPr/>
          <p:nvPr/>
        </p:nvGrpSpPr>
        <p:grpSpPr>
          <a:xfrm>
            <a:off x="479513" y="2624436"/>
            <a:ext cx="7795741" cy="2730899"/>
            <a:chOff x="409575" y="2286000"/>
            <a:chExt cx="7795741" cy="2730899"/>
          </a:xfrm>
        </p:grpSpPr>
        <p:grpSp>
          <p:nvGrpSpPr>
            <p:cNvPr id="5" name="Group 4"/>
            <p:cNvGrpSpPr/>
            <p:nvPr/>
          </p:nvGrpSpPr>
          <p:grpSpPr>
            <a:xfrm>
              <a:off x="409575" y="2286000"/>
              <a:ext cx="7795741" cy="2730899"/>
              <a:chOff x="2638425" y="4058951"/>
              <a:chExt cx="7795741" cy="2730899"/>
            </a:xfrm>
          </p:grpSpPr>
          <p:sp>
            <p:nvSpPr>
              <p:cNvPr id="8" name="Rounded Rectangle 7"/>
              <p:cNvSpPr/>
              <p:nvPr/>
            </p:nvSpPr>
            <p:spPr>
              <a:xfrm>
                <a:off x="7904627" y="4058951"/>
                <a:ext cx="2529539" cy="2093026"/>
              </a:xfrm>
              <a:prstGeom prst="roundRect">
                <a:avLst>
                  <a:gd name="adj" fmla="val 4531"/>
                </a:avLst>
              </a:prstGeom>
              <a:noFill/>
              <a:ln w="3810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sp>
            <p:nvSpPr>
              <p:cNvPr id="9" name="R"/>
              <p:cNvSpPr/>
              <p:nvPr/>
            </p:nvSpPr>
            <p:spPr>
              <a:xfrm>
                <a:off x="2638425" y="4058951"/>
                <a:ext cx="2630586" cy="2139438"/>
              </a:xfrm>
              <a:prstGeom prst="roundRect">
                <a:avLst>
                  <a:gd name="adj" fmla="val 5494"/>
                </a:avLst>
              </a:prstGeom>
              <a:noFill/>
              <a:ln w="254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1"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sp>
            <p:nvSpPr>
              <p:cNvPr id="10" name="R"/>
              <p:cNvSpPr/>
              <p:nvPr/>
            </p:nvSpPr>
            <p:spPr>
              <a:xfrm>
                <a:off x="4337139" y="4347937"/>
                <a:ext cx="793573" cy="1560949"/>
              </a:xfrm>
              <a:prstGeom prst="roundRect">
                <a:avLst>
                  <a:gd name="adj" fmla="val 5494"/>
                </a:avLst>
              </a:prstGeom>
              <a:solidFill>
                <a:schemeClr val="bg1"/>
              </a:solidFill>
              <a:ln w="28575">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Memory Controller</a:t>
                </a:r>
              </a:p>
            </p:txBody>
          </p:sp>
          <p:sp>
            <p:nvSpPr>
              <p:cNvPr id="11" name="R"/>
              <p:cNvSpPr/>
              <p:nvPr/>
            </p:nvSpPr>
            <p:spPr>
              <a:xfrm>
                <a:off x="3492523" y="6128031"/>
                <a:ext cx="922390" cy="661819"/>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CPU</a:t>
                </a:r>
              </a:p>
            </p:txBody>
          </p:sp>
          <p:sp>
            <p:nvSpPr>
              <p:cNvPr id="13" name="R"/>
              <p:cNvSpPr/>
              <p:nvPr/>
            </p:nvSpPr>
            <p:spPr>
              <a:xfrm>
                <a:off x="8037449" y="6128031"/>
                <a:ext cx="2396717" cy="661819"/>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Memory</a:t>
                </a:r>
              </a:p>
            </p:txBody>
          </p:sp>
        </p:grpSp>
        <p:sp>
          <p:nvSpPr>
            <p:cNvPr id="34" name="channel"/>
            <p:cNvSpPr/>
            <p:nvPr/>
          </p:nvSpPr>
          <p:spPr>
            <a:xfrm>
              <a:off x="3081394" y="3069814"/>
              <a:ext cx="2511442" cy="571640"/>
            </a:xfrm>
            <a:prstGeom prst="lef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Channel</a:t>
              </a:r>
              <a:endParaRPr kumimoji="0" lang="en-US" sz="2800" b="1" i="1"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grpSp>
      <p:grpSp>
        <p:nvGrpSpPr>
          <p:cNvPr id="16" name="src"/>
          <p:cNvGrpSpPr/>
          <p:nvPr/>
        </p:nvGrpSpPr>
        <p:grpSpPr>
          <a:xfrm>
            <a:off x="5925246" y="3183808"/>
            <a:ext cx="2170475" cy="290680"/>
            <a:chOff x="8306006" y="5221985"/>
            <a:chExt cx="2170475" cy="290680"/>
          </a:xfrm>
        </p:grpSpPr>
        <p:sp>
          <p:nvSpPr>
            <p:cNvPr id="17" name="Rectangle 16"/>
            <p:cNvSpPr/>
            <p:nvPr/>
          </p:nvSpPr>
          <p:spPr>
            <a:xfrm>
              <a:off x="10113408" y="5221985"/>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18" name="Rectangle 17"/>
            <p:cNvSpPr/>
            <p:nvPr/>
          </p:nvSpPr>
          <p:spPr>
            <a:xfrm>
              <a:off x="8306006" y="5221985"/>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19" name="Rectangle 18"/>
            <p:cNvSpPr/>
            <p:nvPr/>
          </p:nvSpPr>
          <p:spPr>
            <a:xfrm>
              <a:off x="8757856" y="5221985"/>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20" name="Rectangle 19"/>
            <p:cNvSpPr/>
            <p:nvPr/>
          </p:nvSpPr>
          <p:spPr>
            <a:xfrm>
              <a:off x="9209706" y="5221985"/>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21" name="Rectangle 20"/>
            <p:cNvSpPr/>
            <p:nvPr/>
          </p:nvSpPr>
          <p:spPr>
            <a:xfrm>
              <a:off x="9661557" y="5221985"/>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grpSp>
      <p:sp>
        <p:nvSpPr>
          <p:cNvPr id="22" name="dst  blk"/>
          <p:cNvSpPr/>
          <p:nvPr/>
        </p:nvSpPr>
        <p:spPr>
          <a:xfrm>
            <a:off x="5925246" y="3860040"/>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23" name="src blk"/>
          <p:cNvSpPr/>
          <p:nvPr/>
        </p:nvSpPr>
        <p:spPr>
          <a:xfrm>
            <a:off x="5925246" y="3184222"/>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24" name="src"/>
          <p:cNvSpPr/>
          <p:nvPr/>
        </p:nvSpPr>
        <p:spPr>
          <a:xfrm>
            <a:off x="5835787" y="3766134"/>
            <a:ext cx="2325961" cy="478493"/>
          </a:xfrm>
          <a:prstGeom prst="round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25" name="dst"/>
          <p:cNvSpPr/>
          <p:nvPr/>
        </p:nvSpPr>
        <p:spPr>
          <a:xfrm>
            <a:off x="5835787" y="3081636"/>
            <a:ext cx="2325961" cy="478493"/>
          </a:xfrm>
          <a:prstGeom prst="round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26" name="R"/>
          <p:cNvSpPr/>
          <p:nvPr/>
        </p:nvSpPr>
        <p:spPr>
          <a:xfrm>
            <a:off x="8266720" y="3766134"/>
            <a:ext cx="594661" cy="401893"/>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prstClr val="black"/>
                </a:solidFill>
                <a:effectLst/>
                <a:uLnTx/>
                <a:uFillTx/>
                <a:latin typeface="Gill Sans MT" panose="020B0502020104020203" pitchFamily="34" charset="0"/>
                <a:ea typeface="+mn-ea"/>
                <a:cs typeface="+mn-cs"/>
              </a:rPr>
              <a:t>dst</a:t>
            </a:r>
            <a:endParaRPr kumimoji="0" lang="en-US" sz="24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sp>
        <p:nvSpPr>
          <p:cNvPr id="27" name="R"/>
          <p:cNvSpPr/>
          <p:nvPr/>
        </p:nvSpPr>
        <p:spPr>
          <a:xfrm>
            <a:off x="8223338" y="3119002"/>
            <a:ext cx="615862" cy="401893"/>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prstClr val="black"/>
                </a:solidFill>
                <a:effectLst/>
                <a:uLnTx/>
                <a:uFillTx/>
                <a:latin typeface="Gill Sans MT" panose="020B0502020104020203" pitchFamily="34" charset="0"/>
                <a:ea typeface="+mn-ea"/>
                <a:cs typeface="+mn-cs"/>
              </a:rPr>
              <a:t>src</a:t>
            </a:r>
            <a:endParaRPr kumimoji="0" lang="en-US" sz="24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sp>
        <p:nvSpPr>
          <p:cNvPr id="46" name="punch"/>
          <p:cNvSpPr/>
          <p:nvPr/>
        </p:nvSpPr>
        <p:spPr>
          <a:xfrm>
            <a:off x="0" y="5318504"/>
            <a:ext cx="9144000" cy="1031529"/>
          </a:xfrm>
          <a:prstGeom prst="roundRect">
            <a:avLst>
              <a:gd name="adj" fmla="val 9280"/>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0000"/>
                </a:solidFill>
                <a:effectLst/>
                <a:uLnTx/>
                <a:uFillTx/>
                <a:latin typeface="Gill Sans MT"/>
                <a:ea typeface="+mn-ea"/>
                <a:cs typeface="+mn-cs"/>
              </a:rPr>
              <a:t>Long latency and high energy</a:t>
            </a:r>
          </a:p>
        </p:txBody>
      </p:sp>
      <p:sp>
        <p:nvSpPr>
          <p:cNvPr id="35" name="Rounded Rectangle 34"/>
          <p:cNvSpPr/>
          <p:nvPr/>
        </p:nvSpPr>
        <p:spPr>
          <a:xfrm>
            <a:off x="1651317" y="2770617"/>
            <a:ext cx="426202" cy="1817000"/>
          </a:xfrm>
          <a:prstGeom prst="roundRect">
            <a:avLst/>
          </a:prstGeom>
          <a:noFill/>
          <a:ln w="254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LLC</a:t>
            </a:r>
          </a:p>
        </p:txBody>
      </p:sp>
      <p:grpSp>
        <p:nvGrpSpPr>
          <p:cNvPr id="7" name="Group 6"/>
          <p:cNvGrpSpPr/>
          <p:nvPr/>
        </p:nvGrpSpPr>
        <p:grpSpPr>
          <a:xfrm>
            <a:off x="597740" y="2782505"/>
            <a:ext cx="941740" cy="1793225"/>
            <a:chOff x="597813" y="2793972"/>
            <a:chExt cx="941740" cy="1793225"/>
          </a:xfrm>
        </p:grpSpPr>
        <p:sp>
          <p:nvSpPr>
            <p:cNvPr id="6" name="Rounded Rectangle 5"/>
            <p:cNvSpPr/>
            <p:nvPr/>
          </p:nvSpPr>
          <p:spPr>
            <a:xfrm>
              <a:off x="607813" y="2793972"/>
              <a:ext cx="425634" cy="800817"/>
            </a:xfrm>
            <a:prstGeom prst="roundRect">
              <a:avLst/>
            </a:prstGeom>
            <a:noFill/>
            <a:ln w="254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Core</a:t>
              </a:r>
            </a:p>
          </p:txBody>
        </p:sp>
        <p:sp>
          <p:nvSpPr>
            <p:cNvPr id="37" name="Rounded Rectangle 36"/>
            <p:cNvSpPr/>
            <p:nvPr/>
          </p:nvSpPr>
          <p:spPr>
            <a:xfrm>
              <a:off x="597813" y="3786380"/>
              <a:ext cx="425634" cy="800817"/>
            </a:xfrm>
            <a:prstGeom prst="roundRect">
              <a:avLst/>
            </a:prstGeom>
            <a:noFill/>
            <a:ln w="254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Core</a:t>
              </a:r>
            </a:p>
          </p:txBody>
        </p:sp>
        <p:sp>
          <p:nvSpPr>
            <p:cNvPr id="42" name="Rounded Rectangle 41"/>
            <p:cNvSpPr/>
            <p:nvPr/>
          </p:nvSpPr>
          <p:spPr>
            <a:xfrm>
              <a:off x="1113303" y="2793972"/>
              <a:ext cx="425634" cy="800817"/>
            </a:xfrm>
            <a:prstGeom prst="roundRect">
              <a:avLst/>
            </a:prstGeom>
            <a:noFill/>
            <a:ln w="254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Core</a:t>
              </a:r>
            </a:p>
          </p:txBody>
        </p:sp>
        <p:sp>
          <p:nvSpPr>
            <p:cNvPr id="43" name="Rounded Rectangle 42"/>
            <p:cNvSpPr/>
            <p:nvPr/>
          </p:nvSpPr>
          <p:spPr>
            <a:xfrm>
              <a:off x="1113919" y="3786380"/>
              <a:ext cx="425634" cy="800817"/>
            </a:xfrm>
            <a:prstGeom prst="roundRect">
              <a:avLst/>
            </a:prstGeom>
            <a:noFill/>
            <a:ln w="254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Core</a:t>
              </a:r>
            </a:p>
          </p:txBody>
        </p:sp>
      </p:grpSp>
      <p:sp>
        <p:nvSpPr>
          <p:cNvPr id="3" name="TextBox 2"/>
          <p:cNvSpPr txBox="1"/>
          <p:nvPr/>
        </p:nvSpPr>
        <p:spPr>
          <a:xfrm>
            <a:off x="3962358" y="3860040"/>
            <a:ext cx="10198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64 bits</a:t>
            </a:r>
          </a:p>
        </p:txBody>
      </p:sp>
      <p:sp>
        <p:nvSpPr>
          <p:cNvPr id="33" name="src blk2"/>
          <p:cNvSpPr/>
          <p:nvPr/>
        </p:nvSpPr>
        <p:spPr>
          <a:xfrm>
            <a:off x="6377778" y="3184222"/>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36" name="src blk3"/>
          <p:cNvSpPr/>
          <p:nvPr/>
        </p:nvSpPr>
        <p:spPr>
          <a:xfrm>
            <a:off x="6832816" y="3177491"/>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38" name="src blk4"/>
          <p:cNvSpPr/>
          <p:nvPr/>
        </p:nvSpPr>
        <p:spPr>
          <a:xfrm>
            <a:off x="7282091" y="3177491"/>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39" name="src blk5"/>
          <p:cNvSpPr/>
          <p:nvPr/>
        </p:nvSpPr>
        <p:spPr>
          <a:xfrm>
            <a:off x="7731292" y="3177491"/>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41" name="dst  blk2"/>
          <p:cNvSpPr/>
          <p:nvPr/>
        </p:nvSpPr>
        <p:spPr>
          <a:xfrm>
            <a:off x="6371260" y="3854637"/>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44" name="dst  blk3"/>
          <p:cNvSpPr/>
          <p:nvPr/>
        </p:nvSpPr>
        <p:spPr>
          <a:xfrm>
            <a:off x="6823792" y="3854637"/>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45" name="dst  blk4"/>
          <p:cNvSpPr/>
          <p:nvPr/>
        </p:nvSpPr>
        <p:spPr>
          <a:xfrm>
            <a:off x="7276868" y="3854637"/>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47" name="dst  blk5"/>
          <p:cNvSpPr/>
          <p:nvPr/>
        </p:nvSpPr>
        <p:spPr>
          <a:xfrm>
            <a:off x="7729944" y="3856675"/>
            <a:ext cx="363073" cy="290680"/>
          </a:xfrm>
          <a:prstGeom prst="rect">
            <a:avLst/>
          </a:prstGeom>
          <a:solidFill>
            <a:srgbClr val="6699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panose="020B0502020104020203" pitchFamily="34" charset="0"/>
              <a:ea typeface="+mn-ea"/>
              <a:cs typeface="+mn-cs"/>
            </a:endParaRPr>
          </a:p>
        </p:txBody>
      </p:sp>
    </p:spTree>
    <p:extLst>
      <p:ext uri="{BB962C8B-B14F-4D97-AF65-F5344CB8AC3E}">
        <p14:creationId xmlns:p14="http://schemas.microsoft.com/office/powerpoint/2010/main" val="25603979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4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3"/>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0" presetClass="path" presetSubtype="0" accel="50000" decel="50000" fill="hold" grpId="1" nodeType="clickEffect">
                                  <p:stCondLst>
                                    <p:cond delay="0"/>
                                  </p:stCondLst>
                                  <p:childTnLst>
                                    <p:animMotion origin="layout" path="M 1.66667E-6 -3.33333E-6 L -0.09375 0.04722 L -0.45521 0.04722 L -0.525 0.00556 " pathEditMode="relative" ptsTypes="AAAA">
                                      <p:cBhvr>
                                        <p:cTn id="28" dur="2000" fill="hold"/>
                                        <p:tgtEl>
                                          <p:spTgt spid="23"/>
                                        </p:tgtEl>
                                        <p:attrNameLst>
                                          <p:attrName>ppt_x</p:attrName>
                                          <p:attrName>ppt_y</p:attrName>
                                        </p:attrNameLst>
                                      </p:cBhvr>
                                    </p:animMotion>
                                  </p:childTnLst>
                                </p:cTn>
                              </p:par>
                            </p:childTnLst>
                          </p:cTn>
                        </p:par>
                      </p:childTnLst>
                    </p:cTn>
                  </p:par>
                  <p:par>
                    <p:cTn id="29" fill="hold">
                      <p:stCondLst>
                        <p:cond delay="indefinite"/>
                      </p:stCondLst>
                      <p:childTnLst>
                        <p:par>
                          <p:cTn id="30" fill="hold">
                            <p:stCondLst>
                              <p:cond delay="0"/>
                            </p:stCondLst>
                            <p:childTnLst>
                              <p:par>
                                <p:cTn id="31" presetID="0" presetClass="path" presetSubtype="0" accel="50000" decel="50000" fill="hold" grpId="2" nodeType="clickEffect">
                                  <p:stCondLst>
                                    <p:cond delay="0"/>
                                  </p:stCondLst>
                                  <p:childTnLst>
                                    <p:animMotion origin="layout" path="M -0.525 0.00555 L -0.44983 0.03912 L -0.08976 0.03912 L -0.00104 0.09791 " pathEditMode="relative" rAng="0" ptsTypes="AAAA">
                                      <p:cBhvr>
                                        <p:cTn id="32" dur="2000" fill="hold"/>
                                        <p:tgtEl>
                                          <p:spTgt spid="23"/>
                                        </p:tgtEl>
                                        <p:attrNameLst>
                                          <p:attrName>ppt_x</p:attrName>
                                          <p:attrName>ppt_y</p:attrName>
                                        </p:attrNameLst>
                                      </p:cBhvr>
                                      <p:rCtr x="26198" y="4606"/>
                                    </p:animMotion>
                                  </p:childTnLst>
                                </p:cTn>
                              </p:par>
                              <p:par>
                                <p:cTn id="33" presetID="1" presetClass="exit" presetSubtype="0" fill="hold" grpId="3" nodeType="withEffect">
                                  <p:stCondLst>
                                    <p:cond delay="2000"/>
                                  </p:stCondLst>
                                  <p:childTnLst>
                                    <p:set>
                                      <p:cBhvr>
                                        <p:cTn id="34" dur="1" fill="hold">
                                          <p:stCondLst>
                                            <p:cond delay="0"/>
                                          </p:stCondLst>
                                        </p:cTn>
                                        <p:tgtEl>
                                          <p:spTgt spid="23"/>
                                        </p:tgtEl>
                                        <p:attrNameLst>
                                          <p:attrName>style.visibility</p:attrName>
                                        </p:attrNameLst>
                                      </p:cBhvr>
                                      <p:to>
                                        <p:strVal val="hidden"/>
                                      </p:to>
                                    </p:set>
                                  </p:childTnLst>
                                </p:cTn>
                              </p:par>
                              <p:par>
                                <p:cTn id="35" presetID="1" presetClass="entr" presetSubtype="0" fill="hold" grpId="0" nodeType="withEffect">
                                  <p:stCondLst>
                                    <p:cond delay="2000"/>
                                  </p:stCondLst>
                                  <p:childTnLst>
                                    <p:set>
                                      <p:cBhvr>
                                        <p:cTn id="36" dur="1" fill="hold">
                                          <p:stCondLst>
                                            <p:cond delay="0"/>
                                          </p:stCondLst>
                                        </p:cTn>
                                        <p:tgtEl>
                                          <p:spTgt spid="22"/>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46"/>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3"/>
                                        </p:tgtEl>
                                        <p:attrNameLst>
                                          <p:attrName>style.visibility</p:attrName>
                                        </p:attrNameLst>
                                      </p:cBhvr>
                                      <p:to>
                                        <p:strVal val="visible"/>
                                      </p:to>
                                    </p:set>
                                  </p:childTnLst>
                                </p:cTn>
                              </p:par>
                              <p:par>
                                <p:cTn id="43" presetID="0" presetClass="path" presetSubtype="0" accel="50000" decel="50000" fill="hold" grpId="1" nodeType="withEffect">
                                  <p:stCondLst>
                                    <p:cond delay="0"/>
                                  </p:stCondLst>
                                  <p:childTnLst>
                                    <p:animMotion origin="layout" path="M 3.33333E-6 3.7037E-6 L -0.10261 0.05046 L -0.49775 0.05046 L -0.57396 0.00555 " pathEditMode="relative" rAng="0" ptsTypes="AAAA">
                                      <p:cBhvr>
                                        <p:cTn id="44" dur="1000" fill="hold"/>
                                        <p:tgtEl>
                                          <p:spTgt spid="33"/>
                                        </p:tgtEl>
                                        <p:attrNameLst>
                                          <p:attrName>ppt_x</p:attrName>
                                          <p:attrName>ppt_y</p:attrName>
                                        </p:attrNameLst>
                                      </p:cBhvr>
                                      <p:rCtr x="-28698" y="2523"/>
                                    </p:animMotion>
                                  </p:childTnLst>
                                </p:cTn>
                              </p:par>
                              <p:par>
                                <p:cTn id="45" presetID="0" presetClass="path" presetSubtype="0" accel="50000" decel="50000" fill="hold" grpId="2" nodeType="withEffect">
                                  <p:stCondLst>
                                    <p:cond delay="1000"/>
                                  </p:stCondLst>
                                  <p:childTnLst>
                                    <p:animMotion origin="layout" path="M -0.57448 0.00555 L -0.49271 0.03796 L -0.10035 0.03796 L -0.00364 0.0949 " pathEditMode="relative" rAng="0" ptsTypes="AAAA">
                                      <p:cBhvr>
                                        <p:cTn id="46" dur="1000" fill="hold"/>
                                        <p:tgtEl>
                                          <p:spTgt spid="33"/>
                                        </p:tgtEl>
                                        <p:attrNameLst>
                                          <p:attrName>ppt_x</p:attrName>
                                          <p:attrName>ppt_y</p:attrName>
                                        </p:attrNameLst>
                                      </p:cBhvr>
                                      <p:rCtr x="28542" y="4468"/>
                                    </p:animMotion>
                                  </p:childTnLst>
                                </p:cTn>
                              </p:par>
                              <p:par>
                                <p:cTn id="47" presetID="1" presetClass="exit" presetSubtype="0" fill="hold" grpId="3" nodeType="withEffect">
                                  <p:stCondLst>
                                    <p:cond delay="2000"/>
                                  </p:stCondLst>
                                  <p:childTnLst>
                                    <p:set>
                                      <p:cBhvr>
                                        <p:cTn id="48" dur="1" fill="hold">
                                          <p:stCondLst>
                                            <p:cond delay="0"/>
                                          </p:stCondLst>
                                        </p:cTn>
                                        <p:tgtEl>
                                          <p:spTgt spid="33"/>
                                        </p:tgtEl>
                                        <p:attrNameLst>
                                          <p:attrName>style.visibility</p:attrName>
                                        </p:attrNameLst>
                                      </p:cBhvr>
                                      <p:to>
                                        <p:strVal val="hidden"/>
                                      </p:to>
                                    </p:set>
                                  </p:childTnLst>
                                </p:cTn>
                              </p:par>
                              <p:par>
                                <p:cTn id="49" presetID="1" presetClass="entr" presetSubtype="0" fill="hold" grpId="0" nodeType="withEffect">
                                  <p:stCondLst>
                                    <p:cond delay="2000"/>
                                  </p:stCondLst>
                                  <p:childTnLst>
                                    <p:set>
                                      <p:cBhvr>
                                        <p:cTn id="50" dur="1" fill="hold">
                                          <p:stCondLst>
                                            <p:cond delay="0"/>
                                          </p:stCondLst>
                                        </p:cTn>
                                        <p:tgtEl>
                                          <p:spTgt spid="41"/>
                                        </p:tgtEl>
                                        <p:attrNameLst>
                                          <p:attrName>style.visibility</p:attrName>
                                        </p:attrNameLst>
                                      </p:cBhvr>
                                      <p:to>
                                        <p:strVal val="visible"/>
                                      </p:to>
                                    </p:set>
                                  </p:childTnLst>
                                </p:cTn>
                              </p:par>
                              <p:par>
                                <p:cTn id="51" presetID="1" presetClass="entr" presetSubtype="0" fill="hold" grpId="0" nodeType="withEffect">
                                  <p:stCondLst>
                                    <p:cond delay="2000"/>
                                  </p:stCondLst>
                                  <p:childTnLst>
                                    <p:set>
                                      <p:cBhvr>
                                        <p:cTn id="52" dur="1" fill="hold">
                                          <p:stCondLst>
                                            <p:cond delay="0"/>
                                          </p:stCondLst>
                                        </p:cTn>
                                        <p:tgtEl>
                                          <p:spTgt spid="36"/>
                                        </p:tgtEl>
                                        <p:attrNameLst>
                                          <p:attrName>style.visibility</p:attrName>
                                        </p:attrNameLst>
                                      </p:cBhvr>
                                      <p:to>
                                        <p:strVal val="visible"/>
                                      </p:to>
                                    </p:set>
                                  </p:childTnLst>
                                </p:cTn>
                              </p:par>
                              <p:par>
                                <p:cTn id="53" presetID="0" presetClass="path" presetSubtype="0" accel="50000" decel="50000" fill="hold" grpId="1" nodeType="withEffect">
                                  <p:stCondLst>
                                    <p:cond delay="2000"/>
                                  </p:stCondLst>
                                  <p:childTnLst>
                                    <p:animMotion origin="layout" path="M 0.00416 0.00602 L -0.10695 0.05648 L -0.53455 0.05648 L -0.61702 0.01158 " pathEditMode="relative" rAng="0" ptsTypes="AAAA">
                                      <p:cBhvr>
                                        <p:cTn id="54" dur="1000" fill="hold"/>
                                        <p:tgtEl>
                                          <p:spTgt spid="36"/>
                                        </p:tgtEl>
                                        <p:attrNameLst>
                                          <p:attrName>ppt_x</p:attrName>
                                          <p:attrName>ppt_y</p:attrName>
                                        </p:attrNameLst>
                                      </p:cBhvr>
                                      <p:rCtr x="-31059" y="2523"/>
                                    </p:animMotion>
                                  </p:childTnLst>
                                </p:cTn>
                              </p:par>
                              <p:par>
                                <p:cTn id="55" presetID="0" presetClass="path" presetSubtype="0" accel="50000" decel="50000" fill="hold" grpId="2" nodeType="withEffect">
                                  <p:stCondLst>
                                    <p:cond delay="3000"/>
                                  </p:stCondLst>
                                  <p:childTnLst>
                                    <p:animMotion origin="layout" path="M -0.61701 0.01157 L -0.52916 0.04167 L -0.10763 0.04167 L -0.00364 0.09491 " pathEditMode="relative" rAng="0" ptsTypes="AAAA">
                                      <p:cBhvr>
                                        <p:cTn id="56" dur="1000" fill="hold"/>
                                        <p:tgtEl>
                                          <p:spTgt spid="36"/>
                                        </p:tgtEl>
                                        <p:attrNameLst>
                                          <p:attrName>ppt_x</p:attrName>
                                          <p:attrName>ppt_y</p:attrName>
                                        </p:attrNameLst>
                                      </p:cBhvr>
                                      <p:rCtr x="30660" y="4167"/>
                                    </p:animMotion>
                                  </p:childTnLst>
                                </p:cTn>
                              </p:par>
                              <p:par>
                                <p:cTn id="57" presetID="1" presetClass="exit" presetSubtype="0" fill="hold" grpId="3" nodeType="withEffect">
                                  <p:stCondLst>
                                    <p:cond delay="4000"/>
                                  </p:stCondLst>
                                  <p:childTnLst>
                                    <p:set>
                                      <p:cBhvr>
                                        <p:cTn id="58" dur="1" fill="hold">
                                          <p:stCondLst>
                                            <p:cond delay="0"/>
                                          </p:stCondLst>
                                        </p:cTn>
                                        <p:tgtEl>
                                          <p:spTgt spid="36"/>
                                        </p:tgtEl>
                                        <p:attrNameLst>
                                          <p:attrName>style.visibility</p:attrName>
                                        </p:attrNameLst>
                                      </p:cBhvr>
                                      <p:to>
                                        <p:strVal val="hidden"/>
                                      </p:to>
                                    </p:set>
                                  </p:childTnLst>
                                </p:cTn>
                              </p:par>
                              <p:par>
                                <p:cTn id="59" presetID="1" presetClass="entr" presetSubtype="0" fill="hold" grpId="0" nodeType="withEffect">
                                  <p:stCondLst>
                                    <p:cond delay="4000"/>
                                  </p:stCondLst>
                                  <p:childTnLst>
                                    <p:set>
                                      <p:cBhvr>
                                        <p:cTn id="60" dur="1" fill="hold">
                                          <p:stCondLst>
                                            <p:cond delay="0"/>
                                          </p:stCondLst>
                                        </p:cTn>
                                        <p:tgtEl>
                                          <p:spTgt spid="44"/>
                                        </p:tgtEl>
                                        <p:attrNameLst>
                                          <p:attrName>style.visibility</p:attrName>
                                        </p:attrNameLst>
                                      </p:cBhvr>
                                      <p:to>
                                        <p:strVal val="visible"/>
                                      </p:to>
                                    </p:set>
                                  </p:childTnLst>
                                </p:cTn>
                              </p:par>
                              <p:par>
                                <p:cTn id="61" presetID="1" presetClass="entr" presetSubtype="0" fill="hold" grpId="0" nodeType="withEffect">
                                  <p:stCondLst>
                                    <p:cond delay="4000"/>
                                  </p:stCondLst>
                                  <p:childTnLst>
                                    <p:set>
                                      <p:cBhvr>
                                        <p:cTn id="62" dur="1" fill="hold">
                                          <p:stCondLst>
                                            <p:cond delay="0"/>
                                          </p:stCondLst>
                                        </p:cTn>
                                        <p:tgtEl>
                                          <p:spTgt spid="38"/>
                                        </p:tgtEl>
                                        <p:attrNameLst>
                                          <p:attrName>style.visibility</p:attrName>
                                        </p:attrNameLst>
                                      </p:cBhvr>
                                      <p:to>
                                        <p:strVal val="visible"/>
                                      </p:to>
                                    </p:set>
                                  </p:childTnLst>
                                </p:cTn>
                              </p:par>
                              <p:par>
                                <p:cTn id="63" presetID="0" presetClass="path" presetSubtype="0" accel="50000" decel="50000" fill="hold" grpId="1" nodeType="withEffect">
                                  <p:stCondLst>
                                    <p:cond delay="4000"/>
                                  </p:stCondLst>
                                  <p:childTnLst>
                                    <p:animMotion origin="layout" path="M -2.5E-6 7.40741E-7 L -0.12066 0.05046 L -0.58507 0.05046 L -0.67448 0.00555 " pathEditMode="relative" rAng="0" ptsTypes="AAAA">
                                      <p:cBhvr>
                                        <p:cTn id="64" dur="1000" fill="hold"/>
                                        <p:tgtEl>
                                          <p:spTgt spid="38"/>
                                        </p:tgtEl>
                                        <p:attrNameLst>
                                          <p:attrName>ppt_x</p:attrName>
                                          <p:attrName>ppt_y</p:attrName>
                                        </p:attrNameLst>
                                      </p:cBhvr>
                                      <p:rCtr x="-33733" y="2523"/>
                                    </p:animMotion>
                                  </p:childTnLst>
                                </p:cTn>
                              </p:par>
                              <p:par>
                                <p:cTn id="65" presetID="0" presetClass="path" presetSubtype="0" accel="50000" decel="50000" fill="hold" grpId="2" nodeType="withEffect">
                                  <p:stCondLst>
                                    <p:cond delay="5000"/>
                                  </p:stCondLst>
                                  <p:childTnLst>
                                    <p:animMotion origin="layout" path="M -0.6698 0.00949 L -0.57448 0.04028 L -0.11667 0.04028 L -0.00365 0.09491 " pathEditMode="relative" rAng="0" ptsTypes="AAAA">
                                      <p:cBhvr>
                                        <p:cTn id="66" dur="1000" fill="hold"/>
                                        <p:tgtEl>
                                          <p:spTgt spid="38"/>
                                        </p:tgtEl>
                                        <p:attrNameLst>
                                          <p:attrName>ppt_x</p:attrName>
                                          <p:attrName>ppt_y</p:attrName>
                                        </p:attrNameLst>
                                      </p:cBhvr>
                                      <p:rCtr x="33299" y="4259"/>
                                    </p:animMotion>
                                  </p:childTnLst>
                                </p:cTn>
                              </p:par>
                              <p:par>
                                <p:cTn id="67" presetID="1" presetClass="exit" presetSubtype="0" fill="hold" grpId="3" nodeType="withEffect">
                                  <p:stCondLst>
                                    <p:cond delay="6000"/>
                                  </p:stCondLst>
                                  <p:childTnLst>
                                    <p:set>
                                      <p:cBhvr>
                                        <p:cTn id="68" dur="1" fill="hold">
                                          <p:stCondLst>
                                            <p:cond delay="0"/>
                                          </p:stCondLst>
                                        </p:cTn>
                                        <p:tgtEl>
                                          <p:spTgt spid="38"/>
                                        </p:tgtEl>
                                        <p:attrNameLst>
                                          <p:attrName>style.visibility</p:attrName>
                                        </p:attrNameLst>
                                      </p:cBhvr>
                                      <p:to>
                                        <p:strVal val="hidden"/>
                                      </p:to>
                                    </p:set>
                                  </p:childTnLst>
                                </p:cTn>
                              </p:par>
                              <p:par>
                                <p:cTn id="69" presetID="1" presetClass="entr" presetSubtype="0" fill="hold" grpId="0" nodeType="withEffect">
                                  <p:stCondLst>
                                    <p:cond delay="6000"/>
                                  </p:stCondLst>
                                  <p:childTnLst>
                                    <p:set>
                                      <p:cBhvr>
                                        <p:cTn id="70" dur="1" fill="hold">
                                          <p:stCondLst>
                                            <p:cond delay="0"/>
                                          </p:stCondLst>
                                        </p:cTn>
                                        <p:tgtEl>
                                          <p:spTgt spid="45"/>
                                        </p:tgtEl>
                                        <p:attrNameLst>
                                          <p:attrName>style.visibility</p:attrName>
                                        </p:attrNameLst>
                                      </p:cBhvr>
                                      <p:to>
                                        <p:strVal val="visible"/>
                                      </p:to>
                                    </p:set>
                                  </p:childTnLst>
                                </p:cTn>
                              </p:par>
                              <p:par>
                                <p:cTn id="71" presetID="1" presetClass="entr" presetSubtype="0" fill="hold" grpId="0" nodeType="withEffect">
                                  <p:stCondLst>
                                    <p:cond delay="6000"/>
                                  </p:stCondLst>
                                  <p:childTnLst>
                                    <p:set>
                                      <p:cBhvr>
                                        <p:cTn id="72" dur="1" fill="hold">
                                          <p:stCondLst>
                                            <p:cond delay="0"/>
                                          </p:stCondLst>
                                        </p:cTn>
                                        <p:tgtEl>
                                          <p:spTgt spid="39"/>
                                        </p:tgtEl>
                                        <p:attrNameLst>
                                          <p:attrName>style.visibility</p:attrName>
                                        </p:attrNameLst>
                                      </p:cBhvr>
                                      <p:to>
                                        <p:strVal val="visible"/>
                                      </p:to>
                                    </p:set>
                                  </p:childTnLst>
                                </p:cTn>
                              </p:par>
                              <p:par>
                                <p:cTn id="73" presetID="0" presetClass="path" presetSubtype="0" accel="50000" decel="50000" fill="hold" grpId="1" nodeType="withEffect">
                                  <p:stCondLst>
                                    <p:cond delay="6000"/>
                                  </p:stCondLst>
                                  <p:childTnLst>
                                    <p:animMotion origin="layout" path="M 0.00034 0.00393 L -0.1283 0.05439 L -0.62361 0.05439 L -0.71893 0.00949 " pathEditMode="relative" rAng="0" ptsTypes="AAAA">
                                      <p:cBhvr>
                                        <p:cTn id="74" dur="1000" fill="hold"/>
                                        <p:tgtEl>
                                          <p:spTgt spid="39"/>
                                        </p:tgtEl>
                                        <p:attrNameLst>
                                          <p:attrName>ppt_x</p:attrName>
                                          <p:attrName>ppt_y</p:attrName>
                                        </p:attrNameLst>
                                      </p:cBhvr>
                                      <p:rCtr x="-35955" y="2523"/>
                                    </p:animMotion>
                                  </p:childTnLst>
                                </p:cTn>
                              </p:par>
                              <p:par>
                                <p:cTn id="75" presetID="0" presetClass="path" presetSubtype="0" accel="50000" decel="50000" fill="hold" grpId="2" nodeType="withEffect">
                                  <p:stCondLst>
                                    <p:cond delay="7000"/>
                                  </p:stCondLst>
                                  <p:childTnLst>
                                    <p:animMotion origin="layout" path="M -0.71893 0.00949 L -0.61667 0.04028 L -0.12518 0.04028 L -0.00365 0.09491 " pathEditMode="relative" rAng="0" ptsTypes="AAAA">
                                      <p:cBhvr>
                                        <p:cTn id="76" dur="1000" fill="hold"/>
                                        <p:tgtEl>
                                          <p:spTgt spid="39"/>
                                        </p:tgtEl>
                                        <p:attrNameLst>
                                          <p:attrName>ppt_x</p:attrName>
                                          <p:attrName>ppt_y</p:attrName>
                                        </p:attrNameLst>
                                      </p:cBhvr>
                                      <p:rCtr x="35764" y="4259"/>
                                    </p:animMotion>
                                  </p:childTnLst>
                                </p:cTn>
                              </p:par>
                              <p:par>
                                <p:cTn id="77" presetID="1" presetClass="exit" presetSubtype="0" fill="hold" grpId="3" nodeType="withEffect">
                                  <p:stCondLst>
                                    <p:cond delay="8000"/>
                                  </p:stCondLst>
                                  <p:childTnLst>
                                    <p:set>
                                      <p:cBhvr>
                                        <p:cTn id="78" dur="1" fill="hold">
                                          <p:stCondLst>
                                            <p:cond delay="0"/>
                                          </p:stCondLst>
                                        </p:cTn>
                                        <p:tgtEl>
                                          <p:spTgt spid="39"/>
                                        </p:tgtEl>
                                        <p:attrNameLst>
                                          <p:attrName>style.visibility</p:attrName>
                                        </p:attrNameLst>
                                      </p:cBhvr>
                                      <p:to>
                                        <p:strVal val="hidden"/>
                                      </p:to>
                                    </p:set>
                                  </p:childTnLst>
                                </p:cTn>
                              </p:par>
                              <p:par>
                                <p:cTn id="79" presetID="1" presetClass="entr" presetSubtype="0" fill="hold" grpId="0" nodeType="withEffect">
                                  <p:stCondLst>
                                    <p:cond delay="8000"/>
                                  </p:stCondLst>
                                  <p:childTnLst>
                                    <p:set>
                                      <p:cBhvr>
                                        <p:cTn id="80" dur="1" fill="hold">
                                          <p:stCondLst>
                                            <p:cond delay="0"/>
                                          </p:stCondLst>
                                        </p:cTn>
                                        <p:tgtEl>
                                          <p:spTgt spid="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23" grpId="1" animBg="1"/>
      <p:bldP spid="23" grpId="2" animBg="1"/>
      <p:bldP spid="23" grpId="3" animBg="1"/>
      <p:bldP spid="24" grpId="0" animBg="1"/>
      <p:bldP spid="25" grpId="0" animBg="1"/>
      <p:bldP spid="26" grpId="0"/>
      <p:bldP spid="27" grpId="0"/>
      <p:bldP spid="46" grpId="0"/>
      <p:bldP spid="35" grpId="0" animBg="1"/>
      <p:bldP spid="3" grpId="0"/>
      <p:bldP spid="33" grpId="0" animBg="1"/>
      <p:bldP spid="33" grpId="1" animBg="1"/>
      <p:bldP spid="33" grpId="2" animBg="1"/>
      <p:bldP spid="33" grpId="3" animBg="1"/>
      <p:bldP spid="36" grpId="0" animBg="1"/>
      <p:bldP spid="36" grpId="1" animBg="1"/>
      <p:bldP spid="36" grpId="2" animBg="1"/>
      <p:bldP spid="36" grpId="3" animBg="1"/>
      <p:bldP spid="38" grpId="0" animBg="1"/>
      <p:bldP spid="38" grpId="1" animBg="1"/>
      <p:bldP spid="38" grpId="2" animBg="1"/>
      <p:bldP spid="38" grpId="3" animBg="1"/>
      <p:bldP spid="39" grpId="0" animBg="1"/>
      <p:bldP spid="39" grpId="1" animBg="1"/>
      <p:bldP spid="39" grpId="2" animBg="1"/>
      <p:bldP spid="39" grpId="3" animBg="1"/>
      <p:bldP spid="41" grpId="0" animBg="1"/>
      <p:bldP spid="44" grpId="0" animBg="1"/>
      <p:bldP spid="45" grpId="0" animBg="1"/>
      <p:bldP spid="47" grpId="0" animBg="1"/>
    </p:bld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Moving Data Inside DRAM?</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417</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sp>
        <p:nvSpPr>
          <p:cNvPr id="8" name="Rounded Rectangle 7"/>
          <p:cNvSpPr/>
          <p:nvPr/>
        </p:nvSpPr>
        <p:spPr>
          <a:xfrm>
            <a:off x="3376374" y="1726216"/>
            <a:ext cx="5246880" cy="2534871"/>
          </a:xfrm>
          <a:prstGeom prst="roundRect">
            <a:avLst>
              <a:gd name="adj" fmla="val 4531"/>
            </a:avLst>
          </a:prstGeom>
          <a:noFill/>
          <a:ln w="3810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grpSp>
        <p:nvGrpSpPr>
          <p:cNvPr id="13" name="cell array"/>
          <p:cNvGrpSpPr/>
          <p:nvPr/>
        </p:nvGrpSpPr>
        <p:grpSpPr>
          <a:xfrm>
            <a:off x="3479285" y="1856128"/>
            <a:ext cx="5070630" cy="2212155"/>
            <a:chOff x="2253615" y="2812764"/>
            <a:chExt cx="5070630" cy="2212155"/>
          </a:xfrm>
        </p:grpSpPr>
        <p:grpSp>
          <p:nvGrpSpPr>
            <p:cNvPr id="5" name="Group 4"/>
            <p:cNvGrpSpPr/>
            <p:nvPr/>
          </p:nvGrpSpPr>
          <p:grpSpPr>
            <a:xfrm>
              <a:off x="2253615" y="2812764"/>
              <a:ext cx="5070630" cy="365760"/>
              <a:chOff x="2137956" y="2812764"/>
              <a:chExt cx="5070630" cy="365760"/>
            </a:xfrm>
          </p:grpSpPr>
          <p:sp>
            <p:nvSpPr>
              <p:cNvPr id="172" name="Oval 171"/>
              <p:cNvSpPr/>
              <p:nvPr/>
            </p:nvSpPr>
            <p:spPr>
              <a:xfrm>
                <a:off x="213795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73" name="Oval 172"/>
              <p:cNvSpPr/>
              <p:nvPr/>
            </p:nvSpPr>
            <p:spPr>
              <a:xfrm>
                <a:off x="2608443"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74" name="Oval 173"/>
              <p:cNvSpPr/>
              <p:nvPr/>
            </p:nvSpPr>
            <p:spPr>
              <a:xfrm>
                <a:off x="3078930"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75" name="Oval 174"/>
              <p:cNvSpPr/>
              <p:nvPr/>
            </p:nvSpPr>
            <p:spPr>
              <a:xfrm>
                <a:off x="3549417"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76" name="Oval 175"/>
              <p:cNvSpPr/>
              <p:nvPr/>
            </p:nvSpPr>
            <p:spPr>
              <a:xfrm>
                <a:off x="4019904"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77" name="Oval 176"/>
              <p:cNvSpPr/>
              <p:nvPr/>
            </p:nvSpPr>
            <p:spPr>
              <a:xfrm>
                <a:off x="4490391"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78" name="Oval 177"/>
              <p:cNvSpPr/>
              <p:nvPr/>
            </p:nvSpPr>
            <p:spPr>
              <a:xfrm>
                <a:off x="4960878"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79" name="Oval 178"/>
              <p:cNvSpPr/>
              <p:nvPr/>
            </p:nvSpPr>
            <p:spPr>
              <a:xfrm>
                <a:off x="5431365"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80" name="Oval 179"/>
              <p:cNvSpPr/>
              <p:nvPr/>
            </p:nvSpPr>
            <p:spPr>
              <a:xfrm>
                <a:off x="5901852"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81" name="Oval 180"/>
              <p:cNvSpPr/>
              <p:nvPr/>
            </p:nvSpPr>
            <p:spPr>
              <a:xfrm>
                <a:off x="6372339"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82" name="Oval 181"/>
              <p:cNvSpPr/>
              <p:nvPr/>
            </p:nvSpPr>
            <p:spPr>
              <a:xfrm>
                <a:off x="684282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grpSp>
        <p:grpSp>
          <p:nvGrpSpPr>
            <p:cNvPr id="183" name="Group 182"/>
            <p:cNvGrpSpPr/>
            <p:nvPr/>
          </p:nvGrpSpPr>
          <p:grpSpPr>
            <a:xfrm>
              <a:off x="2253615" y="3274363"/>
              <a:ext cx="5070630" cy="365760"/>
              <a:chOff x="2137956" y="2812764"/>
              <a:chExt cx="5070630" cy="365760"/>
            </a:xfrm>
          </p:grpSpPr>
          <p:sp>
            <p:nvSpPr>
              <p:cNvPr id="185" name="Oval 184"/>
              <p:cNvSpPr/>
              <p:nvPr/>
            </p:nvSpPr>
            <p:spPr>
              <a:xfrm>
                <a:off x="213795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86" name="Oval 185"/>
              <p:cNvSpPr/>
              <p:nvPr/>
            </p:nvSpPr>
            <p:spPr>
              <a:xfrm>
                <a:off x="2608443"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87" name="Oval 186"/>
              <p:cNvSpPr/>
              <p:nvPr/>
            </p:nvSpPr>
            <p:spPr>
              <a:xfrm>
                <a:off x="3078930"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88" name="Oval 187"/>
              <p:cNvSpPr/>
              <p:nvPr/>
            </p:nvSpPr>
            <p:spPr>
              <a:xfrm>
                <a:off x="3549417"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89" name="Oval 188"/>
              <p:cNvSpPr/>
              <p:nvPr/>
            </p:nvSpPr>
            <p:spPr>
              <a:xfrm>
                <a:off x="4019904"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90" name="Oval 189"/>
              <p:cNvSpPr/>
              <p:nvPr/>
            </p:nvSpPr>
            <p:spPr>
              <a:xfrm>
                <a:off x="4490391"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91" name="Oval 190"/>
              <p:cNvSpPr/>
              <p:nvPr/>
            </p:nvSpPr>
            <p:spPr>
              <a:xfrm>
                <a:off x="4960878"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92" name="Oval 191"/>
              <p:cNvSpPr/>
              <p:nvPr/>
            </p:nvSpPr>
            <p:spPr>
              <a:xfrm>
                <a:off x="5431365"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93" name="Oval 192"/>
              <p:cNvSpPr/>
              <p:nvPr/>
            </p:nvSpPr>
            <p:spPr>
              <a:xfrm>
                <a:off x="5901852"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94" name="Oval 193"/>
              <p:cNvSpPr/>
              <p:nvPr/>
            </p:nvSpPr>
            <p:spPr>
              <a:xfrm>
                <a:off x="6372339"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95" name="Oval 194"/>
              <p:cNvSpPr/>
              <p:nvPr/>
            </p:nvSpPr>
            <p:spPr>
              <a:xfrm>
                <a:off x="684282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grpSp>
        <p:grpSp>
          <p:nvGrpSpPr>
            <p:cNvPr id="196" name="Group 195"/>
            <p:cNvGrpSpPr/>
            <p:nvPr/>
          </p:nvGrpSpPr>
          <p:grpSpPr>
            <a:xfrm>
              <a:off x="2253615" y="3735962"/>
              <a:ext cx="5070630" cy="365760"/>
              <a:chOff x="2137956" y="2812764"/>
              <a:chExt cx="5070630" cy="365760"/>
            </a:xfrm>
          </p:grpSpPr>
          <p:sp>
            <p:nvSpPr>
              <p:cNvPr id="198" name="Oval 197"/>
              <p:cNvSpPr/>
              <p:nvPr/>
            </p:nvSpPr>
            <p:spPr>
              <a:xfrm>
                <a:off x="213795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199" name="Oval 198"/>
              <p:cNvSpPr/>
              <p:nvPr/>
            </p:nvSpPr>
            <p:spPr>
              <a:xfrm>
                <a:off x="2608443"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00" name="Oval 199"/>
              <p:cNvSpPr/>
              <p:nvPr/>
            </p:nvSpPr>
            <p:spPr>
              <a:xfrm>
                <a:off x="3078930"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01" name="Oval 200"/>
              <p:cNvSpPr/>
              <p:nvPr/>
            </p:nvSpPr>
            <p:spPr>
              <a:xfrm>
                <a:off x="3549417"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02" name="Oval 201"/>
              <p:cNvSpPr/>
              <p:nvPr/>
            </p:nvSpPr>
            <p:spPr>
              <a:xfrm>
                <a:off x="4019904"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03" name="Oval 202"/>
              <p:cNvSpPr/>
              <p:nvPr/>
            </p:nvSpPr>
            <p:spPr>
              <a:xfrm>
                <a:off x="4490391"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04" name="Oval 203"/>
              <p:cNvSpPr/>
              <p:nvPr/>
            </p:nvSpPr>
            <p:spPr>
              <a:xfrm>
                <a:off x="4960878"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05" name="Oval 204"/>
              <p:cNvSpPr/>
              <p:nvPr/>
            </p:nvSpPr>
            <p:spPr>
              <a:xfrm>
                <a:off x="5431365"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06" name="Oval 205"/>
              <p:cNvSpPr/>
              <p:nvPr/>
            </p:nvSpPr>
            <p:spPr>
              <a:xfrm>
                <a:off x="5901852"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07" name="Oval 206"/>
              <p:cNvSpPr/>
              <p:nvPr/>
            </p:nvSpPr>
            <p:spPr>
              <a:xfrm>
                <a:off x="6372339"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08" name="Oval 207"/>
              <p:cNvSpPr/>
              <p:nvPr/>
            </p:nvSpPr>
            <p:spPr>
              <a:xfrm>
                <a:off x="684282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grpSp>
        <p:grpSp>
          <p:nvGrpSpPr>
            <p:cNvPr id="236" name="Group 235"/>
            <p:cNvGrpSpPr/>
            <p:nvPr/>
          </p:nvGrpSpPr>
          <p:grpSpPr>
            <a:xfrm>
              <a:off x="2253615" y="4659159"/>
              <a:ext cx="5070630" cy="365760"/>
              <a:chOff x="2137956" y="2812764"/>
              <a:chExt cx="5070630" cy="365760"/>
            </a:xfrm>
          </p:grpSpPr>
          <p:sp>
            <p:nvSpPr>
              <p:cNvPr id="238" name="Oval 237"/>
              <p:cNvSpPr/>
              <p:nvPr/>
            </p:nvSpPr>
            <p:spPr>
              <a:xfrm>
                <a:off x="213795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39" name="Oval 238"/>
              <p:cNvSpPr/>
              <p:nvPr/>
            </p:nvSpPr>
            <p:spPr>
              <a:xfrm>
                <a:off x="2608443"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40" name="Oval 239"/>
              <p:cNvSpPr/>
              <p:nvPr/>
            </p:nvSpPr>
            <p:spPr>
              <a:xfrm>
                <a:off x="3078930"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41" name="Oval 240"/>
              <p:cNvSpPr/>
              <p:nvPr/>
            </p:nvSpPr>
            <p:spPr>
              <a:xfrm>
                <a:off x="3549417"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42" name="Oval 241"/>
              <p:cNvSpPr/>
              <p:nvPr/>
            </p:nvSpPr>
            <p:spPr>
              <a:xfrm>
                <a:off x="4019904"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43" name="Oval 242"/>
              <p:cNvSpPr/>
              <p:nvPr/>
            </p:nvSpPr>
            <p:spPr>
              <a:xfrm>
                <a:off x="4490391"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44" name="Oval 243"/>
              <p:cNvSpPr/>
              <p:nvPr/>
            </p:nvSpPr>
            <p:spPr>
              <a:xfrm>
                <a:off x="4960878"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45" name="Oval 244"/>
              <p:cNvSpPr/>
              <p:nvPr/>
            </p:nvSpPr>
            <p:spPr>
              <a:xfrm>
                <a:off x="5431365"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46" name="Oval 245"/>
              <p:cNvSpPr/>
              <p:nvPr/>
            </p:nvSpPr>
            <p:spPr>
              <a:xfrm>
                <a:off x="5901852"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47" name="Oval 246"/>
              <p:cNvSpPr/>
              <p:nvPr/>
            </p:nvSpPr>
            <p:spPr>
              <a:xfrm>
                <a:off x="6372339"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sp>
            <p:nvSpPr>
              <p:cNvPr id="248" name="Oval 247"/>
              <p:cNvSpPr/>
              <p:nvPr/>
            </p:nvSpPr>
            <p:spPr>
              <a:xfrm>
                <a:off x="684282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mn-ea"/>
                  <a:cs typeface="+mn-cs"/>
                </a:endParaRPr>
              </a:p>
            </p:txBody>
          </p:sp>
        </p:grpSp>
      </p:grpSp>
      <p:grpSp>
        <p:nvGrpSpPr>
          <p:cNvPr id="14" name="cell label"/>
          <p:cNvGrpSpPr/>
          <p:nvPr/>
        </p:nvGrpSpPr>
        <p:grpSpPr>
          <a:xfrm>
            <a:off x="1860443" y="2369687"/>
            <a:ext cx="1801722" cy="830997"/>
            <a:chOff x="856729" y="3065531"/>
            <a:chExt cx="1801722" cy="830997"/>
          </a:xfrm>
        </p:grpSpPr>
        <p:sp>
          <p:nvSpPr>
            <p:cNvPr id="235" name="TextBox 234"/>
            <p:cNvSpPr txBox="1"/>
            <p:nvPr/>
          </p:nvSpPr>
          <p:spPr>
            <a:xfrm>
              <a:off x="856729" y="3065531"/>
              <a:ext cx="1578634"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Gill Sans MT"/>
                  <a:ea typeface="+mn-ea"/>
                  <a:cs typeface="+mn-cs"/>
                </a:rPr>
                <a:t>DRAM </a:t>
              </a:r>
              <a:br>
                <a:rPr kumimoji="0" lang="en-US" sz="2400" b="0" i="0" u="none" strike="noStrike" kern="0" cap="none" spc="0" normalizeH="0" baseline="0" noProof="0" dirty="0">
                  <a:ln>
                    <a:noFill/>
                  </a:ln>
                  <a:solidFill>
                    <a:prstClr val="black"/>
                  </a:solidFill>
                  <a:effectLst/>
                  <a:uLnTx/>
                  <a:uFillTx/>
                  <a:latin typeface="Gill Sans MT"/>
                  <a:ea typeface="+mn-ea"/>
                  <a:cs typeface="+mn-cs"/>
                </a:rPr>
              </a:br>
              <a:r>
                <a:rPr kumimoji="0" lang="en-US" sz="2400" b="0" i="0" u="none" strike="noStrike" kern="0" cap="none" spc="0" normalizeH="0" baseline="0" noProof="0" dirty="0">
                  <a:ln>
                    <a:noFill/>
                  </a:ln>
                  <a:solidFill>
                    <a:prstClr val="black"/>
                  </a:solidFill>
                  <a:effectLst/>
                  <a:uLnTx/>
                  <a:uFillTx/>
                  <a:latin typeface="Gill Sans MT"/>
                  <a:ea typeface="+mn-ea"/>
                  <a:cs typeface="+mn-cs"/>
                </a:rPr>
                <a:t>cell</a:t>
              </a:r>
            </a:p>
          </p:txBody>
        </p:sp>
        <p:cxnSp>
          <p:nvCxnSpPr>
            <p:cNvPr id="9" name="Straight Arrow Connector 8"/>
            <p:cNvCxnSpPr/>
            <p:nvPr/>
          </p:nvCxnSpPr>
          <p:spPr>
            <a:xfrm>
              <a:off x="2145512" y="3512390"/>
              <a:ext cx="512939" cy="107708"/>
            </a:xfrm>
            <a:prstGeom prst="straightConnector1">
              <a:avLst/>
            </a:prstGeom>
            <a:ln w="53975" cap="rnd">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16" name="subarrays"/>
          <p:cNvGrpSpPr/>
          <p:nvPr/>
        </p:nvGrpSpPr>
        <p:grpSpPr>
          <a:xfrm>
            <a:off x="3448175" y="1858371"/>
            <a:ext cx="5107923" cy="2231042"/>
            <a:chOff x="1770761" y="2804420"/>
            <a:chExt cx="5553484" cy="2231042"/>
          </a:xfrm>
        </p:grpSpPr>
        <p:sp>
          <p:nvSpPr>
            <p:cNvPr id="249" name="Rounded Rectangle 248"/>
            <p:cNvSpPr/>
            <p:nvPr/>
          </p:nvSpPr>
          <p:spPr>
            <a:xfrm>
              <a:off x="1770761" y="2804420"/>
              <a:ext cx="5553484" cy="382447"/>
            </a:xfrm>
            <a:prstGeom prst="roundRect">
              <a:avLst>
                <a:gd name="adj" fmla="val 31819"/>
              </a:avLst>
            </a:prstGeom>
            <a:solidFill>
              <a:schemeClr val="accent6">
                <a:lumMod val="20000"/>
                <a:lumOff val="80000"/>
              </a:schemeClr>
            </a:solidFill>
            <a:ln w="3175" cap="flat" cmpd="sng" algn="ctr">
              <a:solidFill>
                <a:schemeClr val="tx1">
                  <a:lumMod val="50000"/>
                  <a:lumOff val="5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0" cap="none" spc="0" normalizeH="0" baseline="0" noProof="0" dirty="0">
                  <a:ln>
                    <a:noFill/>
                  </a:ln>
                  <a:solidFill>
                    <a:prstClr val="black"/>
                  </a:solidFill>
                  <a:effectLst/>
                  <a:uLnTx/>
                  <a:uFillTx/>
                  <a:latin typeface="Gill Sans MT"/>
                  <a:ea typeface="+mn-ea"/>
                  <a:cs typeface="+mn-cs"/>
                </a:rPr>
                <a:t>Subarray 1</a:t>
              </a:r>
            </a:p>
          </p:txBody>
        </p:sp>
        <p:sp>
          <p:nvSpPr>
            <p:cNvPr id="250" name="Rounded Rectangle 249"/>
            <p:cNvSpPr/>
            <p:nvPr/>
          </p:nvSpPr>
          <p:spPr>
            <a:xfrm>
              <a:off x="1770761" y="3262777"/>
              <a:ext cx="5553484" cy="382447"/>
            </a:xfrm>
            <a:prstGeom prst="roundRect">
              <a:avLst>
                <a:gd name="adj" fmla="val 31819"/>
              </a:avLst>
            </a:prstGeom>
            <a:solidFill>
              <a:schemeClr val="accent6">
                <a:lumMod val="20000"/>
                <a:lumOff val="80000"/>
              </a:schemeClr>
            </a:solidFill>
            <a:ln w="3175" cap="flat" cmpd="sng" algn="ctr">
              <a:solidFill>
                <a:schemeClr val="tx1">
                  <a:lumMod val="50000"/>
                  <a:lumOff val="5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0" cap="none" spc="0" normalizeH="0" baseline="0" noProof="0" dirty="0">
                  <a:ln>
                    <a:noFill/>
                  </a:ln>
                  <a:solidFill>
                    <a:prstClr val="black"/>
                  </a:solidFill>
                  <a:effectLst/>
                  <a:uLnTx/>
                  <a:uFillTx/>
                  <a:latin typeface="Gill Sans MT"/>
                  <a:ea typeface="+mn-ea"/>
                  <a:cs typeface="+mn-cs"/>
                </a:rPr>
                <a:t>Subarray 2</a:t>
              </a:r>
            </a:p>
          </p:txBody>
        </p:sp>
        <p:sp>
          <p:nvSpPr>
            <p:cNvPr id="251" name="Rounded Rectangle 250"/>
            <p:cNvSpPr/>
            <p:nvPr/>
          </p:nvSpPr>
          <p:spPr>
            <a:xfrm>
              <a:off x="1770761" y="3730169"/>
              <a:ext cx="5553484" cy="382447"/>
            </a:xfrm>
            <a:prstGeom prst="roundRect">
              <a:avLst>
                <a:gd name="adj" fmla="val 31819"/>
              </a:avLst>
            </a:prstGeom>
            <a:solidFill>
              <a:schemeClr val="accent6">
                <a:lumMod val="20000"/>
                <a:lumOff val="80000"/>
              </a:schemeClr>
            </a:solidFill>
            <a:ln w="3175" cap="flat" cmpd="sng" algn="ctr">
              <a:solidFill>
                <a:schemeClr val="tx1">
                  <a:lumMod val="50000"/>
                  <a:lumOff val="5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0" cap="none" spc="0" normalizeH="0" baseline="0" noProof="0" dirty="0">
                  <a:ln>
                    <a:noFill/>
                  </a:ln>
                  <a:solidFill>
                    <a:prstClr val="black"/>
                  </a:solidFill>
                  <a:effectLst/>
                  <a:uLnTx/>
                  <a:uFillTx/>
                  <a:latin typeface="Gill Sans MT"/>
                  <a:ea typeface="+mn-ea"/>
                  <a:cs typeface="+mn-cs"/>
                </a:rPr>
                <a:t>Subarray 3</a:t>
              </a:r>
            </a:p>
          </p:txBody>
        </p:sp>
        <p:sp>
          <p:nvSpPr>
            <p:cNvPr id="253" name="Rounded Rectangle 252"/>
            <p:cNvSpPr/>
            <p:nvPr/>
          </p:nvSpPr>
          <p:spPr>
            <a:xfrm>
              <a:off x="1770761" y="4653015"/>
              <a:ext cx="5553484" cy="382447"/>
            </a:xfrm>
            <a:prstGeom prst="roundRect">
              <a:avLst>
                <a:gd name="adj" fmla="val 31819"/>
              </a:avLst>
            </a:prstGeom>
            <a:solidFill>
              <a:schemeClr val="accent6">
                <a:lumMod val="20000"/>
                <a:lumOff val="80000"/>
              </a:schemeClr>
            </a:solidFill>
            <a:ln w="3175" cap="flat" cmpd="sng" algn="ctr">
              <a:solidFill>
                <a:schemeClr val="tx1">
                  <a:lumMod val="50000"/>
                  <a:lumOff val="5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0" cap="none" spc="0" normalizeH="0" baseline="0" noProof="0" dirty="0">
                  <a:ln>
                    <a:noFill/>
                  </a:ln>
                  <a:solidFill>
                    <a:prstClr val="black"/>
                  </a:solidFill>
                  <a:effectLst/>
                  <a:uLnTx/>
                  <a:uFillTx/>
                  <a:latin typeface="Gill Sans MT"/>
                  <a:ea typeface="+mn-ea"/>
                  <a:cs typeface="+mn-cs"/>
                </a:rPr>
                <a:t>Subarray N</a:t>
              </a:r>
            </a:p>
          </p:txBody>
        </p:sp>
        <p:sp>
          <p:nvSpPr>
            <p:cNvPr id="15" name="TextBox 14"/>
            <p:cNvSpPr txBox="1"/>
            <p:nvPr/>
          </p:nvSpPr>
          <p:spPr>
            <a:xfrm rot="5400000">
              <a:off x="4501161" y="4165067"/>
              <a:ext cx="49244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a:t>
              </a:r>
            </a:p>
          </p:txBody>
        </p:sp>
      </p:grpSp>
      <p:grpSp>
        <p:nvGrpSpPr>
          <p:cNvPr id="35" name="DataBus"/>
          <p:cNvGrpSpPr/>
          <p:nvPr/>
        </p:nvGrpSpPr>
        <p:grpSpPr>
          <a:xfrm>
            <a:off x="6105346" y="1726216"/>
            <a:ext cx="2391359" cy="3302984"/>
            <a:chOff x="4656522" y="1981200"/>
            <a:chExt cx="2391359" cy="3302984"/>
          </a:xfrm>
        </p:grpSpPr>
        <p:grpSp>
          <p:nvGrpSpPr>
            <p:cNvPr id="25" name="DataBus"/>
            <p:cNvGrpSpPr/>
            <p:nvPr/>
          </p:nvGrpSpPr>
          <p:grpSpPr>
            <a:xfrm>
              <a:off x="4656522" y="2194599"/>
              <a:ext cx="2391359" cy="3089585"/>
              <a:chOff x="5161595" y="2885664"/>
              <a:chExt cx="2391359" cy="3089585"/>
            </a:xfrm>
          </p:grpSpPr>
          <p:sp>
            <p:nvSpPr>
              <p:cNvPr id="87" name="TextBox 86"/>
              <p:cNvSpPr txBox="1"/>
              <p:nvPr/>
            </p:nvSpPr>
            <p:spPr>
              <a:xfrm>
                <a:off x="5161595" y="5144252"/>
                <a:ext cx="2391359"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504D"/>
                    </a:solidFill>
                    <a:effectLst/>
                    <a:uLnTx/>
                    <a:uFillTx/>
                    <a:latin typeface="Gill Sans MT"/>
                    <a:ea typeface="+mn-ea"/>
                    <a:cs typeface="+mn-cs"/>
                  </a:rPr>
                  <a:t>Internal </a:t>
                </a:r>
                <a:br>
                  <a:rPr kumimoji="0" lang="en-US" sz="2400" b="1" i="0" u="none" strike="noStrike" kern="1200" cap="none" spc="0" normalizeH="0" baseline="0" noProof="0" dirty="0">
                    <a:ln>
                      <a:noFill/>
                    </a:ln>
                    <a:solidFill>
                      <a:srgbClr val="C0504D"/>
                    </a:solidFill>
                    <a:effectLst/>
                    <a:uLnTx/>
                    <a:uFillTx/>
                    <a:latin typeface="Gill Sans MT"/>
                    <a:ea typeface="+mn-ea"/>
                    <a:cs typeface="+mn-cs"/>
                  </a:rPr>
                </a:br>
                <a:r>
                  <a:rPr kumimoji="0" lang="en-US" sz="2400" b="1" i="0" u="none" strike="noStrike" kern="1200" cap="none" spc="0" normalizeH="0" baseline="0" noProof="0" dirty="0">
                    <a:ln>
                      <a:noFill/>
                    </a:ln>
                    <a:solidFill>
                      <a:srgbClr val="C0504D"/>
                    </a:solidFill>
                    <a:effectLst/>
                    <a:uLnTx/>
                    <a:uFillTx/>
                    <a:latin typeface="Gill Sans MT"/>
                    <a:ea typeface="+mn-ea"/>
                    <a:cs typeface="+mn-cs"/>
                  </a:rPr>
                  <a:t>Data Bus (64b)</a:t>
                </a:r>
              </a:p>
            </p:txBody>
          </p:sp>
          <p:grpSp>
            <p:nvGrpSpPr>
              <p:cNvPr id="24" name="Group 23"/>
              <p:cNvGrpSpPr/>
              <p:nvPr/>
            </p:nvGrpSpPr>
            <p:grpSpPr>
              <a:xfrm>
                <a:off x="6172274" y="2885664"/>
                <a:ext cx="384136" cy="2086523"/>
                <a:chOff x="6172274" y="2885664"/>
                <a:chExt cx="384136" cy="2086523"/>
              </a:xfrm>
            </p:grpSpPr>
            <p:sp>
              <p:nvSpPr>
                <p:cNvPr id="23" name="Left-Right Arrow 22"/>
                <p:cNvSpPr/>
                <p:nvPr/>
              </p:nvSpPr>
              <p:spPr>
                <a:xfrm>
                  <a:off x="6172274" y="2885664"/>
                  <a:ext cx="370002" cy="247547"/>
                </a:xfrm>
                <a:prstGeom prst="leftRightArrow">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254" name="Left-Right Arrow 253"/>
                <p:cNvSpPr/>
                <p:nvPr/>
              </p:nvSpPr>
              <p:spPr>
                <a:xfrm>
                  <a:off x="6186408" y="3332981"/>
                  <a:ext cx="370002" cy="247547"/>
                </a:xfrm>
                <a:prstGeom prst="leftRightArrow">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255" name="Left-Right Arrow 254"/>
                <p:cNvSpPr/>
                <p:nvPr/>
              </p:nvSpPr>
              <p:spPr>
                <a:xfrm>
                  <a:off x="6181202" y="3801443"/>
                  <a:ext cx="370002" cy="247547"/>
                </a:xfrm>
                <a:prstGeom prst="leftRightArrow">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256" name="Left-Right Arrow 255"/>
                <p:cNvSpPr/>
                <p:nvPr/>
              </p:nvSpPr>
              <p:spPr>
                <a:xfrm>
                  <a:off x="6179681" y="4724640"/>
                  <a:ext cx="370002" cy="247547"/>
                </a:xfrm>
                <a:prstGeom prst="leftRightArrow">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grpSp>
        <p:sp>
          <p:nvSpPr>
            <p:cNvPr id="33" name="Up-Down Arrow 32"/>
            <p:cNvSpPr/>
            <p:nvPr/>
          </p:nvSpPr>
          <p:spPr>
            <a:xfrm>
              <a:off x="5972403" y="1981200"/>
              <a:ext cx="398221" cy="2486949"/>
            </a:xfrm>
            <a:prstGeom prst="up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grpSp>
        <p:nvGrpSpPr>
          <p:cNvPr id="262" name="SA_Size"/>
          <p:cNvGrpSpPr/>
          <p:nvPr/>
        </p:nvGrpSpPr>
        <p:grpSpPr>
          <a:xfrm>
            <a:off x="2428832" y="1283563"/>
            <a:ext cx="6121083" cy="1169430"/>
            <a:chOff x="691905" y="1690947"/>
            <a:chExt cx="6121083" cy="1169430"/>
          </a:xfrm>
        </p:grpSpPr>
        <p:grpSp>
          <p:nvGrpSpPr>
            <p:cNvPr id="79" name="Group 78"/>
            <p:cNvGrpSpPr/>
            <p:nvPr/>
          </p:nvGrpSpPr>
          <p:grpSpPr>
            <a:xfrm>
              <a:off x="1711248" y="1690947"/>
              <a:ext cx="5101740" cy="461665"/>
              <a:chOff x="1682924" y="3712335"/>
              <a:chExt cx="5101740" cy="461665"/>
            </a:xfrm>
          </p:grpSpPr>
          <p:cxnSp>
            <p:nvCxnSpPr>
              <p:cNvPr id="44" name="Straight Arrow Connector 43"/>
              <p:cNvCxnSpPr/>
              <p:nvPr/>
            </p:nvCxnSpPr>
            <p:spPr>
              <a:xfrm>
                <a:off x="1682924" y="3943167"/>
                <a:ext cx="2192441" cy="0"/>
              </a:xfrm>
              <a:prstGeom prst="straightConnector1">
                <a:avLst/>
              </a:prstGeom>
              <a:ln w="38100" cap="rnd">
                <a:solidFill>
                  <a:schemeClr val="tx1"/>
                </a:solidFill>
                <a:headEnd type="triangle" w="lg" len="lg"/>
                <a:tailEnd type="none" w="lg" len="lg"/>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3875365" y="3712335"/>
                <a:ext cx="69442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8Kb</a:t>
                </a:r>
              </a:p>
            </p:txBody>
          </p:sp>
          <p:cxnSp>
            <p:nvCxnSpPr>
              <p:cNvPr id="121" name="Straight Arrow Connector 120"/>
              <p:cNvCxnSpPr>
                <a:stCxn id="49" idx="3"/>
              </p:cNvCxnSpPr>
              <p:nvPr/>
            </p:nvCxnSpPr>
            <p:spPr>
              <a:xfrm flipV="1">
                <a:off x="4569786" y="3943167"/>
                <a:ext cx="2214878" cy="1"/>
              </a:xfrm>
              <a:prstGeom prst="straightConnector1">
                <a:avLst/>
              </a:prstGeom>
              <a:ln w="38100" cap="rnd">
                <a:solidFill>
                  <a:schemeClr val="tx1"/>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grpSp>
        <p:cxnSp>
          <p:nvCxnSpPr>
            <p:cNvPr id="260" name="Straight Arrow Connector 259"/>
            <p:cNvCxnSpPr/>
            <p:nvPr/>
          </p:nvCxnSpPr>
          <p:spPr>
            <a:xfrm>
              <a:off x="1495302" y="2201419"/>
              <a:ext cx="0" cy="486921"/>
            </a:xfrm>
            <a:prstGeom prst="straightConnector1">
              <a:avLst/>
            </a:prstGeom>
            <a:ln w="38100" cap="rnd">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261" name="TextBox 260"/>
            <p:cNvSpPr txBox="1"/>
            <p:nvPr/>
          </p:nvSpPr>
          <p:spPr>
            <a:xfrm>
              <a:off x="691905" y="2029380"/>
              <a:ext cx="806118" cy="83099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512</a:t>
              </a:r>
              <a:br>
                <a:rPr kumimoji="0" lang="en-US" sz="2400" b="0" i="0" u="none" strike="noStrike" kern="1200" cap="none" spc="0" normalizeH="0" baseline="0" noProof="0" dirty="0">
                  <a:ln>
                    <a:noFill/>
                  </a:ln>
                  <a:solidFill>
                    <a:prstClr val="black"/>
                  </a:solidFill>
                  <a:effectLst/>
                  <a:uLnTx/>
                  <a:uFillTx/>
                  <a:latin typeface="Gill Sans MT"/>
                  <a:ea typeface="+mn-ea"/>
                  <a:cs typeface="+mn-cs"/>
                </a:rPr>
              </a:br>
              <a:r>
                <a:rPr kumimoji="0" lang="en-US" sz="2400" b="0" i="0" u="none" strike="noStrike" kern="1200" cap="none" spc="0" normalizeH="0" baseline="0" noProof="0" dirty="0">
                  <a:ln>
                    <a:noFill/>
                  </a:ln>
                  <a:solidFill>
                    <a:prstClr val="black"/>
                  </a:solidFill>
                  <a:effectLst/>
                  <a:uLnTx/>
                  <a:uFillTx/>
                  <a:latin typeface="Gill Sans MT"/>
                  <a:ea typeface="+mn-ea"/>
                  <a:cs typeface="+mn-cs"/>
                </a:rPr>
                <a:t>rows</a:t>
              </a:r>
            </a:p>
          </p:txBody>
        </p:sp>
      </p:grpSp>
      <p:grpSp>
        <p:nvGrpSpPr>
          <p:cNvPr id="7" name="DRAM"/>
          <p:cNvGrpSpPr/>
          <p:nvPr/>
        </p:nvGrpSpPr>
        <p:grpSpPr>
          <a:xfrm>
            <a:off x="57714" y="1491262"/>
            <a:ext cx="2396717" cy="3223357"/>
            <a:chOff x="57714" y="2029380"/>
            <a:chExt cx="2396717" cy="3223357"/>
          </a:xfrm>
        </p:grpSpPr>
        <p:sp>
          <p:nvSpPr>
            <p:cNvPr id="110" name="Rounded Rectangle 109"/>
            <p:cNvSpPr/>
            <p:nvPr/>
          </p:nvSpPr>
          <p:spPr>
            <a:xfrm>
              <a:off x="387175" y="2029380"/>
              <a:ext cx="1741977" cy="3126976"/>
            </a:xfrm>
            <a:prstGeom prst="roundRect">
              <a:avLst>
                <a:gd name="adj" fmla="val 4531"/>
              </a:avLst>
            </a:prstGeom>
            <a:solidFill>
              <a:schemeClr val="bg1">
                <a:lumMod val="85000"/>
              </a:schemeClr>
            </a:solidFill>
            <a:ln w="12700">
              <a:solidFill>
                <a:schemeClr val="bg1">
                  <a:lumMod val="6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sp>
          <p:nvSpPr>
            <p:cNvPr id="111" name="Rounded Rectangle 110"/>
            <p:cNvSpPr/>
            <p:nvPr/>
          </p:nvSpPr>
          <p:spPr>
            <a:xfrm>
              <a:off x="707833" y="2149011"/>
              <a:ext cx="1103344" cy="559920"/>
            </a:xfrm>
            <a:prstGeom prst="roundRect">
              <a:avLst>
                <a:gd name="adj" fmla="val 4531"/>
              </a:avLst>
            </a:prstGeom>
            <a:solidFill>
              <a:schemeClr val="bg1"/>
            </a:solidFill>
            <a:ln w="3810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Bank</a:t>
              </a:r>
            </a:p>
          </p:txBody>
        </p:sp>
        <p:sp>
          <p:nvSpPr>
            <p:cNvPr id="114" name="Rounded Rectangle 113"/>
            <p:cNvSpPr/>
            <p:nvPr/>
          </p:nvSpPr>
          <p:spPr>
            <a:xfrm>
              <a:off x="704401" y="2799957"/>
              <a:ext cx="1103344" cy="559920"/>
            </a:xfrm>
            <a:prstGeom prst="roundRect">
              <a:avLst>
                <a:gd name="adj" fmla="val 4531"/>
              </a:avLst>
            </a:prstGeom>
            <a:solidFill>
              <a:schemeClr val="bg1"/>
            </a:solidFill>
            <a:ln w="3810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Bank</a:t>
              </a:r>
            </a:p>
          </p:txBody>
        </p:sp>
        <p:sp>
          <p:nvSpPr>
            <p:cNvPr id="115" name="Rounded Rectangle 114"/>
            <p:cNvSpPr/>
            <p:nvPr/>
          </p:nvSpPr>
          <p:spPr>
            <a:xfrm>
              <a:off x="700969" y="3450903"/>
              <a:ext cx="1103344" cy="559920"/>
            </a:xfrm>
            <a:prstGeom prst="roundRect">
              <a:avLst>
                <a:gd name="adj" fmla="val 4531"/>
              </a:avLst>
            </a:prstGeom>
            <a:solidFill>
              <a:schemeClr val="bg1"/>
            </a:solidFill>
            <a:ln w="3810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Bank</a:t>
              </a:r>
            </a:p>
          </p:txBody>
        </p:sp>
        <p:sp>
          <p:nvSpPr>
            <p:cNvPr id="116" name="Rounded Rectangle 115"/>
            <p:cNvSpPr/>
            <p:nvPr/>
          </p:nvSpPr>
          <p:spPr>
            <a:xfrm>
              <a:off x="697537" y="4101849"/>
              <a:ext cx="1103344" cy="559920"/>
            </a:xfrm>
            <a:prstGeom prst="roundRect">
              <a:avLst>
                <a:gd name="adj" fmla="val 4531"/>
              </a:avLst>
            </a:prstGeom>
            <a:solidFill>
              <a:schemeClr val="bg1"/>
            </a:solidFill>
            <a:ln w="3810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Bank</a:t>
              </a:r>
            </a:p>
          </p:txBody>
        </p:sp>
        <p:sp>
          <p:nvSpPr>
            <p:cNvPr id="117" name="R"/>
            <p:cNvSpPr/>
            <p:nvPr/>
          </p:nvSpPr>
          <p:spPr>
            <a:xfrm>
              <a:off x="57714" y="4590918"/>
              <a:ext cx="2396717" cy="661819"/>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DRAM</a:t>
              </a:r>
            </a:p>
          </p:txBody>
        </p:sp>
      </p:grpSp>
      <p:grpSp>
        <p:nvGrpSpPr>
          <p:cNvPr id="118" name="dash"/>
          <p:cNvGrpSpPr/>
          <p:nvPr/>
        </p:nvGrpSpPr>
        <p:grpSpPr>
          <a:xfrm rot="14910335" flipH="1">
            <a:off x="1355872" y="1954170"/>
            <a:ext cx="2454309" cy="2012126"/>
            <a:chOff x="3425991" y="2139992"/>
            <a:chExt cx="2454309" cy="2012126"/>
          </a:xfrm>
        </p:grpSpPr>
        <p:cxnSp>
          <p:nvCxnSpPr>
            <p:cNvPr id="119" name="Straight Connector 118"/>
            <p:cNvCxnSpPr/>
            <p:nvPr/>
          </p:nvCxnSpPr>
          <p:spPr>
            <a:xfrm rot="14910335" flipH="1">
              <a:off x="4379829" y="2186837"/>
              <a:ext cx="1547316" cy="1453626"/>
            </a:xfrm>
            <a:prstGeom prst="line">
              <a:avLst/>
            </a:prstGeom>
            <a:noFill/>
            <a:ln w="19050" cap="flat" cmpd="sng" algn="ctr">
              <a:solidFill>
                <a:sysClr val="windowText" lastClr="000000">
                  <a:lumMod val="75000"/>
                  <a:lumOff val="25000"/>
                </a:sysClr>
              </a:solidFill>
              <a:prstDash val="dash"/>
              <a:miter lim="800000"/>
              <a:headEnd type="none" w="med" len="med"/>
              <a:tailEnd type="none" w="med" len="med"/>
            </a:ln>
            <a:effectLst/>
          </p:spPr>
        </p:cxnSp>
        <p:cxnSp>
          <p:nvCxnSpPr>
            <p:cNvPr id="120" name="Straight Connector 119"/>
            <p:cNvCxnSpPr/>
            <p:nvPr/>
          </p:nvCxnSpPr>
          <p:spPr>
            <a:xfrm rot="14910335" flipH="1" flipV="1">
              <a:off x="2985273" y="3105380"/>
              <a:ext cx="1487456" cy="606020"/>
            </a:xfrm>
            <a:prstGeom prst="line">
              <a:avLst/>
            </a:prstGeom>
            <a:noFill/>
            <a:ln w="19050" cap="flat" cmpd="sng" algn="ctr">
              <a:solidFill>
                <a:sysClr val="windowText" lastClr="000000">
                  <a:lumMod val="75000"/>
                  <a:lumOff val="25000"/>
                </a:sysClr>
              </a:solidFill>
              <a:prstDash val="dash"/>
              <a:miter lim="800000"/>
              <a:headEnd type="none" w="med" len="med"/>
              <a:tailEnd type="none" w="med" len="med"/>
            </a:ln>
            <a:effectLst/>
          </p:spPr>
        </p:cxnSp>
      </p:grpSp>
      <p:sp>
        <p:nvSpPr>
          <p:cNvPr id="122" name="..."/>
          <p:cNvSpPr txBox="1"/>
          <p:nvPr/>
        </p:nvSpPr>
        <p:spPr>
          <a:xfrm rot="5400000">
            <a:off x="5941531" y="3237538"/>
            <a:ext cx="492443" cy="42462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a:t>
            </a:r>
          </a:p>
        </p:txBody>
      </p:sp>
      <p:grpSp>
        <p:nvGrpSpPr>
          <p:cNvPr id="268" name="goal"/>
          <p:cNvGrpSpPr/>
          <p:nvPr/>
        </p:nvGrpSpPr>
        <p:grpSpPr>
          <a:xfrm>
            <a:off x="228600" y="1721836"/>
            <a:ext cx="8534399" cy="4374164"/>
            <a:chOff x="228600" y="2140360"/>
            <a:chExt cx="8534399" cy="4374164"/>
          </a:xfrm>
        </p:grpSpPr>
        <p:grpSp>
          <p:nvGrpSpPr>
            <p:cNvPr id="266" name="goal"/>
            <p:cNvGrpSpPr/>
            <p:nvPr/>
          </p:nvGrpSpPr>
          <p:grpSpPr>
            <a:xfrm>
              <a:off x="228600" y="2140360"/>
              <a:ext cx="8534399" cy="4374164"/>
              <a:chOff x="228600" y="2140360"/>
              <a:chExt cx="8534399" cy="4374164"/>
            </a:xfrm>
          </p:grpSpPr>
          <p:grpSp>
            <p:nvGrpSpPr>
              <p:cNvPr id="113" name="goal_parallel_transfer"/>
              <p:cNvGrpSpPr/>
              <p:nvPr/>
            </p:nvGrpSpPr>
            <p:grpSpPr>
              <a:xfrm>
                <a:off x="3373653" y="2140360"/>
                <a:ext cx="5205607" cy="2502527"/>
                <a:chOff x="1460256" y="1851096"/>
                <a:chExt cx="2867148" cy="3518673"/>
              </a:xfrm>
            </p:grpSpPr>
            <p:sp>
              <p:nvSpPr>
                <p:cNvPr id="112" name="blind"/>
                <p:cNvSpPr/>
                <p:nvPr/>
              </p:nvSpPr>
              <p:spPr>
                <a:xfrm>
                  <a:off x="1460256" y="1851096"/>
                  <a:ext cx="2866658" cy="3518673"/>
                </a:xfrm>
                <a:prstGeom prst="roundRect">
                  <a:avLst>
                    <a:gd name="adj" fmla="val 8700"/>
                  </a:avLst>
                </a:prstGeom>
                <a:solidFill>
                  <a:schemeClr val="bg1">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nvGrpSpPr>
                <p:cNvPr id="104" name="parallel transfer"/>
                <p:cNvGrpSpPr/>
                <p:nvPr/>
              </p:nvGrpSpPr>
              <p:grpSpPr>
                <a:xfrm>
                  <a:off x="1518437" y="2424960"/>
                  <a:ext cx="2808967" cy="2308991"/>
                  <a:chOff x="4589620" y="1916257"/>
                  <a:chExt cx="1910254" cy="1384129"/>
                </a:xfrm>
                <a:solidFill>
                  <a:srgbClr val="6699FF"/>
                </a:solidFill>
              </p:grpSpPr>
              <p:sp>
                <p:nvSpPr>
                  <p:cNvPr id="105" name="Up-Down Arrow 104"/>
                  <p:cNvSpPr/>
                  <p:nvPr/>
                </p:nvSpPr>
                <p:spPr>
                  <a:xfrm>
                    <a:off x="4589620" y="1916261"/>
                    <a:ext cx="273999" cy="1384125"/>
                  </a:xfrm>
                  <a:prstGeom prst="upDownArrow">
                    <a:avLst/>
                  </a:prstGeom>
                  <a:grpFill/>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106" name="Up-Down Arrow 105"/>
                  <p:cNvSpPr/>
                  <p:nvPr/>
                </p:nvSpPr>
                <p:spPr>
                  <a:xfrm>
                    <a:off x="5009450" y="1916260"/>
                    <a:ext cx="273999" cy="1384125"/>
                  </a:xfrm>
                  <a:prstGeom prst="upDownArrow">
                    <a:avLst/>
                  </a:prstGeom>
                  <a:grpFill/>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107" name="Up-Down Arrow 106"/>
                  <p:cNvSpPr/>
                  <p:nvPr/>
                </p:nvSpPr>
                <p:spPr>
                  <a:xfrm>
                    <a:off x="5407516" y="1916259"/>
                    <a:ext cx="273999" cy="1384125"/>
                  </a:xfrm>
                  <a:prstGeom prst="upDownArrow">
                    <a:avLst/>
                  </a:prstGeom>
                  <a:grpFill/>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108" name="Up-Down Arrow 107"/>
                  <p:cNvSpPr/>
                  <p:nvPr/>
                </p:nvSpPr>
                <p:spPr>
                  <a:xfrm>
                    <a:off x="5819613" y="1916258"/>
                    <a:ext cx="273999" cy="1384125"/>
                  </a:xfrm>
                  <a:prstGeom prst="upDownArrow">
                    <a:avLst/>
                  </a:prstGeom>
                  <a:grpFill/>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109" name="Up-Down Arrow 108"/>
                  <p:cNvSpPr/>
                  <p:nvPr/>
                </p:nvSpPr>
                <p:spPr>
                  <a:xfrm>
                    <a:off x="6225875" y="1916257"/>
                    <a:ext cx="273999" cy="1384125"/>
                  </a:xfrm>
                  <a:prstGeom prst="upDownArrow">
                    <a:avLst/>
                  </a:prstGeom>
                  <a:grpFill/>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grpSp>
          <p:sp>
            <p:nvSpPr>
              <p:cNvPr id="265" name="TextBox 264"/>
              <p:cNvSpPr txBox="1"/>
              <p:nvPr/>
            </p:nvSpPr>
            <p:spPr>
              <a:xfrm>
                <a:off x="228600" y="5812793"/>
                <a:ext cx="8534399" cy="701731"/>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10000"/>
                  </a:lnSpc>
                  <a:spcBef>
                    <a:spcPts val="0"/>
                  </a:spcBef>
                  <a:spcAft>
                    <a:spcPts val="0"/>
                  </a:spcAft>
                  <a:buClrTx/>
                  <a:buSzTx/>
                  <a:buFontTx/>
                  <a:buNone/>
                  <a:tabLst/>
                  <a:defRPr/>
                </a:pPr>
                <a:endParaRPr kumimoji="0" lang="en-US" sz="3600" b="1" i="0" u="none" strike="noStrike" kern="1200" cap="none" spc="0" normalizeH="0" baseline="0" noProof="0" dirty="0">
                  <a:ln>
                    <a:noFill/>
                  </a:ln>
                  <a:solidFill>
                    <a:srgbClr val="064FBA"/>
                  </a:solidFill>
                  <a:effectLst/>
                  <a:uLnTx/>
                  <a:uFillTx/>
                  <a:latin typeface="Gill Sans MT"/>
                  <a:ea typeface="+mn-ea"/>
                  <a:cs typeface="+mn-cs"/>
                </a:endParaRPr>
              </a:p>
            </p:txBody>
          </p:sp>
        </p:grpSp>
        <p:sp>
          <p:nvSpPr>
            <p:cNvPr id="267" name="blind"/>
            <p:cNvSpPr/>
            <p:nvPr/>
          </p:nvSpPr>
          <p:spPr>
            <a:xfrm>
              <a:off x="2146427" y="4714388"/>
              <a:ext cx="6476827" cy="750715"/>
            </a:xfrm>
            <a:prstGeom prst="roundRect">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sp>
        <p:nvSpPr>
          <p:cNvPr id="123" name="challenge"/>
          <p:cNvSpPr/>
          <p:nvPr/>
        </p:nvSpPr>
        <p:spPr>
          <a:xfrm>
            <a:off x="0" y="5221925"/>
            <a:ext cx="9144000" cy="1031631"/>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Arial Rounded MT Bold" charset="0"/>
                <a:ea typeface="Arial Rounded MT Bold" charset="0"/>
                <a:cs typeface="Arial Rounded MT Bold" charset="0"/>
              </a:rPr>
              <a:t>Low connectivity in DRAM is the fundamental bottleneck for bulk data movement</a:t>
            </a:r>
          </a:p>
        </p:txBody>
      </p:sp>
      <p:sp>
        <p:nvSpPr>
          <p:cNvPr id="124" name="goal"/>
          <p:cNvSpPr/>
          <p:nvPr/>
        </p:nvSpPr>
        <p:spPr>
          <a:xfrm>
            <a:off x="0" y="5222882"/>
            <a:ext cx="9144000" cy="1029716"/>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Arial Rounded MT Bold" charset="0"/>
                <a:ea typeface="Arial Rounded MT Bold" charset="0"/>
                <a:cs typeface="Arial Rounded MT Bold" charset="0"/>
              </a:rPr>
              <a:t>Goal: Provide a new substrate to enable </a:t>
            </a:r>
            <a:br>
              <a:rPr kumimoji="0" lang="en-US" sz="3200" b="1" i="0" u="none" strike="noStrike" kern="1200" cap="none" spc="0" normalizeH="0" baseline="0" noProof="0" dirty="0">
                <a:ln>
                  <a:noFill/>
                </a:ln>
                <a:solidFill>
                  <a:prstClr val="white"/>
                </a:solidFill>
                <a:effectLst/>
                <a:uLnTx/>
                <a:uFillTx/>
                <a:latin typeface="Arial Rounded MT Bold" charset="0"/>
                <a:ea typeface="Arial Rounded MT Bold" charset="0"/>
                <a:cs typeface="Arial Rounded MT Bold" charset="0"/>
              </a:rPr>
            </a:br>
            <a:r>
              <a:rPr kumimoji="0" lang="en-US" sz="3200" b="1" i="0" u="none" strike="noStrike" kern="1200" cap="none" spc="0" normalizeH="0" baseline="0" noProof="0" dirty="0">
                <a:ln>
                  <a:noFill/>
                </a:ln>
                <a:solidFill>
                  <a:prstClr val="white"/>
                </a:solidFill>
                <a:effectLst/>
                <a:uLnTx/>
                <a:uFillTx/>
                <a:latin typeface="Arial Rounded MT Bold" charset="0"/>
                <a:ea typeface="Arial Rounded MT Bold" charset="0"/>
                <a:cs typeface="Arial Rounded MT Bold" charset="0"/>
              </a:rPr>
              <a:t>wide connectivity between subarrays</a:t>
            </a:r>
          </a:p>
        </p:txBody>
      </p:sp>
    </p:spTree>
    <p:extLst>
      <p:ext uri="{BB962C8B-B14F-4D97-AF65-F5344CB8AC3E}">
        <p14:creationId xmlns:p14="http://schemas.microsoft.com/office/powerpoint/2010/main" val="5034263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par>
                                <p:cTn id="24" presetID="10" presetClass="exit" presetSubtype="0" fill="hold" nodeType="withEffect">
                                  <p:stCondLst>
                                    <p:cond delay="0"/>
                                  </p:stCondLst>
                                  <p:childTnLst>
                                    <p:animEffect transition="out" filter="fade">
                                      <p:cBhvr>
                                        <p:cTn id="25" dur="500"/>
                                        <p:tgtEl>
                                          <p:spTgt spid="13"/>
                                        </p:tgtEl>
                                      </p:cBhvr>
                                    </p:animEffect>
                                    <p:set>
                                      <p:cBhvr>
                                        <p:cTn id="26" dur="1" fill="hold">
                                          <p:stCondLst>
                                            <p:cond delay="499"/>
                                          </p:stCondLst>
                                        </p:cTn>
                                        <p:tgtEl>
                                          <p:spTgt spid="13"/>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4"/>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26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5"/>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12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268"/>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1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22" grpId="0"/>
      <p:bldP spid="123" grpId="0" animBg="1"/>
      <p:bldP spid="124" grpId="0" animBg="1"/>
    </p:bld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Idea and Applications</a:t>
            </a:r>
          </a:p>
        </p:txBody>
      </p:sp>
      <p:sp>
        <p:nvSpPr>
          <p:cNvPr id="3" name="Content Placeholder 2"/>
          <p:cNvSpPr>
            <a:spLocks noGrp="1"/>
          </p:cNvSpPr>
          <p:nvPr>
            <p:ph idx="1"/>
          </p:nvPr>
        </p:nvSpPr>
        <p:spPr>
          <a:xfrm>
            <a:off x="304800" y="1219200"/>
            <a:ext cx="8610600" cy="5334000"/>
          </a:xfrm>
        </p:spPr>
        <p:txBody>
          <a:bodyPr>
            <a:noAutofit/>
          </a:bodyPr>
          <a:lstStyle/>
          <a:p>
            <a:pPr>
              <a:lnSpc>
                <a:spcPct val="95000"/>
              </a:lnSpc>
            </a:pPr>
            <a:r>
              <a:rPr lang="en-US" b="1" dirty="0"/>
              <a:t>Low-cost Inter-linked subarrays (LISA)</a:t>
            </a:r>
          </a:p>
          <a:p>
            <a:pPr lvl="1">
              <a:lnSpc>
                <a:spcPct val="95000"/>
              </a:lnSpc>
            </a:pPr>
            <a:r>
              <a:rPr lang="en-US" dirty="0"/>
              <a:t>Fast bulk data movement between subarrays</a:t>
            </a:r>
          </a:p>
          <a:p>
            <a:pPr lvl="1">
              <a:lnSpc>
                <a:spcPct val="95000"/>
              </a:lnSpc>
            </a:pPr>
            <a:r>
              <a:rPr lang="en-US" dirty="0">
                <a:solidFill>
                  <a:srgbClr val="064FBA"/>
                </a:solidFill>
              </a:rPr>
              <a:t>Wide datapath via isolation transistors</a:t>
            </a:r>
            <a:r>
              <a:rPr lang="en-US" dirty="0"/>
              <a:t>: 0.8% DRAM chip area</a:t>
            </a:r>
          </a:p>
          <a:p>
            <a:pPr lvl="1">
              <a:lnSpc>
                <a:spcPct val="95000"/>
              </a:lnSpc>
            </a:pPr>
            <a:endParaRPr lang="en-US" dirty="0"/>
          </a:p>
          <a:p>
            <a:pPr lvl="1">
              <a:lnSpc>
                <a:spcPct val="95000"/>
              </a:lnSpc>
            </a:pPr>
            <a:endParaRPr lang="en-US" dirty="0"/>
          </a:p>
          <a:p>
            <a:pPr lvl="1">
              <a:lnSpc>
                <a:spcPct val="95000"/>
              </a:lnSpc>
            </a:pPr>
            <a:endParaRPr lang="en-US" dirty="0"/>
          </a:p>
          <a:p>
            <a:pPr>
              <a:lnSpc>
                <a:spcPct val="95000"/>
              </a:lnSpc>
            </a:pPr>
            <a:r>
              <a:rPr lang="en-US" dirty="0">
                <a:latin typeface="+mj-lt"/>
              </a:rPr>
              <a:t>LISA is a </a:t>
            </a:r>
            <a:r>
              <a:rPr lang="en-US" b="1" dirty="0">
                <a:latin typeface="+mj-lt"/>
              </a:rPr>
              <a:t>versatile substrate </a:t>
            </a:r>
            <a:r>
              <a:rPr lang="en-US" dirty="0">
                <a:latin typeface="+mj-lt"/>
                <a:ea typeface="Cambria Math" panose="02040503050406030204" pitchFamily="18" charset="0"/>
              </a:rPr>
              <a:t>→ </a:t>
            </a:r>
            <a:r>
              <a:rPr lang="en-US" dirty="0">
                <a:latin typeface="+mj-lt"/>
              </a:rPr>
              <a:t>new applications</a:t>
            </a:r>
            <a:br>
              <a:rPr lang="en-US" dirty="0">
                <a:latin typeface="+mj-lt"/>
              </a:rPr>
            </a:br>
            <a:endParaRPr lang="en-US" dirty="0"/>
          </a:p>
          <a:p>
            <a:pPr marL="749300" lvl="1" indent="-292100">
              <a:lnSpc>
                <a:spcPct val="95000"/>
              </a:lnSpc>
              <a:buFont typeface="+mj-lt"/>
              <a:buAutoNum type="arabicPeriod"/>
            </a:pPr>
            <a:endParaRPr lang="en-US" dirty="0"/>
          </a:p>
          <a:p>
            <a:pPr marL="749300" lvl="1" indent="-292100">
              <a:lnSpc>
                <a:spcPct val="95000"/>
              </a:lnSpc>
              <a:buFont typeface="+mj-lt"/>
              <a:buAutoNum type="arabicPeriod"/>
            </a:pPr>
            <a:endParaRPr lang="en-US" sz="2000" dirty="0"/>
          </a:p>
          <a:p>
            <a:pPr marL="457200" lvl="1" indent="0">
              <a:lnSpc>
                <a:spcPct val="95000"/>
              </a:lnSpc>
              <a:buNone/>
            </a:pPr>
            <a:endParaRPr lang="en-US" sz="20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418</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grpSp>
        <p:nvGrpSpPr>
          <p:cNvPr id="7" name="sa"/>
          <p:cNvGrpSpPr/>
          <p:nvPr/>
        </p:nvGrpSpPr>
        <p:grpSpPr>
          <a:xfrm>
            <a:off x="2438401" y="2586041"/>
            <a:ext cx="3352800" cy="1201733"/>
            <a:chOff x="2438401" y="2586041"/>
            <a:chExt cx="3352800" cy="1201733"/>
          </a:xfrm>
        </p:grpSpPr>
        <p:sp>
          <p:nvSpPr>
            <p:cNvPr id="5" name="Rounded Rectangle 4"/>
            <p:cNvSpPr/>
            <p:nvPr/>
          </p:nvSpPr>
          <p:spPr>
            <a:xfrm>
              <a:off x="2438401" y="2586041"/>
              <a:ext cx="3352799" cy="382447"/>
            </a:xfrm>
            <a:prstGeom prst="roundRect">
              <a:avLst>
                <a:gd name="adj" fmla="val 31819"/>
              </a:avLst>
            </a:prstGeom>
            <a:solidFill>
              <a:schemeClr val="accent6">
                <a:lumMod val="20000"/>
                <a:lumOff val="80000"/>
              </a:schemeClr>
            </a:solidFill>
            <a:ln w="3175" cap="flat" cmpd="sng" algn="ctr">
              <a:solidFill>
                <a:schemeClr val="tx1">
                  <a:lumMod val="50000"/>
                  <a:lumOff val="5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0" i="0" u="none" strike="noStrike" kern="0" cap="none" spc="0" normalizeH="0" baseline="0" noProof="0" dirty="0">
                  <a:ln>
                    <a:noFill/>
                  </a:ln>
                  <a:solidFill>
                    <a:prstClr val="black"/>
                  </a:solidFill>
                  <a:effectLst/>
                  <a:uLnTx/>
                  <a:uFillTx/>
                  <a:latin typeface="Gill Sans MT"/>
                  <a:ea typeface="+mn-ea"/>
                  <a:cs typeface="+mn-cs"/>
                </a:rPr>
                <a:t>Subarray 1</a:t>
              </a:r>
            </a:p>
          </p:txBody>
        </p:sp>
        <p:sp>
          <p:nvSpPr>
            <p:cNvPr id="6" name="Rounded Rectangle 5"/>
            <p:cNvSpPr/>
            <p:nvPr/>
          </p:nvSpPr>
          <p:spPr>
            <a:xfrm>
              <a:off x="2438401" y="3405327"/>
              <a:ext cx="3352800" cy="382447"/>
            </a:xfrm>
            <a:prstGeom prst="roundRect">
              <a:avLst>
                <a:gd name="adj" fmla="val 31819"/>
              </a:avLst>
            </a:prstGeom>
            <a:solidFill>
              <a:schemeClr val="accent6">
                <a:lumMod val="20000"/>
                <a:lumOff val="80000"/>
              </a:schemeClr>
            </a:solidFill>
            <a:ln w="3175" cap="flat" cmpd="sng" algn="ctr">
              <a:solidFill>
                <a:schemeClr val="tx1">
                  <a:lumMod val="50000"/>
                  <a:lumOff val="5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0" i="0" u="none" strike="noStrike" kern="0" cap="none" spc="0" normalizeH="0" baseline="0" noProof="0" dirty="0">
                  <a:ln>
                    <a:noFill/>
                  </a:ln>
                  <a:solidFill>
                    <a:prstClr val="black"/>
                  </a:solidFill>
                  <a:effectLst/>
                  <a:uLnTx/>
                  <a:uFillTx/>
                  <a:latin typeface="Gill Sans MT"/>
                  <a:ea typeface="+mn-ea"/>
                  <a:cs typeface="+mn-cs"/>
                </a:rPr>
                <a:t>Subarray 2</a:t>
              </a:r>
            </a:p>
          </p:txBody>
        </p:sp>
      </p:grpSp>
      <p:grpSp>
        <p:nvGrpSpPr>
          <p:cNvPr id="8" name="iso"/>
          <p:cNvGrpSpPr/>
          <p:nvPr/>
        </p:nvGrpSpPr>
        <p:grpSpPr>
          <a:xfrm>
            <a:off x="2438400" y="2751466"/>
            <a:ext cx="3276600" cy="662351"/>
            <a:chOff x="2438400" y="2751466"/>
            <a:chExt cx="3276600" cy="662351"/>
          </a:xfrm>
        </p:grpSpPr>
        <p:pic>
          <p:nvPicPr>
            <p:cNvPr id="100" name="Picture 9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243534" y="2953663"/>
              <a:ext cx="471466" cy="460154"/>
            </a:xfrm>
            <a:prstGeom prst="rect">
              <a:avLst/>
            </a:prstGeom>
            <a:ln>
              <a:noFill/>
            </a:ln>
          </p:spPr>
        </p:pic>
        <p:pic>
          <p:nvPicPr>
            <p:cNvPr id="173" name="Picture 17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550601" y="2953663"/>
              <a:ext cx="471466" cy="460154"/>
            </a:xfrm>
            <a:prstGeom prst="rect">
              <a:avLst/>
            </a:prstGeom>
            <a:ln>
              <a:noFill/>
            </a:ln>
          </p:spPr>
        </p:pic>
        <p:pic>
          <p:nvPicPr>
            <p:cNvPr id="174" name="Picture 17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131333" y="2953663"/>
              <a:ext cx="471466" cy="460154"/>
            </a:xfrm>
            <a:prstGeom prst="rect">
              <a:avLst/>
            </a:prstGeom>
            <a:ln>
              <a:noFill/>
            </a:ln>
          </p:spPr>
        </p:pic>
        <p:pic>
          <p:nvPicPr>
            <p:cNvPr id="175" name="Picture 17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438400" y="2953663"/>
              <a:ext cx="471466" cy="460154"/>
            </a:xfrm>
            <a:prstGeom prst="rect">
              <a:avLst/>
            </a:prstGeom>
            <a:ln>
              <a:noFill/>
            </a:ln>
          </p:spPr>
        </p:pic>
        <p:sp>
          <p:nvSpPr>
            <p:cNvPr id="176" name="TextBox 175"/>
            <p:cNvSpPr txBox="1"/>
            <p:nvPr/>
          </p:nvSpPr>
          <p:spPr>
            <a:xfrm>
              <a:off x="3753534" y="2751466"/>
              <a:ext cx="6463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Gill Sans MT"/>
                  <a:ea typeface="+mn-ea"/>
                  <a:cs typeface="+mn-cs"/>
                </a:rPr>
                <a:t>…</a:t>
              </a:r>
            </a:p>
          </p:txBody>
        </p:sp>
      </p:grpSp>
      <p:sp>
        <p:nvSpPr>
          <p:cNvPr id="9" name="app1"/>
          <p:cNvSpPr txBox="1"/>
          <p:nvPr/>
        </p:nvSpPr>
        <p:spPr>
          <a:xfrm>
            <a:off x="633434" y="4195867"/>
            <a:ext cx="8305800" cy="830997"/>
          </a:xfrm>
          <a:prstGeom prst="rect">
            <a:avLst/>
          </a:prstGeom>
          <a:noFill/>
        </p:spPr>
        <p:txBody>
          <a:bodyPr wrap="square" rtlCol="0">
            <a:spAutoFit/>
          </a:bodyPr>
          <a:lstStyle/>
          <a:p>
            <a:pPr marL="165100" marR="0" lvl="1" indent="-1651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F00"/>
                </a:solidFill>
                <a:effectLst/>
                <a:uLnTx/>
                <a:uFillTx/>
                <a:latin typeface="Gill Sans MT"/>
                <a:ea typeface="+mn-ea"/>
                <a:cs typeface="+mn-cs"/>
              </a:rPr>
              <a:t>Fast bulk data copy</a:t>
            </a:r>
            <a:r>
              <a:rPr kumimoji="0" lang="en-US" sz="2400" b="0" i="0" u="none" strike="noStrike" kern="1200" cap="none" spc="0" normalizeH="0" baseline="0" noProof="0" dirty="0">
                <a:ln>
                  <a:noFill/>
                </a:ln>
                <a:solidFill>
                  <a:prstClr val="black"/>
                </a:solidFill>
                <a:effectLst/>
                <a:uLnTx/>
                <a:uFillTx/>
                <a:latin typeface="Gill Sans MT"/>
                <a:ea typeface="+mn-ea"/>
                <a:cs typeface="+mn-cs"/>
              </a:rPr>
              <a:t>: Copy latency </a:t>
            </a:r>
            <a:r>
              <a:rPr kumimoji="0" lang="en-US" sz="24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1.363ms→0.148ms </a:t>
            </a:r>
            <a:r>
              <a:rPr kumimoji="0" lang="en-US" sz="2400" b="0" i="0" u="none" strike="noStrike" kern="1200" cap="none" spc="0" normalizeH="0" baseline="0" noProof="0" dirty="0">
                <a:ln>
                  <a:noFill/>
                </a:ln>
                <a:solidFill>
                  <a:srgbClr val="008F00"/>
                </a:solidFill>
                <a:effectLst/>
                <a:uLnTx/>
                <a:uFillTx/>
                <a:latin typeface="Cambria Math" panose="02040503050406030204" pitchFamily="18" charset="0"/>
                <a:ea typeface="Cambria Math" panose="02040503050406030204" pitchFamily="18" charset="0"/>
                <a:cs typeface="+mn-cs"/>
              </a:rPr>
              <a:t>(9.2x)</a:t>
            </a:r>
            <a:br>
              <a:rPr kumimoji="0" lang="en-US" sz="2400" b="0" i="0" u="none" strike="noStrike" kern="1200" cap="none" spc="0" normalizeH="0" baseline="0" noProof="0" dirty="0">
                <a:ln>
                  <a:noFill/>
                </a:ln>
                <a:solidFill>
                  <a:srgbClr val="008F00"/>
                </a:solidFill>
                <a:effectLst/>
                <a:uLnTx/>
                <a:uFillTx/>
                <a:latin typeface="Cambria Math" panose="02040503050406030204" pitchFamily="18" charset="0"/>
                <a:ea typeface="Cambria Math" panose="02040503050406030204" pitchFamily="18" charset="0"/>
                <a:cs typeface="+mn-cs"/>
              </a:rPr>
            </a:br>
            <a:r>
              <a:rPr kumimoji="0" lang="en-US" sz="2400" b="0" i="0" u="none" strike="noStrike" kern="1200" cap="none" spc="0" normalizeH="0" baseline="0" noProof="0" dirty="0">
                <a:ln>
                  <a:noFill/>
                </a:ln>
                <a:solidFill>
                  <a:prstClr val="black"/>
                </a:solidFill>
                <a:effectLst/>
                <a:uLnTx/>
                <a:uFillTx/>
                <a:latin typeface="Gill Sans MT"/>
                <a:ea typeface="+mn-ea"/>
                <a:cs typeface="+mn-cs"/>
              </a:rPr>
              <a:t> </a:t>
            </a:r>
            <a:r>
              <a:rPr kumimoji="0" lang="en-US" sz="24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 </a:t>
            </a:r>
            <a:r>
              <a:rPr kumimoji="0" lang="en-US" sz="2400" b="0" i="0" u="none" strike="noStrike" kern="1200" cap="none" spc="0" normalizeH="0" baseline="0" noProof="0" dirty="0">
                <a:ln>
                  <a:noFill/>
                </a:ln>
                <a:solidFill>
                  <a:prstClr val="black"/>
                </a:solidFill>
                <a:effectLst/>
                <a:uLnTx/>
                <a:uFillTx/>
                <a:latin typeface="Gill Sans MT"/>
                <a:ea typeface="Cambria Math" panose="02040503050406030204" pitchFamily="18" charset="0"/>
                <a:cs typeface="+mn-cs"/>
              </a:rPr>
              <a:t>66</a:t>
            </a:r>
            <a:r>
              <a:rPr kumimoji="0" lang="en-US" sz="2400" b="0" i="0" u="none" strike="noStrike" kern="1200" cap="none" spc="0" normalizeH="0" baseline="0" noProof="0" dirty="0">
                <a:ln>
                  <a:noFill/>
                </a:ln>
                <a:solidFill>
                  <a:prstClr val="black"/>
                </a:solidFill>
                <a:effectLst/>
                <a:uLnTx/>
                <a:uFillTx/>
                <a:latin typeface="Gill Sans MT"/>
                <a:ea typeface="+mn-ea"/>
                <a:cs typeface="+mn-cs"/>
              </a:rPr>
              <a:t>% speedup, -55% DRAM energy</a:t>
            </a:r>
          </a:p>
        </p:txBody>
      </p:sp>
      <p:sp>
        <p:nvSpPr>
          <p:cNvPr id="11" name="app2"/>
          <p:cNvSpPr txBox="1"/>
          <p:nvPr/>
        </p:nvSpPr>
        <p:spPr>
          <a:xfrm>
            <a:off x="633434" y="4997135"/>
            <a:ext cx="8670322" cy="830997"/>
          </a:xfrm>
          <a:prstGeom prst="rect">
            <a:avLst/>
          </a:prstGeom>
          <a:noFill/>
        </p:spPr>
        <p:txBody>
          <a:bodyPr wrap="none" rtlCol="0">
            <a:spAutoFit/>
          </a:bodyPr>
          <a:lstStyle/>
          <a:p>
            <a:pPr marL="165100" marR="0" lvl="1" indent="-1651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F00"/>
                </a:solidFill>
                <a:effectLst/>
                <a:uLnTx/>
                <a:uFillTx/>
                <a:latin typeface="Gill Sans MT"/>
                <a:ea typeface="+mn-ea"/>
                <a:cs typeface="+mn-cs"/>
              </a:rPr>
              <a:t>In-DRAM caching</a:t>
            </a:r>
            <a:r>
              <a:rPr kumimoji="0" lang="en-US" sz="2400" b="0" i="0" u="none" strike="noStrike" kern="1200" cap="none" spc="0" normalizeH="0" baseline="0" noProof="0" dirty="0">
                <a:ln>
                  <a:noFill/>
                </a:ln>
                <a:solidFill>
                  <a:prstClr val="black"/>
                </a:solidFill>
                <a:effectLst/>
                <a:uLnTx/>
                <a:uFillTx/>
                <a:latin typeface="Gill Sans MT"/>
                <a:ea typeface="+mn-ea"/>
                <a:cs typeface="+mn-cs"/>
              </a:rPr>
              <a:t>: Hot data access latency </a:t>
            </a:r>
            <a:r>
              <a:rPr kumimoji="0" lang="en-US" sz="24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48.7ns→21.5ns </a:t>
            </a:r>
            <a:r>
              <a:rPr kumimoji="0" lang="en-US" sz="2400" b="0" i="0" u="none" strike="noStrike" kern="1200" cap="none" spc="0" normalizeH="0" baseline="0" noProof="0" dirty="0">
                <a:ln>
                  <a:noFill/>
                </a:ln>
                <a:solidFill>
                  <a:srgbClr val="008F00"/>
                </a:solidFill>
                <a:effectLst/>
                <a:uLnTx/>
                <a:uFillTx/>
                <a:latin typeface="Cambria Math" panose="02040503050406030204" pitchFamily="18" charset="0"/>
                <a:ea typeface="Cambria Math" panose="02040503050406030204" pitchFamily="18" charset="0"/>
                <a:cs typeface="+mn-cs"/>
              </a:rPr>
              <a:t>(2.2x)</a:t>
            </a:r>
            <a:br>
              <a:rPr kumimoji="0" lang="en-US" sz="2400" b="0" i="0" u="none" strike="noStrike" kern="1200" cap="none" spc="0" normalizeH="0" baseline="0" noProof="0" dirty="0">
                <a:ln>
                  <a:noFill/>
                </a:ln>
                <a:solidFill>
                  <a:srgbClr val="008F00"/>
                </a:solidFill>
                <a:effectLst/>
                <a:uLnTx/>
                <a:uFillTx/>
                <a:latin typeface="Cambria Math" panose="02040503050406030204" pitchFamily="18" charset="0"/>
                <a:ea typeface="Cambria Math" panose="02040503050406030204" pitchFamily="18" charset="0"/>
                <a:cs typeface="+mn-cs"/>
              </a:rPr>
            </a:br>
            <a:r>
              <a:rPr kumimoji="0" lang="en-US" sz="2400" b="0" i="0" u="none" strike="noStrike" kern="1200" cap="none" spc="0" normalizeH="0" baseline="0" noProof="0" dirty="0">
                <a:ln>
                  <a:noFill/>
                </a:ln>
                <a:solidFill>
                  <a:prstClr val="black"/>
                </a:solidFill>
                <a:effectLst/>
                <a:uLnTx/>
                <a:uFillTx/>
                <a:latin typeface="Gill Sans MT"/>
                <a:ea typeface="+mn-ea"/>
                <a:cs typeface="+mn-cs"/>
              </a:rPr>
              <a:t> </a:t>
            </a:r>
            <a:r>
              <a:rPr kumimoji="0" lang="en-US" sz="24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 </a:t>
            </a:r>
            <a:r>
              <a:rPr kumimoji="0" lang="en-US" sz="2400" b="0" i="0" u="none" strike="noStrike" kern="1200" cap="none" spc="0" normalizeH="0" baseline="0" noProof="0" dirty="0">
                <a:ln>
                  <a:noFill/>
                </a:ln>
                <a:solidFill>
                  <a:prstClr val="black"/>
                </a:solidFill>
                <a:effectLst/>
                <a:uLnTx/>
                <a:uFillTx/>
                <a:latin typeface="Gill Sans MT"/>
                <a:ea typeface="+mn-ea"/>
                <a:cs typeface="+mn-cs"/>
              </a:rPr>
              <a:t>5% speedup</a:t>
            </a:r>
          </a:p>
        </p:txBody>
      </p:sp>
      <p:sp>
        <p:nvSpPr>
          <p:cNvPr id="10" name="app3"/>
          <p:cNvSpPr txBox="1"/>
          <p:nvPr/>
        </p:nvSpPr>
        <p:spPr>
          <a:xfrm>
            <a:off x="646134" y="5798403"/>
            <a:ext cx="7125861" cy="830997"/>
          </a:xfrm>
          <a:prstGeom prst="rect">
            <a:avLst/>
          </a:prstGeom>
          <a:noFill/>
        </p:spPr>
        <p:txBody>
          <a:bodyPr wrap="none" rtlCol="0">
            <a:spAutoFit/>
          </a:bodyPr>
          <a:lstStyle/>
          <a:p>
            <a:pPr marL="165100" marR="0" lvl="1" indent="-1651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F00"/>
                </a:solidFill>
                <a:effectLst/>
                <a:uLnTx/>
                <a:uFillTx/>
                <a:latin typeface="Gill Sans MT"/>
                <a:ea typeface="+mn-ea"/>
                <a:cs typeface="+mn-cs"/>
              </a:rPr>
              <a:t>Fast precharge</a:t>
            </a:r>
            <a:r>
              <a:rPr kumimoji="0" lang="en-US" sz="2400" b="0" i="0" u="none" strike="noStrike" kern="1200" cap="none" spc="0" normalizeH="0" baseline="0" noProof="0" dirty="0">
                <a:ln>
                  <a:noFill/>
                </a:ln>
                <a:solidFill>
                  <a:prstClr val="black"/>
                </a:solidFill>
                <a:effectLst/>
                <a:uLnTx/>
                <a:uFillTx/>
                <a:latin typeface="Gill Sans MT"/>
                <a:ea typeface="+mn-ea"/>
                <a:cs typeface="+mn-cs"/>
              </a:rPr>
              <a:t>:</a:t>
            </a:r>
            <a:r>
              <a:rPr kumimoji="0" lang="en-US" sz="2400" b="0" i="0" u="none" strike="noStrike" kern="1200" cap="none" spc="0" normalizeH="0" baseline="0" noProof="0" dirty="0">
                <a:ln>
                  <a:noFill/>
                </a:ln>
                <a:solidFill>
                  <a:srgbClr val="008F00"/>
                </a:solidFill>
                <a:effectLst/>
                <a:uLnTx/>
                <a:uFillTx/>
                <a:latin typeface="Gill Sans MT"/>
                <a:ea typeface="+mn-ea"/>
                <a:cs typeface="+mn-cs"/>
              </a:rPr>
              <a:t> </a:t>
            </a:r>
            <a:r>
              <a:rPr kumimoji="0" lang="en-US" sz="2400" b="0" i="0" u="none" strike="noStrike" kern="1200" cap="none" spc="0" normalizeH="0" baseline="0" noProof="0" dirty="0">
                <a:ln>
                  <a:noFill/>
                </a:ln>
                <a:solidFill>
                  <a:prstClr val="black"/>
                </a:solidFill>
                <a:effectLst/>
                <a:uLnTx/>
                <a:uFillTx/>
                <a:latin typeface="Gill Sans MT"/>
                <a:ea typeface="+mn-ea"/>
                <a:cs typeface="+mn-cs"/>
              </a:rPr>
              <a:t>Precharge latency </a:t>
            </a:r>
            <a:r>
              <a:rPr kumimoji="0" lang="en-US" sz="24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13.1ns→5.0ns </a:t>
            </a:r>
            <a:r>
              <a:rPr kumimoji="0" lang="en-US" sz="2400" b="0" i="0" u="none" strike="noStrike" kern="1200" cap="none" spc="0" normalizeH="0" baseline="0" noProof="0" dirty="0">
                <a:ln>
                  <a:noFill/>
                </a:ln>
                <a:solidFill>
                  <a:srgbClr val="008F00"/>
                </a:solidFill>
                <a:effectLst/>
                <a:uLnTx/>
                <a:uFillTx/>
                <a:latin typeface="Cambria Math" panose="02040503050406030204" pitchFamily="18" charset="0"/>
                <a:ea typeface="Cambria Math" panose="02040503050406030204" pitchFamily="18" charset="0"/>
                <a:cs typeface="+mn-cs"/>
              </a:rPr>
              <a:t>(2.6x)</a:t>
            </a:r>
            <a:br>
              <a:rPr kumimoji="0" lang="en-US" sz="2400" b="0" i="0" u="none" strike="noStrike" kern="1200" cap="none" spc="0" normalizeH="0" baseline="0" noProof="0" dirty="0">
                <a:ln>
                  <a:noFill/>
                </a:ln>
                <a:solidFill>
                  <a:srgbClr val="008F00"/>
                </a:solidFill>
                <a:effectLst/>
                <a:uLnTx/>
                <a:uFillTx/>
                <a:latin typeface="Cambria Math" panose="02040503050406030204" pitchFamily="18" charset="0"/>
                <a:ea typeface="Cambria Math" panose="02040503050406030204" pitchFamily="18" charset="0"/>
                <a:cs typeface="+mn-cs"/>
              </a:rPr>
            </a:br>
            <a:r>
              <a:rPr kumimoji="0" lang="en-US" sz="2400" b="0" i="0" u="none" strike="noStrike" kern="1200" cap="none" spc="0" normalizeH="0" baseline="0" noProof="0" dirty="0">
                <a:ln>
                  <a:noFill/>
                </a:ln>
                <a:solidFill>
                  <a:prstClr val="black"/>
                </a:solidFill>
                <a:effectLst/>
                <a:uLnTx/>
                <a:uFillTx/>
                <a:latin typeface="Gill Sans MT"/>
                <a:ea typeface="+mn-ea"/>
                <a:cs typeface="+mn-cs"/>
              </a:rPr>
              <a:t> </a:t>
            </a:r>
            <a:r>
              <a:rPr kumimoji="0" lang="en-US" sz="24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 </a:t>
            </a:r>
            <a:r>
              <a:rPr kumimoji="0" lang="en-US" sz="2400" b="0" i="0" u="none" strike="noStrike" kern="1200" cap="none" spc="0" normalizeH="0" baseline="0" noProof="0" dirty="0">
                <a:ln>
                  <a:noFill/>
                </a:ln>
                <a:solidFill>
                  <a:prstClr val="black"/>
                </a:solidFill>
                <a:effectLst/>
                <a:uLnTx/>
                <a:uFillTx/>
                <a:latin typeface="Gill Sans MT"/>
                <a:ea typeface="+mn-ea"/>
                <a:cs typeface="+mn-cs"/>
              </a:rPr>
              <a:t>8% speedup</a:t>
            </a:r>
          </a:p>
        </p:txBody>
      </p:sp>
    </p:spTree>
    <p:extLst>
      <p:ext uri="{BB962C8B-B14F-4D97-AF65-F5344CB8AC3E}">
        <p14:creationId xmlns:p14="http://schemas.microsoft.com/office/powerpoint/2010/main" val="7972029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9" grpId="0"/>
      <p:bldP spid="11" grpId="0"/>
      <p:bldP spid="10" grpId="0"/>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solidFill>
                  <a:prstClr val="black"/>
                </a:solidFill>
                <a:latin typeface="Arial Black" panose="020B0A04020102020204" pitchFamily="34" charset="0"/>
              </a:rPr>
              <a:t>3</a:t>
            </a:r>
            <a:r>
              <a:rPr lang="en-US" dirty="0">
                <a:solidFill>
                  <a:prstClr val="black"/>
                </a:solidFill>
              </a:rPr>
              <a:t>. Linked Precharge (LIP)</a:t>
            </a:r>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sp>
        <p:nvSpPr>
          <p:cNvPr id="5" name="Content Placeholder 2"/>
          <p:cNvSpPr txBox="1">
            <a:spLocks/>
          </p:cNvSpPr>
          <p:nvPr/>
        </p:nvSpPr>
        <p:spPr>
          <a:xfrm>
            <a:off x="265923" y="1287624"/>
            <a:ext cx="8586496" cy="4889339"/>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ct val="20000"/>
              </a:spcBef>
              <a:spcAft>
                <a:spcPts val="0"/>
              </a:spcAft>
              <a:buClrTx/>
              <a:buSzTx/>
              <a:buFont typeface="Arial" pitchFamily="34" charset="0"/>
              <a:buChar char="•"/>
              <a:tabLst/>
              <a:defRPr/>
            </a:pPr>
            <a:r>
              <a:rPr kumimoji="0" lang="en-US" sz="2800" b="1" i="0" u="none" strike="noStrike" kern="1200" cap="none" spc="0" normalizeH="0" baseline="0" noProof="0" dirty="0">
                <a:ln>
                  <a:noFill/>
                </a:ln>
                <a:solidFill>
                  <a:srgbClr val="FF0000"/>
                </a:solidFill>
                <a:effectLst/>
                <a:uLnTx/>
                <a:uFillTx/>
                <a:latin typeface="Gill Sans MT" panose="020B0502020104020203" pitchFamily="34" charset="0"/>
                <a:ea typeface="+mn-ea"/>
                <a:cs typeface="+mn-cs"/>
              </a:rPr>
              <a:t>Problem</a:t>
            </a:r>
            <a:r>
              <a:rPr kumimoji="0" lang="en-US" sz="2800" b="0" i="0" u="none" strike="noStrike" kern="1200" cap="none" spc="0" normalizeH="0" baseline="0" noProof="0" dirty="0">
                <a:ln>
                  <a:noFill/>
                </a:ln>
                <a:solidFill>
                  <a:srgbClr val="FF0000"/>
                </a:solidFill>
                <a:effectLst/>
                <a:uLnTx/>
                <a:uFillTx/>
                <a:latin typeface="Gill Sans MT" panose="020B0502020104020203" pitchFamily="34" charset="0"/>
                <a:ea typeface="+mn-ea"/>
                <a:cs typeface="+mn-cs"/>
              </a:rPr>
              <a:t>: The precharge time is limited by the strength of one precharge unit</a:t>
            </a:r>
          </a:p>
          <a:p>
            <a:pPr marL="342900" marR="0" lvl="0" indent="-342900" algn="l" defTabSz="914400" rtl="0" eaLnBrk="1" fontAlgn="auto" latinLnBrk="0" hangingPunct="1">
              <a:lnSpc>
                <a:spcPct val="100000"/>
              </a:lnSpc>
              <a:spcBef>
                <a:spcPct val="20000"/>
              </a:spcBef>
              <a:spcAft>
                <a:spcPts val="0"/>
              </a:spcAft>
              <a:buClrTx/>
              <a:buSzTx/>
              <a:buFont typeface="Arial" pitchFamily="34" charset="0"/>
              <a:buChar char="•"/>
              <a:tabLst/>
              <a:defRPr/>
            </a:pPr>
            <a:r>
              <a:rPr kumimoji="0" lang="en-US" sz="2800" b="1" i="0" u="sng" strike="noStrike" kern="1200" cap="none" spc="0" normalizeH="0" baseline="0" noProof="0" dirty="0">
                <a:ln>
                  <a:noFill/>
                </a:ln>
                <a:solidFill>
                  <a:prstClr val="black"/>
                </a:solidFill>
                <a:effectLst/>
                <a:uLnTx/>
                <a:uFillTx/>
                <a:latin typeface="Gill Sans MT" panose="020B0502020104020203" pitchFamily="34" charset="0"/>
                <a:ea typeface="+mn-ea"/>
                <a:cs typeface="+mn-cs"/>
              </a:rPr>
              <a:t>Linked Precharge (LIP)</a:t>
            </a:r>
            <a:r>
              <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 </a:t>
            </a:r>
            <a:r>
              <a:rPr kumimoji="0" lang="en-US" sz="2800" b="0" i="0" u="none" strike="noStrike" kern="1200" cap="none" spc="0" normalizeH="0" baseline="0" noProof="0" dirty="0">
                <a:ln>
                  <a:noFill/>
                </a:ln>
                <a:solidFill>
                  <a:srgbClr val="064FBA"/>
                </a:solidFill>
                <a:effectLst/>
                <a:uLnTx/>
                <a:uFillTx/>
                <a:latin typeface="Gill Sans MT" panose="020B0502020104020203" pitchFamily="34" charset="0"/>
                <a:ea typeface="+mn-ea"/>
                <a:cs typeface="+mn-cs"/>
              </a:rPr>
              <a:t>LISA </a:t>
            </a:r>
            <a:r>
              <a:rPr kumimoji="0" lang="en-US" sz="2800" b="0" i="0" u="none" strike="noStrike" kern="1200" cap="none" spc="0" normalizeH="0" baseline="0" noProof="0" dirty="0" err="1">
                <a:ln>
                  <a:noFill/>
                </a:ln>
                <a:solidFill>
                  <a:srgbClr val="064FBA"/>
                </a:solidFill>
                <a:effectLst/>
                <a:uLnTx/>
                <a:uFillTx/>
                <a:latin typeface="Gill Sans MT" panose="020B0502020104020203" pitchFamily="34" charset="0"/>
                <a:ea typeface="+mn-ea"/>
                <a:cs typeface="+mn-cs"/>
              </a:rPr>
              <a:t>precharges</a:t>
            </a:r>
            <a:r>
              <a:rPr kumimoji="0" lang="en-US" sz="2800" b="0" i="0" u="none" strike="noStrike" kern="1200" cap="none" spc="0" normalizeH="0" baseline="0" noProof="0" dirty="0">
                <a:ln>
                  <a:noFill/>
                </a:ln>
                <a:solidFill>
                  <a:srgbClr val="064FBA"/>
                </a:solidFill>
                <a:effectLst/>
                <a:uLnTx/>
                <a:uFillTx/>
                <a:latin typeface="Gill Sans MT" panose="020B0502020104020203" pitchFamily="34" charset="0"/>
                <a:ea typeface="+mn-ea"/>
                <a:cs typeface="+mn-cs"/>
              </a:rPr>
              <a:t> a subarray using multiple precharge units</a:t>
            </a:r>
            <a:endPar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a:p>
            <a:pPr marL="342900" marR="0" lvl="0" indent="-342900" algn="l" defTabSz="914400" rtl="0" eaLnBrk="1" fontAlgn="auto" latinLnBrk="0" hangingPunct="1">
              <a:lnSpc>
                <a:spcPct val="100000"/>
              </a:lnSpc>
              <a:spcBef>
                <a:spcPct val="20000"/>
              </a:spcBef>
              <a:spcAft>
                <a:spcPts val="0"/>
              </a:spcAft>
              <a:buClrTx/>
              <a:buSzTx/>
              <a:buFont typeface="Arial"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a:p>
            <a:pPr marL="342900" marR="0" lvl="0" indent="-342900" algn="l" defTabSz="914400" rtl="0" eaLnBrk="1" fontAlgn="auto" latinLnBrk="0" hangingPunct="1">
              <a:lnSpc>
                <a:spcPct val="100000"/>
              </a:lnSpc>
              <a:spcBef>
                <a:spcPct val="20000"/>
              </a:spcBef>
              <a:spcAft>
                <a:spcPts val="0"/>
              </a:spcAft>
              <a:buClrTx/>
              <a:buSzTx/>
              <a:buFont typeface="Arial"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a:p>
            <a:pPr marL="342900" marR="0" lvl="0" indent="-342900" algn="l" defTabSz="914400" rtl="0" eaLnBrk="1" fontAlgn="auto" latinLnBrk="0" hangingPunct="1">
              <a:lnSpc>
                <a:spcPct val="100000"/>
              </a:lnSpc>
              <a:spcBef>
                <a:spcPct val="20000"/>
              </a:spcBef>
              <a:spcAft>
                <a:spcPts val="0"/>
              </a:spcAft>
              <a:buClrTx/>
              <a:buSzTx/>
              <a:buFont typeface="Arial"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a:p>
            <a:pPr marL="342900" marR="0" lvl="0" indent="-342900" algn="l" defTabSz="914400" rtl="0" eaLnBrk="1" fontAlgn="auto" latinLnBrk="0" hangingPunct="1">
              <a:lnSpc>
                <a:spcPct val="100000"/>
              </a:lnSpc>
              <a:spcBef>
                <a:spcPct val="20000"/>
              </a:spcBef>
              <a:spcAft>
                <a:spcPts val="0"/>
              </a:spcAft>
              <a:buClrTx/>
              <a:buSzTx/>
              <a:buFont typeface="Arial"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a:p>
            <a:pPr marL="342900" marR="0" lvl="0" indent="-342900" algn="l" defTabSz="914400" rtl="0" eaLnBrk="1" fontAlgn="auto" latinLnBrk="0" hangingPunct="1">
              <a:lnSpc>
                <a:spcPct val="100000"/>
              </a:lnSpc>
              <a:spcBef>
                <a:spcPct val="20000"/>
              </a:spcBef>
              <a:spcAft>
                <a:spcPts val="0"/>
              </a:spcAft>
              <a:buClrTx/>
              <a:buSzTx/>
              <a:buFont typeface="Arial"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sp>
        <p:nvSpPr>
          <p:cNvPr id="195" name="Rounded Rectangle 194"/>
          <p:cNvSpPr/>
          <p:nvPr/>
        </p:nvSpPr>
        <p:spPr>
          <a:xfrm>
            <a:off x="501524" y="4737825"/>
            <a:ext cx="322970" cy="607523"/>
          </a:xfrm>
          <a:prstGeom prst="roundRect">
            <a:avLst/>
          </a:prstGeom>
          <a:solidFill>
            <a:srgbClr val="FFC000"/>
          </a:solidFill>
          <a:ln w="12700" cap="flat" cmpd="sng" algn="ctr">
            <a:noFill/>
            <a:prstDash val="solid"/>
            <a:miter lim="800000"/>
          </a:ln>
          <a:effectLst/>
        </p:spPr>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1" i="0" u="none" strike="noStrike" kern="0" cap="none" spc="0" normalizeH="0" baseline="0" noProof="0" dirty="0">
              <a:ln>
                <a:noFill/>
              </a:ln>
              <a:solidFill>
                <a:prstClr val="black"/>
              </a:solidFill>
              <a:effectLst/>
              <a:uLnTx/>
              <a:uFillTx/>
              <a:latin typeface="Calibri"/>
              <a:ea typeface="+mn-ea"/>
              <a:cs typeface="+mn-cs"/>
            </a:endParaRPr>
          </a:p>
        </p:txBody>
      </p:sp>
      <p:cxnSp>
        <p:nvCxnSpPr>
          <p:cNvPr id="196" name="Straight Connector 195"/>
          <p:cNvCxnSpPr>
            <a:endCxn id="227" idx="6"/>
          </p:cNvCxnSpPr>
          <p:nvPr/>
        </p:nvCxnSpPr>
        <p:spPr>
          <a:xfrm flipV="1">
            <a:off x="824494" y="4874985"/>
            <a:ext cx="2081067" cy="5721"/>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cxnSp>
        <p:nvCxnSpPr>
          <p:cNvPr id="197" name="Straight Connector 196"/>
          <p:cNvCxnSpPr>
            <a:endCxn id="228" idx="6"/>
          </p:cNvCxnSpPr>
          <p:nvPr/>
        </p:nvCxnSpPr>
        <p:spPr>
          <a:xfrm flipV="1">
            <a:off x="824494" y="5208188"/>
            <a:ext cx="2081067" cy="5721"/>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grpSp>
        <p:nvGrpSpPr>
          <p:cNvPr id="198" name="Group 197"/>
          <p:cNvGrpSpPr/>
          <p:nvPr/>
        </p:nvGrpSpPr>
        <p:grpSpPr>
          <a:xfrm>
            <a:off x="961653" y="5437235"/>
            <a:ext cx="274320" cy="517424"/>
            <a:chOff x="7527818" y="3399502"/>
            <a:chExt cx="365760" cy="689898"/>
          </a:xfrm>
        </p:grpSpPr>
        <p:sp>
          <p:nvSpPr>
            <p:cNvPr id="199" name="Rounded Rectangle 198"/>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200" name="Group 199"/>
            <p:cNvGrpSpPr/>
            <p:nvPr/>
          </p:nvGrpSpPr>
          <p:grpSpPr>
            <a:xfrm>
              <a:off x="7596548" y="3446841"/>
              <a:ext cx="228300" cy="595221"/>
              <a:chOff x="6229860" y="2963660"/>
              <a:chExt cx="228300" cy="595221"/>
            </a:xfrm>
          </p:grpSpPr>
          <p:sp>
            <p:nvSpPr>
              <p:cNvPr id="201" name="Rounded Rectangle 200"/>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202" name="Rounded Rectangle 201"/>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sp>
        <p:nvSpPr>
          <p:cNvPr id="203" name="Oval 202"/>
          <p:cNvSpPr/>
          <p:nvPr/>
        </p:nvSpPr>
        <p:spPr>
          <a:xfrm>
            <a:off x="961653" y="4737825"/>
            <a:ext cx="274320" cy="274320"/>
          </a:xfrm>
          <a:prstGeom prst="ellipse">
            <a:avLst/>
          </a:prstGeom>
          <a:solidFill>
            <a:srgbClr val="00B0F0"/>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204" name="Oval 203"/>
          <p:cNvSpPr/>
          <p:nvPr/>
        </p:nvSpPr>
        <p:spPr>
          <a:xfrm>
            <a:off x="961653" y="5071028"/>
            <a:ext cx="274320" cy="27432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205" name="Straight Connector 204"/>
          <p:cNvCxnSpPr>
            <a:stCxn id="203" idx="0"/>
            <a:endCxn id="199" idx="0"/>
          </p:cNvCxnSpPr>
          <p:nvPr/>
        </p:nvCxnSpPr>
        <p:spPr>
          <a:xfrm>
            <a:off x="1098813" y="4737826"/>
            <a:ext cx="0" cy="699410"/>
          </a:xfrm>
          <a:prstGeom prst="line">
            <a:avLst/>
          </a:prstGeom>
          <a:solidFill>
            <a:sysClr val="window" lastClr="FFFFFF">
              <a:lumMod val="85000"/>
            </a:sysClr>
          </a:solidFill>
          <a:ln w="57150" cap="flat" cmpd="sng" algn="ctr">
            <a:solidFill>
              <a:srgbClr val="00B0F0"/>
            </a:solidFill>
            <a:prstDash val="solid"/>
            <a:miter lim="800000"/>
            <a:headEnd type="none" w="med" len="med"/>
            <a:tailEnd type="none" w="med" len="med"/>
          </a:ln>
          <a:effectLst/>
        </p:spPr>
      </p:cxnSp>
      <p:grpSp>
        <p:nvGrpSpPr>
          <p:cNvPr id="206" name="Group 205"/>
          <p:cNvGrpSpPr/>
          <p:nvPr/>
        </p:nvGrpSpPr>
        <p:grpSpPr>
          <a:xfrm>
            <a:off x="1518182" y="5437235"/>
            <a:ext cx="274320" cy="517424"/>
            <a:chOff x="7527818" y="3399502"/>
            <a:chExt cx="365760" cy="689898"/>
          </a:xfrm>
        </p:grpSpPr>
        <p:sp>
          <p:nvSpPr>
            <p:cNvPr id="207" name="Rounded Rectangle 206"/>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208" name="Group 207"/>
            <p:cNvGrpSpPr/>
            <p:nvPr/>
          </p:nvGrpSpPr>
          <p:grpSpPr>
            <a:xfrm>
              <a:off x="7596548" y="3446841"/>
              <a:ext cx="228300" cy="595221"/>
              <a:chOff x="6229860" y="2963660"/>
              <a:chExt cx="228300" cy="595221"/>
            </a:xfrm>
          </p:grpSpPr>
          <p:sp>
            <p:nvSpPr>
              <p:cNvPr id="209" name="Rounded Rectangle 208"/>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210" name="Rounded Rectangle 209"/>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sp>
        <p:nvSpPr>
          <p:cNvPr id="211" name="Oval 210"/>
          <p:cNvSpPr/>
          <p:nvPr/>
        </p:nvSpPr>
        <p:spPr>
          <a:xfrm>
            <a:off x="1518182" y="4737825"/>
            <a:ext cx="274320" cy="274320"/>
          </a:xfrm>
          <a:prstGeom prst="ellipse">
            <a:avLst/>
          </a:prstGeom>
          <a:solidFill>
            <a:srgbClr val="00B0F0"/>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212" name="Oval 211"/>
          <p:cNvSpPr/>
          <p:nvPr/>
        </p:nvSpPr>
        <p:spPr>
          <a:xfrm>
            <a:off x="1518182" y="5071028"/>
            <a:ext cx="274320" cy="27432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213" name="Straight Connector 212"/>
          <p:cNvCxnSpPr>
            <a:stCxn id="211" idx="0"/>
            <a:endCxn id="207" idx="0"/>
          </p:cNvCxnSpPr>
          <p:nvPr/>
        </p:nvCxnSpPr>
        <p:spPr>
          <a:xfrm>
            <a:off x="1655342" y="4737826"/>
            <a:ext cx="0" cy="699410"/>
          </a:xfrm>
          <a:prstGeom prst="line">
            <a:avLst/>
          </a:prstGeom>
          <a:solidFill>
            <a:sysClr val="window" lastClr="FFFFFF">
              <a:lumMod val="85000"/>
            </a:sysClr>
          </a:solidFill>
          <a:ln w="57150" cap="flat" cmpd="sng" algn="ctr">
            <a:solidFill>
              <a:srgbClr val="00B0F0"/>
            </a:solidFill>
            <a:prstDash val="solid"/>
            <a:miter lim="800000"/>
            <a:headEnd type="none" w="med" len="med"/>
            <a:tailEnd type="none" w="med" len="med"/>
          </a:ln>
          <a:effectLst/>
        </p:spPr>
      </p:cxnSp>
      <p:grpSp>
        <p:nvGrpSpPr>
          <p:cNvPr id="214" name="Group 213"/>
          <p:cNvGrpSpPr/>
          <p:nvPr/>
        </p:nvGrpSpPr>
        <p:grpSpPr>
          <a:xfrm>
            <a:off x="2074712" y="5437235"/>
            <a:ext cx="274320" cy="517424"/>
            <a:chOff x="7527818" y="3399502"/>
            <a:chExt cx="365760" cy="689898"/>
          </a:xfrm>
        </p:grpSpPr>
        <p:sp>
          <p:nvSpPr>
            <p:cNvPr id="215" name="Rounded Rectangle 214"/>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216" name="Group 215"/>
            <p:cNvGrpSpPr/>
            <p:nvPr/>
          </p:nvGrpSpPr>
          <p:grpSpPr>
            <a:xfrm>
              <a:off x="7596548" y="3446841"/>
              <a:ext cx="228300" cy="595221"/>
              <a:chOff x="6229860" y="2963660"/>
              <a:chExt cx="228300" cy="595221"/>
            </a:xfrm>
          </p:grpSpPr>
          <p:sp>
            <p:nvSpPr>
              <p:cNvPr id="217" name="Rounded Rectangle 216"/>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218" name="Rounded Rectangle 217"/>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sp>
        <p:nvSpPr>
          <p:cNvPr id="219" name="Oval 218"/>
          <p:cNvSpPr/>
          <p:nvPr/>
        </p:nvSpPr>
        <p:spPr>
          <a:xfrm>
            <a:off x="2074712" y="4737825"/>
            <a:ext cx="274320" cy="274320"/>
          </a:xfrm>
          <a:prstGeom prst="ellipse">
            <a:avLst/>
          </a:prstGeom>
          <a:solidFill>
            <a:srgbClr val="00B0F0"/>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220" name="Oval 219"/>
          <p:cNvSpPr/>
          <p:nvPr/>
        </p:nvSpPr>
        <p:spPr>
          <a:xfrm>
            <a:off x="2074712" y="5071028"/>
            <a:ext cx="274320" cy="27432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221" name="Straight Connector 220"/>
          <p:cNvCxnSpPr>
            <a:stCxn id="219" idx="0"/>
            <a:endCxn id="215" idx="0"/>
          </p:cNvCxnSpPr>
          <p:nvPr/>
        </p:nvCxnSpPr>
        <p:spPr>
          <a:xfrm>
            <a:off x="2211872" y="4737826"/>
            <a:ext cx="0" cy="699410"/>
          </a:xfrm>
          <a:prstGeom prst="line">
            <a:avLst/>
          </a:prstGeom>
          <a:solidFill>
            <a:sysClr val="window" lastClr="FFFFFF">
              <a:lumMod val="85000"/>
            </a:sysClr>
          </a:solidFill>
          <a:ln w="57150" cap="flat" cmpd="sng" algn="ctr">
            <a:solidFill>
              <a:srgbClr val="00B0F0"/>
            </a:solidFill>
            <a:prstDash val="solid"/>
            <a:miter lim="800000"/>
            <a:headEnd type="none" w="med" len="med"/>
            <a:tailEnd type="none" w="med" len="med"/>
          </a:ln>
          <a:effectLst/>
        </p:spPr>
      </p:cxnSp>
      <p:grpSp>
        <p:nvGrpSpPr>
          <p:cNvPr id="222" name="Group 221"/>
          <p:cNvGrpSpPr/>
          <p:nvPr/>
        </p:nvGrpSpPr>
        <p:grpSpPr>
          <a:xfrm>
            <a:off x="2631241" y="5437235"/>
            <a:ext cx="274320" cy="517424"/>
            <a:chOff x="7527818" y="3399502"/>
            <a:chExt cx="365760" cy="689898"/>
          </a:xfrm>
        </p:grpSpPr>
        <p:sp>
          <p:nvSpPr>
            <p:cNvPr id="223" name="Rounded Rectangle 222"/>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224" name="Group 223"/>
            <p:cNvGrpSpPr/>
            <p:nvPr/>
          </p:nvGrpSpPr>
          <p:grpSpPr>
            <a:xfrm>
              <a:off x="7596548" y="3446841"/>
              <a:ext cx="228300" cy="595221"/>
              <a:chOff x="6229860" y="2963660"/>
              <a:chExt cx="228300" cy="595221"/>
            </a:xfrm>
          </p:grpSpPr>
          <p:sp>
            <p:nvSpPr>
              <p:cNvPr id="225" name="Rounded Rectangle 224"/>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226" name="Rounded Rectangle 225"/>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sp>
        <p:nvSpPr>
          <p:cNvPr id="227" name="Oval 226"/>
          <p:cNvSpPr/>
          <p:nvPr/>
        </p:nvSpPr>
        <p:spPr>
          <a:xfrm>
            <a:off x="2631241" y="4737825"/>
            <a:ext cx="274320" cy="274320"/>
          </a:xfrm>
          <a:prstGeom prst="ellipse">
            <a:avLst/>
          </a:prstGeom>
          <a:solidFill>
            <a:srgbClr val="00B0F0"/>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228" name="Oval 227"/>
          <p:cNvSpPr/>
          <p:nvPr/>
        </p:nvSpPr>
        <p:spPr>
          <a:xfrm>
            <a:off x="2631241" y="5071028"/>
            <a:ext cx="274320" cy="27432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229" name="Straight Connector 228"/>
          <p:cNvCxnSpPr>
            <a:stCxn id="227" idx="0"/>
            <a:endCxn id="223" idx="0"/>
          </p:cNvCxnSpPr>
          <p:nvPr/>
        </p:nvCxnSpPr>
        <p:spPr>
          <a:xfrm>
            <a:off x="2768401" y="4737826"/>
            <a:ext cx="0" cy="699410"/>
          </a:xfrm>
          <a:prstGeom prst="line">
            <a:avLst/>
          </a:prstGeom>
          <a:solidFill>
            <a:sysClr val="window" lastClr="FFFFFF">
              <a:lumMod val="85000"/>
            </a:sysClr>
          </a:solidFill>
          <a:ln w="57150" cap="flat" cmpd="sng" algn="ctr">
            <a:solidFill>
              <a:srgbClr val="00B0F0"/>
            </a:solidFill>
            <a:prstDash val="solid"/>
            <a:miter lim="800000"/>
            <a:headEnd type="none" w="med" len="med"/>
            <a:tailEnd type="none" w="med" len="med"/>
          </a:ln>
          <a:effectLst/>
        </p:spPr>
      </p:cxnSp>
      <p:grpSp>
        <p:nvGrpSpPr>
          <p:cNvPr id="230" name="subarray"/>
          <p:cNvGrpSpPr/>
          <p:nvPr/>
        </p:nvGrpSpPr>
        <p:grpSpPr>
          <a:xfrm>
            <a:off x="4722692" y="3317783"/>
            <a:ext cx="2404037" cy="1216834"/>
            <a:chOff x="5247599" y="2133191"/>
            <a:chExt cx="3205383" cy="1622445"/>
          </a:xfrm>
        </p:grpSpPr>
        <p:sp>
          <p:nvSpPr>
            <p:cNvPr id="231" name="Rounded Rectangle 230"/>
            <p:cNvSpPr/>
            <p:nvPr/>
          </p:nvSpPr>
          <p:spPr>
            <a:xfrm>
              <a:off x="5247599" y="2133191"/>
              <a:ext cx="430627" cy="810030"/>
            </a:xfrm>
            <a:prstGeom prst="roundRect">
              <a:avLst/>
            </a:prstGeom>
            <a:solidFill>
              <a:srgbClr val="FFC000"/>
            </a:solidFill>
            <a:ln w="12700" cap="flat" cmpd="sng" algn="ctr">
              <a:noFill/>
              <a:prstDash val="solid"/>
              <a:miter lim="800000"/>
            </a:ln>
            <a:effectLst/>
          </p:spPr>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1" i="0" u="none" strike="noStrike" kern="0" cap="none" spc="0" normalizeH="0" baseline="0" noProof="0" dirty="0">
                <a:ln>
                  <a:noFill/>
                </a:ln>
                <a:solidFill>
                  <a:prstClr val="black"/>
                </a:solidFill>
                <a:effectLst/>
                <a:uLnTx/>
                <a:uFillTx/>
                <a:latin typeface="Calibri"/>
                <a:ea typeface="+mn-ea"/>
                <a:cs typeface="+mn-cs"/>
              </a:endParaRPr>
            </a:p>
          </p:txBody>
        </p:sp>
        <p:cxnSp>
          <p:nvCxnSpPr>
            <p:cNvPr id="232" name="Straight Connector 231"/>
            <p:cNvCxnSpPr>
              <a:endCxn id="240" idx="6"/>
            </p:cNvCxnSpPr>
            <p:nvPr/>
          </p:nvCxnSpPr>
          <p:spPr>
            <a:xfrm flipV="1">
              <a:off x="5678226" y="2316071"/>
              <a:ext cx="2774756" cy="7628"/>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cxnSp>
          <p:nvCxnSpPr>
            <p:cNvPr id="233" name="Straight Connector 232"/>
            <p:cNvCxnSpPr>
              <a:endCxn id="241" idx="6"/>
            </p:cNvCxnSpPr>
            <p:nvPr/>
          </p:nvCxnSpPr>
          <p:spPr>
            <a:xfrm flipV="1">
              <a:off x="5678226" y="2760341"/>
              <a:ext cx="2774756" cy="7628"/>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grpSp>
          <p:nvGrpSpPr>
            <p:cNvPr id="234" name="Group 233"/>
            <p:cNvGrpSpPr/>
            <p:nvPr/>
          </p:nvGrpSpPr>
          <p:grpSpPr>
            <a:xfrm>
              <a:off x="5861105" y="2133191"/>
              <a:ext cx="365760" cy="1622445"/>
              <a:chOff x="5861105" y="2133191"/>
              <a:chExt cx="365760" cy="1622445"/>
            </a:xfrm>
          </p:grpSpPr>
          <p:grpSp>
            <p:nvGrpSpPr>
              <p:cNvPr id="262" name="Group 261"/>
              <p:cNvGrpSpPr/>
              <p:nvPr/>
            </p:nvGrpSpPr>
            <p:grpSpPr>
              <a:xfrm>
                <a:off x="5861105" y="3065738"/>
                <a:ext cx="365760" cy="689898"/>
                <a:chOff x="7527818" y="3399502"/>
                <a:chExt cx="365760" cy="689898"/>
              </a:xfrm>
            </p:grpSpPr>
            <p:sp>
              <p:nvSpPr>
                <p:cNvPr id="266" name="Rounded Rectangle 265"/>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267" name="Group 266"/>
                <p:cNvGrpSpPr/>
                <p:nvPr/>
              </p:nvGrpSpPr>
              <p:grpSpPr>
                <a:xfrm>
                  <a:off x="7596548" y="3446841"/>
                  <a:ext cx="228300" cy="595221"/>
                  <a:chOff x="6229860" y="2963660"/>
                  <a:chExt cx="228300" cy="595221"/>
                </a:xfrm>
              </p:grpSpPr>
              <p:sp>
                <p:nvSpPr>
                  <p:cNvPr id="268" name="Rounded Rectangle 267"/>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269" name="Rounded Rectangle 268"/>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cxnSp>
            <p:nvCxnSpPr>
              <p:cNvPr id="263" name="Straight Connector 262"/>
              <p:cNvCxnSpPr>
                <a:stCxn id="264" idx="0"/>
                <a:endCxn id="266" idx="0"/>
              </p:cNvCxnSpPr>
              <p:nvPr/>
            </p:nvCxnSpPr>
            <p:spPr>
              <a:xfrm>
                <a:off x="6043985" y="2133191"/>
                <a:ext cx="0" cy="932547"/>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sp>
            <p:nvSpPr>
              <p:cNvPr id="264" name="Oval 263"/>
              <p:cNvSpPr/>
              <p:nvPr/>
            </p:nvSpPr>
            <p:spPr>
              <a:xfrm>
                <a:off x="5861105" y="213319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265" name="Oval 264"/>
              <p:cNvSpPr/>
              <p:nvPr/>
            </p:nvSpPr>
            <p:spPr>
              <a:xfrm>
                <a:off x="5861105" y="257746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35" name="Group 234"/>
            <p:cNvGrpSpPr/>
            <p:nvPr/>
          </p:nvGrpSpPr>
          <p:grpSpPr>
            <a:xfrm>
              <a:off x="6603144" y="2133191"/>
              <a:ext cx="365760" cy="1622445"/>
              <a:chOff x="5861105" y="2133191"/>
              <a:chExt cx="365760" cy="1622445"/>
            </a:xfrm>
          </p:grpSpPr>
          <p:grpSp>
            <p:nvGrpSpPr>
              <p:cNvPr id="254" name="Group 253"/>
              <p:cNvGrpSpPr/>
              <p:nvPr/>
            </p:nvGrpSpPr>
            <p:grpSpPr>
              <a:xfrm>
                <a:off x="5861105" y="3065738"/>
                <a:ext cx="365760" cy="689898"/>
                <a:chOff x="7527818" y="3399502"/>
                <a:chExt cx="365760" cy="689898"/>
              </a:xfrm>
            </p:grpSpPr>
            <p:sp>
              <p:nvSpPr>
                <p:cNvPr id="258" name="Rounded Rectangle 257"/>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259" name="Group 258"/>
                <p:cNvGrpSpPr/>
                <p:nvPr/>
              </p:nvGrpSpPr>
              <p:grpSpPr>
                <a:xfrm>
                  <a:off x="7596548" y="3446841"/>
                  <a:ext cx="228300" cy="595221"/>
                  <a:chOff x="6229860" y="2963660"/>
                  <a:chExt cx="228300" cy="595221"/>
                </a:xfrm>
              </p:grpSpPr>
              <p:sp>
                <p:nvSpPr>
                  <p:cNvPr id="260" name="Rounded Rectangle 259"/>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261" name="Rounded Rectangle 260"/>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cxnSp>
            <p:nvCxnSpPr>
              <p:cNvPr id="255" name="Straight Connector 254"/>
              <p:cNvCxnSpPr>
                <a:stCxn id="256" idx="0"/>
                <a:endCxn id="258" idx="0"/>
              </p:cNvCxnSpPr>
              <p:nvPr/>
            </p:nvCxnSpPr>
            <p:spPr>
              <a:xfrm>
                <a:off x="6043985" y="2133191"/>
                <a:ext cx="0" cy="932547"/>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sp>
            <p:nvSpPr>
              <p:cNvPr id="256" name="Oval 255"/>
              <p:cNvSpPr/>
              <p:nvPr/>
            </p:nvSpPr>
            <p:spPr>
              <a:xfrm>
                <a:off x="5861105" y="213319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257" name="Oval 256"/>
              <p:cNvSpPr/>
              <p:nvPr/>
            </p:nvSpPr>
            <p:spPr>
              <a:xfrm>
                <a:off x="5861105" y="257746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36" name="Group 235"/>
            <p:cNvGrpSpPr/>
            <p:nvPr/>
          </p:nvGrpSpPr>
          <p:grpSpPr>
            <a:xfrm>
              <a:off x="7345183" y="2133191"/>
              <a:ext cx="365760" cy="1622445"/>
              <a:chOff x="5861105" y="2133191"/>
              <a:chExt cx="365760" cy="1622445"/>
            </a:xfrm>
          </p:grpSpPr>
          <p:grpSp>
            <p:nvGrpSpPr>
              <p:cNvPr id="246" name="Group 245"/>
              <p:cNvGrpSpPr/>
              <p:nvPr/>
            </p:nvGrpSpPr>
            <p:grpSpPr>
              <a:xfrm>
                <a:off x="5861105" y="3065738"/>
                <a:ext cx="365760" cy="689898"/>
                <a:chOff x="7527818" y="3399502"/>
                <a:chExt cx="365760" cy="689898"/>
              </a:xfrm>
            </p:grpSpPr>
            <p:sp>
              <p:nvSpPr>
                <p:cNvPr id="250" name="Rounded Rectangle 249"/>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251" name="Group 250"/>
                <p:cNvGrpSpPr/>
                <p:nvPr/>
              </p:nvGrpSpPr>
              <p:grpSpPr>
                <a:xfrm>
                  <a:off x="7596548" y="3446841"/>
                  <a:ext cx="228300" cy="595221"/>
                  <a:chOff x="6229860" y="2963660"/>
                  <a:chExt cx="228300" cy="595221"/>
                </a:xfrm>
              </p:grpSpPr>
              <p:sp>
                <p:nvSpPr>
                  <p:cNvPr id="252" name="Rounded Rectangle 251"/>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253" name="Rounded Rectangle 252"/>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cxnSp>
            <p:nvCxnSpPr>
              <p:cNvPr id="247" name="Straight Connector 246"/>
              <p:cNvCxnSpPr>
                <a:stCxn id="248" idx="0"/>
                <a:endCxn id="250" idx="0"/>
              </p:cNvCxnSpPr>
              <p:nvPr/>
            </p:nvCxnSpPr>
            <p:spPr>
              <a:xfrm>
                <a:off x="6043985" y="2133191"/>
                <a:ext cx="0" cy="932547"/>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sp>
            <p:nvSpPr>
              <p:cNvPr id="248" name="Oval 247"/>
              <p:cNvSpPr/>
              <p:nvPr/>
            </p:nvSpPr>
            <p:spPr>
              <a:xfrm>
                <a:off x="5861105" y="213319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249" name="Oval 248"/>
              <p:cNvSpPr/>
              <p:nvPr/>
            </p:nvSpPr>
            <p:spPr>
              <a:xfrm>
                <a:off x="5861105" y="257746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37" name="Group 236"/>
            <p:cNvGrpSpPr/>
            <p:nvPr/>
          </p:nvGrpSpPr>
          <p:grpSpPr>
            <a:xfrm>
              <a:off x="8087222" y="2133191"/>
              <a:ext cx="365760" cy="1622445"/>
              <a:chOff x="5861105" y="2133191"/>
              <a:chExt cx="365760" cy="1622445"/>
            </a:xfrm>
          </p:grpSpPr>
          <p:grpSp>
            <p:nvGrpSpPr>
              <p:cNvPr id="238" name="Group 237"/>
              <p:cNvGrpSpPr/>
              <p:nvPr/>
            </p:nvGrpSpPr>
            <p:grpSpPr>
              <a:xfrm>
                <a:off x="5861105" y="3065738"/>
                <a:ext cx="365760" cy="689898"/>
                <a:chOff x="7527818" y="3399502"/>
                <a:chExt cx="365760" cy="689898"/>
              </a:xfrm>
            </p:grpSpPr>
            <p:sp>
              <p:nvSpPr>
                <p:cNvPr id="242" name="Rounded Rectangle 241"/>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243" name="Group 242"/>
                <p:cNvGrpSpPr/>
                <p:nvPr/>
              </p:nvGrpSpPr>
              <p:grpSpPr>
                <a:xfrm>
                  <a:off x="7596548" y="3446841"/>
                  <a:ext cx="228300" cy="595221"/>
                  <a:chOff x="6229860" y="2963660"/>
                  <a:chExt cx="228300" cy="595221"/>
                </a:xfrm>
              </p:grpSpPr>
              <p:sp>
                <p:nvSpPr>
                  <p:cNvPr id="244" name="Rounded Rectangle 243"/>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245" name="Rounded Rectangle 244"/>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cxnSp>
            <p:nvCxnSpPr>
              <p:cNvPr id="239" name="Straight Connector 238"/>
              <p:cNvCxnSpPr>
                <a:stCxn id="240" idx="0"/>
                <a:endCxn id="242" idx="0"/>
              </p:cNvCxnSpPr>
              <p:nvPr/>
            </p:nvCxnSpPr>
            <p:spPr>
              <a:xfrm>
                <a:off x="6043985" y="2133191"/>
                <a:ext cx="0" cy="932547"/>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sp>
            <p:nvSpPr>
              <p:cNvPr id="240" name="Oval 239"/>
              <p:cNvSpPr/>
              <p:nvPr/>
            </p:nvSpPr>
            <p:spPr>
              <a:xfrm>
                <a:off x="5861105" y="213319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241" name="Oval 240"/>
              <p:cNvSpPr/>
              <p:nvPr/>
            </p:nvSpPr>
            <p:spPr>
              <a:xfrm>
                <a:off x="5861105" y="257746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grpSp>
      <p:grpSp>
        <p:nvGrpSpPr>
          <p:cNvPr id="270" name="subarray"/>
          <p:cNvGrpSpPr/>
          <p:nvPr/>
        </p:nvGrpSpPr>
        <p:grpSpPr>
          <a:xfrm>
            <a:off x="501524" y="3322525"/>
            <a:ext cx="2404037" cy="1216834"/>
            <a:chOff x="5247599" y="2133191"/>
            <a:chExt cx="3205383" cy="1622445"/>
          </a:xfrm>
        </p:grpSpPr>
        <p:sp>
          <p:nvSpPr>
            <p:cNvPr id="271" name="Rounded Rectangle 270"/>
            <p:cNvSpPr/>
            <p:nvPr/>
          </p:nvSpPr>
          <p:spPr>
            <a:xfrm>
              <a:off x="5247599" y="2133191"/>
              <a:ext cx="430627" cy="810030"/>
            </a:xfrm>
            <a:prstGeom prst="roundRect">
              <a:avLst/>
            </a:prstGeom>
            <a:solidFill>
              <a:srgbClr val="FFC000"/>
            </a:solidFill>
            <a:ln w="12700" cap="flat" cmpd="sng" algn="ctr">
              <a:noFill/>
              <a:prstDash val="solid"/>
              <a:miter lim="800000"/>
            </a:ln>
            <a:effectLst/>
          </p:spPr>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1" i="0" u="none" strike="noStrike" kern="0" cap="none" spc="0" normalizeH="0" baseline="0" noProof="0" dirty="0">
                <a:ln>
                  <a:noFill/>
                </a:ln>
                <a:solidFill>
                  <a:prstClr val="black"/>
                </a:solidFill>
                <a:effectLst/>
                <a:uLnTx/>
                <a:uFillTx/>
                <a:latin typeface="Calibri"/>
                <a:ea typeface="+mn-ea"/>
                <a:cs typeface="+mn-cs"/>
              </a:endParaRPr>
            </a:p>
          </p:txBody>
        </p:sp>
        <p:cxnSp>
          <p:nvCxnSpPr>
            <p:cNvPr id="272" name="Straight Connector 271"/>
            <p:cNvCxnSpPr>
              <a:endCxn id="280" idx="6"/>
            </p:cNvCxnSpPr>
            <p:nvPr/>
          </p:nvCxnSpPr>
          <p:spPr>
            <a:xfrm flipV="1">
              <a:off x="5678226" y="2316071"/>
              <a:ext cx="2774756" cy="7628"/>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cxnSp>
          <p:nvCxnSpPr>
            <p:cNvPr id="273" name="Straight Connector 272"/>
            <p:cNvCxnSpPr>
              <a:endCxn id="281" idx="6"/>
            </p:cNvCxnSpPr>
            <p:nvPr/>
          </p:nvCxnSpPr>
          <p:spPr>
            <a:xfrm flipV="1">
              <a:off x="5678226" y="2760341"/>
              <a:ext cx="2774756" cy="7628"/>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grpSp>
          <p:nvGrpSpPr>
            <p:cNvPr id="274" name="Group 273"/>
            <p:cNvGrpSpPr/>
            <p:nvPr/>
          </p:nvGrpSpPr>
          <p:grpSpPr>
            <a:xfrm>
              <a:off x="5861105" y="2133191"/>
              <a:ext cx="365760" cy="1622445"/>
              <a:chOff x="5861105" y="2133191"/>
              <a:chExt cx="365760" cy="1622445"/>
            </a:xfrm>
          </p:grpSpPr>
          <p:grpSp>
            <p:nvGrpSpPr>
              <p:cNvPr id="302" name="Group 301"/>
              <p:cNvGrpSpPr/>
              <p:nvPr/>
            </p:nvGrpSpPr>
            <p:grpSpPr>
              <a:xfrm>
                <a:off x="5861105" y="3065738"/>
                <a:ext cx="365760" cy="689898"/>
                <a:chOff x="7527818" y="3399502"/>
                <a:chExt cx="365760" cy="689898"/>
              </a:xfrm>
            </p:grpSpPr>
            <p:sp>
              <p:nvSpPr>
                <p:cNvPr id="306" name="Rounded Rectangle 305"/>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307" name="Group 306"/>
                <p:cNvGrpSpPr/>
                <p:nvPr/>
              </p:nvGrpSpPr>
              <p:grpSpPr>
                <a:xfrm>
                  <a:off x="7596548" y="3446841"/>
                  <a:ext cx="228300" cy="595221"/>
                  <a:chOff x="6229860" y="2963660"/>
                  <a:chExt cx="228300" cy="595221"/>
                </a:xfrm>
              </p:grpSpPr>
              <p:sp>
                <p:nvSpPr>
                  <p:cNvPr id="308" name="Rounded Rectangle 307"/>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309" name="Rounded Rectangle 308"/>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cxnSp>
            <p:nvCxnSpPr>
              <p:cNvPr id="303" name="Straight Connector 302"/>
              <p:cNvCxnSpPr>
                <a:stCxn id="304" idx="0"/>
                <a:endCxn id="306" idx="0"/>
              </p:cNvCxnSpPr>
              <p:nvPr/>
            </p:nvCxnSpPr>
            <p:spPr>
              <a:xfrm>
                <a:off x="6043985" y="2133191"/>
                <a:ext cx="0" cy="932547"/>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sp>
            <p:nvSpPr>
              <p:cNvPr id="304" name="Oval 303"/>
              <p:cNvSpPr/>
              <p:nvPr/>
            </p:nvSpPr>
            <p:spPr>
              <a:xfrm>
                <a:off x="5861105" y="213319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305" name="Oval 304"/>
              <p:cNvSpPr/>
              <p:nvPr/>
            </p:nvSpPr>
            <p:spPr>
              <a:xfrm>
                <a:off x="5861105" y="257746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75" name="Group 274"/>
            <p:cNvGrpSpPr/>
            <p:nvPr/>
          </p:nvGrpSpPr>
          <p:grpSpPr>
            <a:xfrm>
              <a:off x="6603144" y="2133191"/>
              <a:ext cx="365760" cy="1622445"/>
              <a:chOff x="5861105" y="2133191"/>
              <a:chExt cx="365760" cy="1622445"/>
            </a:xfrm>
          </p:grpSpPr>
          <p:grpSp>
            <p:nvGrpSpPr>
              <p:cNvPr id="294" name="Group 293"/>
              <p:cNvGrpSpPr/>
              <p:nvPr/>
            </p:nvGrpSpPr>
            <p:grpSpPr>
              <a:xfrm>
                <a:off x="5861105" y="3065738"/>
                <a:ext cx="365760" cy="689898"/>
                <a:chOff x="7527818" y="3399502"/>
                <a:chExt cx="365760" cy="689898"/>
              </a:xfrm>
            </p:grpSpPr>
            <p:sp>
              <p:nvSpPr>
                <p:cNvPr id="298" name="Rounded Rectangle 297"/>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299" name="Group 298"/>
                <p:cNvGrpSpPr/>
                <p:nvPr/>
              </p:nvGrpSpPr>
              <p:grpSpPr>
                <a:xfrm>
                  <a:off x="7596548" y="3446841"/>
                  <a:ext cx="228300" cy="595221"/>
                  <a:chOff x="6229860" y="2963660"/>
                  <a:chExt cx="228300" cy="595221"/>
                </a:xfrm>
              </p:grpSpPr>
              <p:sp>
                <p:nvSpPr>
                  <p:cNvPr id="300" name="Rounded Rectangle 299"/>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301" name="Rounded Rectangle 300"/>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cxnSp>
            <p:nvCxnSpPr>
              <p:cNvPr id="295" name="Straight Connector 294"/>
              <p:cNvCxnSpPr>
                <a:stCxn id="296" idx="0"/>
                <a:endCxn id="298" idx="0"/>
              </p:cNvCxnSpPr>
              <p:nvPr/>
            </p:nvCxnSpPr>
            <p:spPr>
              <a:xfrm>
                <a:off x="6043985" y="2133191"/>
                <a:ext cx="0" cy="932547"/>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sp>
            <p:nvSpPr>
              <p:cNvPr id="296" name="Oval 295"/>
              <p:cNvSpPr/>
              <p:nvPr/>
            </p:nvSpPr>
            <p:spPr>
              <a:xfrm>
                <a:off x="5861105" y="213319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297" name="Oval 296"/>
              <p:cNvSpPr/>
              <p:nvPr/>
            </p:nvSpPr>
            <p:spPr>
              <a:xfrm>
                <a:off x="5861105" y="257746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76" name="Group 275"/>
            <p:cNvGrpSpPr/>
            <p:nvPr/>
          </p:nvGrpSpPr>
          <p:grpSpPr>
            <a:xfrm>
              <a:off x="7345183" y="2133191"/>
              <a:ext cx="365760" cy="1622445"/>
              <a:chOff x="5861105" y="2133191"/>
              <a:chExt cx="365760" cy="1622445"/>
            </a:xfrm>
          </p:grpSpPr>
          <p:grpSp>
            <p:nvGrpSpPr>
              <p:cNvPr id="286" name="Group 285"/>
              <p:cNvGrpSpPr/>
              <p:nvPr/>
            </p:nvGrpSpPr>
            <p:grpSpPr>
              <a:xfrm>
                <a:off x="5861105" y="3065738"/>
                <a:ext cx="365760" cy="689898"/>
                <a:chOff x="7527818" y="3399502"/>
                <a:chExt cx="365760" cy="689898"/>
              </a:xfrm>
            </p:grpSpPr>
            <p:sp>
              <p:nvSpPr>
                <p:cNvPr id="290" name="Rounded Rectangle 289"/>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291" name="Group 290"/>
                <p:cNvGrpSpPr/>
                <p:nvPr/>
              </p:nvGrpSpPr>
              <p:grpSpPr>
                <a:xfrm>
                  <a:off x="7596548" y="3446841"/>
                  <a:ext cx="228300" cy="595221"/>
                  <a:chOff x="6229860" y="2963660"/>
                  <a:chExt cx="228300" cy="595221"/>
                </a:xfrm>
              </p:grpSpPr>
              <p:sp>
                <p:nvSpPr>
                  <p:cNvPr id="292" name="Rounded Rectangle 291"/>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293" name="Rounded Rectangle 292"/>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cxnSp>
            <p:nvCxnSpPr>
              <p:cNvPr id="287" name="Straight Connector 286"/>
              <p:cNvCxnSpPr>
                <a:stCxn id="288" idx="0"/>
                <a:endCxn id="290" idx="0"/>
              </p:cNvCxnSpPr>
              <p:nvPr/>
            </p:nvCxnSpPr>
            <p:spPr>
              <a:xfrm>
                <a:off x="6043985" y="2133191"/>
                <a:ext cx="0" cy="932547"/>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sp>
            <p:nvSpPr>
              <p:cNvPr id="288" name="Oval 287"/>
              <p:cNvSpPr/>
              <p:nvPr/>
            </p:nvSpPr>
            <p:spPr>
              <a:xfrm>
                <a:off x="5861105" y="213319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289" name="Oval 288"/>
              <p:cNvSpPr/>
              <p:nvPr/>
            </p:nvSpPr>
            <p:spPr>
              <a:xfrm>
                <a:off x="5861105" y="257746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77" name="Group 276"/>
            <p:cNvGrpSpPr/>
            <p:nvPr/>
          </p:nvGrpSpPr>
          <p:grpSpPr>
            <a:xfrm>
              <a:off x="8087222" y="2133191"/>
              <a:ext cx="365760" cy="1622445"/>
              <a:chOff x="5861105" y="2133191"/>
              <a:chExt cx="365760" cy="1622445"/>
            </a:xfrm>
          </p:grpSpPr>
          <p:grpSp>
            <p:nvGrpSpPr>
              <p:cNvPr id="278" name="Group 277"/>
              <p:cNvGrpSpPr/>
              <p:nvPr/>
            </p:nvGrpSpPr>
            <p:grpSpPr>
              <a:xfrm>
                <a:off x="5861105" y="3065738"/>
                <a:ext cx="365760" cy="689898"/>
                <a:chOff x="7527818" y="3399502"/>
                <a:chExt cx="365760" cy="689898"/>
              </a:xfrm>
            </p:grpSpPr>
            <p:sp>
              <p:nvSpPr>
                <p:cNvPr id="282" name="Rounded Rectangle 281"/>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283" name="Group 282"/>
                <p:cNvGrpSpPr/>
                <p:nvPr/>
              </p:nvGrpSpPr>
              <p:grpSpPr>
                <a:xfrm>
                  <a:off x="7596548" y="3446841"/>
                  <a:ext cx="228300" cy="595221"/>
                  <a:chOff x="6229860" y="2963660"/>
                  <a:chExt cx="228300" cy="595221"/>
                </a:xfrm>
              </p:grpSpPr>
              <p:sp>
                <p:nvSpPr>
                  <p:cNvPr id="284" name="Rounded Rectangle 283"/>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285" name="Rounded Rectangle 284"/>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cxnSp>
            <p:nvCxnSpPr>
              <p:cNvPr id="279" name="Straight Connector 278"/>
              <p:cNvCxnSpPr>
                <a:stCxn id="280" idx="0"/>
                <a:endCxn id="282" idx="0"/>
              </p:cNvCxnSpPr>
              <p:nvPr/>
            </p:nvCxnSpPr>
            <p:spPr>
              <a:xfrm>
                <a:off x="6043985" y="2133191"/>
                <a:ext cx="0" cy="932547"/>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sp>
            <p:nvSpPr>
              <p:cNvPr id="280" name="Oval 279"/>
              <p:cNvSpPr/>
              <p:nvPr/>
            </p:nvSpPr>
            <p:spPr>
              <a:xfrm>
                <a:off x="5861105" y="213319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281" name="Oval 280"/>
              <p:cNvSpPr/>
              <p:nvPr/>
            </p:nvSpPr>
            <p:spPr>
              <a:xfrm>
                <a:off x="5861105" y="2577461"/>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grpSp>
      <p:grpSp>
        <p:nvGrpSpPr>
          <p:cNvPr id="311" name="Group 310"/>
          <p:cNvGrpSpPr/>
          <p:nvPr/>
        </p:nvGrpSpPr>
        <p:grpSpPr>
          <a:xfrm>
            <a:off x="1134177" y="5147915"/>
            <a:ext cx="3441781" cy="670049"/>
            <a:chOff x="1512236" y="5544955"/>
            <a:chExt cx="4589041" cy="893398"/>
          </a:xfrm>
        </p:grpSpPr>
        <p:grpSp>
          <p:nvGrpSpPr>
            <p:cNvPr id="312" name="Group 311"/>
            <p:cNvGrpSpPr/>
            <p:nvPr/>
          </p:nvGrpSpPr>
          <p:grpSpPr>
            <a:xfrm>
              <a:off x="1512236" y="5626100"/>
              <a:ext cx="2570125" cy="812253"/>
              <a:chOff x="1512236" y="5626100"/>
              <a:chExt cx="2570125" cy="812253"/>
            </a:xfrm>
          </p:grpSpPr>
          <p:sp>
            <p:nvSpPr>
              <p:cNvPr id="314" name="Freeform 313"/>
              <p:cNvSpPr/>
              <p:nvPr/>
            </p:nvSpPr>
            <p:spPr>
              <a:xfrm>
                <a:off x="3759201" y="5626100"/>
                <a:ext cx="323160" cy="800100"/>
              </a:xfrm>
              <a:custGeom>
                <a:avLst/>
                <a:gdLst>
                  <a:gd name="connsiteX0" fmla="*/ 0 w 421029"/>
                  <a:gd name="connsiteY0" fmla="*/ 0 h 800100"/>
                  <a:gd name="connsiteX1" fmla="*/ 419100 w 421029"/>
                  <a:gd name="connsiteY1" fmla="*/ 177800 h 800100"/>
                  <a:gd name="connsiteX2" fmla="*/ 127000 w 421029"/>
                  <a:gd name="connsiteY2" fmla="*/ 800100 h 800100"/>
                </a:gdLst>
                <a:ahLst/>
                <a:cxnLst>
                  <a:cxn ang="0">
                    <a:pos x="connsiteX0" y="connsiteY0"/>
                  </a:cxn>
                  <a:cxn ang="0">
                    <a:pos x="connsiteX1" y="connsiteY1"/>
                  </a:cxn>
                  <a:cxn ang="0">
                    <a:pos x="connsiteX2" y="connsiteY2"/>
                  </a:cxn>
                </a:cxnLst>
                <a:rect l="l" t="t" r="r" b="b"/>
                <a:pathLst>
                  <a:path w="421029" h="800100">
                    <a:moveTo>
                      <a:pt x="0" y="0"/>
                    </a:moveTo>
                    <a:cubicBezTo>
                      <a:pt x="198966" y="22225"/>
                      <a:pt x="397933" y="44450"/>
                      <a:pt x="419100" y="177800"/>
                    </a:cubicBezTo>
                    <a:cubicBezTo>
                      <a:pt x="440267" y="311150"/>
                      <a:pt x="283633" y="555625"/>
                      <a:pt x="127000" y="800100"/>
                    </a:cubicBezTo>
                  </a:path>
                </a:pathLst>
              </a:custGeom>
              <a:noFill/>
              <a:ln w="19050" cap="flat" cmpd="sng" algn="ctr">
                <a:solidFill>
                  <a:sysClr val="windowText" lastClr="000000"/>
                </a:solidFill>
                <a:prstDash val="solid"/>
                <a:miter lim="800000"/>
                <a:headEnd type="none" w="med" len="med"/>
                <a:tailEnd type="triangle" w="lg" len="lg"/>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a:ea typeface="+mn-ea"/>
                  <a:cs typeface="+mn-cs"/>
                </a:endParaRPr>
              </a:p>
            </p:txBody>
          </p:sp>
          <p:sp>
            <p:nvSpPr>
              <p:cNvPr id="315" name="Freeform 314"/>
              <p:cNvSpPr/>
              <p:nvPr/>
            </p:nvSpPr>
            <p:spPr>
              <a:xfrm>
                <a:off x="3009241" y="5626100"/>
                <a:ext cx="323160" cy="800100"/>
              </a:xfrm>
              <a:custGeom>
                <a:avLst/>
                <a:gdLst>
                  <a:gd name="connsiteX0" fmla="*/ 0 w 421029"/>
                  <a:gd name="connsiteY0" fmla="*/ 0 h 800100"/>
                  <a:gd name="connsiteX1" fmla="*/ 419100 w 421029"/>
                  <a:gd name="connsiteY1" fmla="*/ 177800 h 800100"/>
                  <a:gd name="connsiteX2" fmla="*/ 127000 w 421029"/>
                  <a:gd name="connsiteY2" fmla="*/ 800100 h 800100"/>
                </a:gdLst>
                <a:ahLst/>
                <a:cxnLst>
                  <a:cxn ang="0">
                    <a:pos x="connsiteX0" y="connsiteY0"/>
                  </a:cxn>
                  <a:cxn ang="0">
                    <a:pos x="connsiteX1" y="connsiteY1"/>
                  </a:cxn>
                  <a:cxn ang="0">
                    <a:pos x="connsiteX2" y="connsiteY2"/>
                  </a:cxn>
                </a:cxnLst>
                <a:rect l="l" t="t" r="r" b="b"/>
                <a:pathLst>
                  <a:path w="421029" h="800100">
                    <a:moveTo>
                      <a:pt x="0" y="0"/>
                    </a:moveTo>
                    <a:cubicBezTo>
                      <a:pt x="198966" y="22225"/>
                      <a:pt x="397933" y="44450"/>
                      <a:pt x="419100" y="177800"/>
                    </a:cubicBezTo>
                    <a:cubicBezTo>
                      <a:pt x="440267" y="311150"/>
                      <a:pt x="283633" y="555625"/>
                      <a:pt x="127000" y="800100"/>
                    </a:cubicBezTo>
                  </a:path>
                </a:pathLst>
              </a:custGeom>
              <a:noFill/>
              <a:ln w="19050" cap="flat" cmpd="sng" algn="ctr">
                <a:solidFill>
                  <a:sysClr val="windowText" lastClr="000000"/>
                </a:solidFill>
                <a:prstDash val="solid"/>
                <a:miter lim="800000"/>
                <a:headEnd type="none" w="med" len="med"/>
                <a:tailEnd type="triangle" w="lg" len="lg"/>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a:ea typeface="+mn-ea"/>
                  <a:cs typeface="+mn-cs"/>
                </a:endParaRPr>
              </a:p>
            </p:txBody>
          </p:sp>
          <p:sp>
            <p:nvSpPr>
              <p:cNvPr id="316" name="Freeform 315"/>
              <p:cNvSpPr/>
              <p:nvPr/>
            </p:nvSpPr>
            <p:spPr>
              <a:xfrm>
                <a:off x="2262488" y="5638253"/>
                <a:ext cx="323160" cy="800100"/>
              </a:xfrm>
              <a:custGeom>
                <a:avLst/>
                <a:gdLst>
                  <a:gd name="connsiteX0" fmla="*/ 0 w 421029"/>
                  <a:gd name="connsiteY0" fmla="*/ 0 h 800100"/>
                  <a:gd name="connsiteX1" fmla="*/ 419100 w 421029"/>
                  <a:gd name="connsiteY1" fmla="*/ 177800 h 800100"/>
                  <a:gd name="connsiteX2" fmla="*/ 127000 w 421029"/>
                  <a:gd name="connsiteY2" fmla="*/ 800100 h 800100"/>
                </a:gdLst>
                <a:ahLst/>
                <a:cxnLst>
                  <a:cxn ang="0">
                    <a:pos x="connsiteX0" y="connsiteY0"/>
                  </a:cxn>
                  <a:cxn ang="0">
                    <a:pos x="connsiteX1" y="connsiteY1"/>
                  </a:cxn>
                  <a:cxn ang="0">
                    <a:pos x="connsiteX2" y="connsiteY2"/>
                  </a:cxn>
                </a:cxnLst>
                <a:rect l="l" t="t" r="r" b="b"/>
                <a:pathLst>
                  <a:path w="421029" h="800100">
                    <a:moveTo>
                      <a:pt x="0" y="0"/>
                    </a:moveTo>
                    <a:cubicBezTo>
                      <a:pt x="198966" y="22225"/>
                      <a:pt x="397933" y="44450"/>
                      <a:pt x="419100" y="177800"/>
                    </a:cubicBezTo>
                    <a:cubicBezTo>
                      <a:pt x="440267" y="311150"/>
                      <a:pt x="283633" y="555625"/>
                      <a:pt x="127000" y="800100"/>
                    </a:cubicBezTo>
                  </a:path>
                </a:pathLst>
              </a:custGeom>
              <a:noFill/>
              <a:ln w="19050" cap="flat" cmpd="sng" algn="ctr">
                <a:solidFill>
                  <a:sysClr val="windowText" lastClr="000000"/>
                </a:solidFill>
                <a:prstDash val="solid"/>
                <a:miter lim="800000"/>
                <a:headEnd type="none" w="med" len="med"/>
                <a:tailEnd type="triangle" w="lg" len="lg"/>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a:ea typeface="+mn-ea"/>
                  <a:cs typeface="+mn-cs"/>
                </a:endParaRPr>
              </a:p>
            </p:txBody>
          </p:sp>
          <p:sp>
            <p:nvSpPr>
              <p:cNvPr id="317" name="Freeform 316"/>
              <p:cNvSpPr/>
              <p:nvPr/>
            </p:nvSpPr>
            <p:spPr>
              <a:xfrm>
                <a:off x="1512236" y="5638253"/>
                <a:ext cx="323160" cy="800100"/>
              </a:xfrm>
              <a:custGeom>
                <a:avLst/>
                <a:gdLst>
                  <a:gd name="connsiteX0" fmla="*/ 0 w 421029"/>
                  <a:gd name="connsiteY0" fmla="*/ 0 h 800100"/>
                  <a:gd name="connsiteX1" fmla="*/ 419100 w 421029"/>
                  <a:gd name="connsiteY1" fmla="*/ 177800 h 800100"/>
                  <a:gd name="connsiteX2" fmla="*/ 127000 w 421029"/>
                  <a:gd name="connsiteY2" fmla="*/ 800100 h 800100"/>
                </a:gdLst>
                <a:ahLst/>
                <a:cxnLst>
                  <a:cxn ang="0">
                    <a:pos x="connsiteX0" y="connsiteY0"/>
                  </a:cxn>
                  <a:cxn ang="0">
                    <a:pos x="connsiteX1" y="connsiteY1"/>
                  </a:cxn>
                  <a:cxn ang="0">
                    <a:pos x="connsiteX2" y="connsiteY2"/>
                  </a:cxn>
                </a:cxnLst>
                <a:rect l="l" t="t" r="r" b="b"/>
                <a:pathLst>
                  <a:path w="421029" h="800100">
                    <a:moveTo>
                      <a:pt x="0" y="0"/>
                    </a:moveTo>
                    <a:cubicBezTo>
                      <a:pt x="198966" y="22225"/>
                      <a:pt x="397933" y="44450"/>
                      <a:pt x="419100" y="177800"/>
                    </a:cubicBezTo>
                    <a:cubicBezTo>
                      <a:pt x="440267" y="311150"/>
                      <a:pt x="283633" y="555625"/>
                      <a:pt x="127000" y="800100"/>
                    </a:cubicBezTo>
                  </a:path>
                </a:pathLst>
              </a:custGeom>
              <a:noFill/>
              <a:ln w="19050" cap="flat" cmpd="sng" algn="ctr">
                <a:solidFill>
                  <a:sysClr val="windowText" lastClr="000000"/>
                </a:solidFill>
                <a:prstDash val="solid"/>
                <a:miter lim="800000"/>
                <a:headEnd type="none" w="med" len="med"/>
                <a:tailEnd type="triangle" w="lg" len="lg"/>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a:ea typeface="+mn-ea"/>
                  <a:cs typeface="+mn-cs"/>
                </a:endParaRPr>
              </a:p>
            </p:txBody>
          </p:sp>
        </p:grpSp>
        <p:sp>
          <p:nvSpPr>
            <p:cNvPr id="313" name="ref1"/>
            <p:cNvSpPr/>
            <p:nvPr/>
          </p:nvSpPr>
          <p:spPr>
            <a:xfrm>
              <a:off x="3877536" y="5544955"/>
              <a:ext cx="2223741" cy="374766"/>
            </a:xfrm>
            <a:prstGeom prst="roundRect">
              <a:avLst/>
            </a:prstGeom>
            <a:noFill/>
            <a:ln w="5715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prstClr val="black"/>
                  </a:solidFill>
                  <a:effectLst/>
                  <a:uLnTx/>
                  <a:uFillTx/>
                  <a:latin typeface="Calibri"/>
                  <a:ea typeface="+mn-ea"/>
                  <a:cs typeface="Tw Cen MT"/>
                </a:rPr>
                <a:t>Precharging</a:t>
              </a:r>
            </a:p>
          </p:txBody>
        </p:sp>
      </p:grpSp>
      <p:sp>
        <p:nvSpPr>
          <p:cNvPr id="318" name="Rounded Rectangle 317"/>
          <p:cNvSpPr/>
          <p:nvPr/>
        </p:nvSpPr>
        <p:spPr>
          <a:xfrm>
            <a:off x="4722692" y="4776208"/>
            <a:ext cx="322970" cy="607523"/>
          </a:xfrm>
          <a:prstGeom prst="roundRect">
            <a:avLst/>
          </a:prstGeom>
          <a:solidFill>
            <a:srgbClr val="FFC000"/>
          </a:solidFill>
          <a:ln w="12700" cap="flat" cmpd="sng" algn="ctr">
            <a:noFill/>
            <a:prstDash val="solid"/>
            <a:miter lim="800000"/>
          </a:ln>
          <a:effectLst/>
        </p:spPr>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1" i="0" u="none" strike="noStrike" kern="0" cap="none" spc="0" normalizeH="0" baseline="0" noProof="0" dirty="0">
              <a:ln>
                <a:noFill/>
              </a:ln>
              <a:solidFill>
                <a:prstClr val="black"/>
              </a:solidFill>
              <a:effectLst/>
              <a:uLnTx/>
              <a:uFillTx/>
              <a:latin typeface="Calibri"/>
              <a:ea typeface="+mn-ea"/>
              <a:cs typeface="+mn-cs"/>
            </a:endParaRPr>
          </a:p>
        </p:txBody>
      </p:sp>
      <p:cxnSp>
        <p:nvCxnSpPr>
          <p:cNvPr id="319" name="Straight Connector 318"/>
          <p:cNvCxnSpPr>
            <a:endCxn id="350" idx="6"/>
          </p:cNvCxnSpPr>
          <p:nvPr/>
        </p:nvCxnSpPr>
        <p:spPr>
          <a:xfrm flipV="1">
            <a:off x="5045662" y="4913369"/>
            <a:ext cx="2081067" cy="5721"/>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cxnSp>
        <p:nvCxnSpPr>
          <p:cNvPr id="320" name="Straight Connector 319"/>
          <p:cNvCxnSpPr>
            <a:endCxn id="351" idx="6"/>
          </p:cNvCxnSpPr>
          <p:nvPr/>
        </p:nvCxnSpPr>
        <p:spPr>
          <a:xfrm flipV="1">
            <a:off x="5045662" y="5246571"/>
            <a:ext cx="2081067" cy="5721"/>
          </a:xfrm>
          <a:prstGeom prst="line">
            <a:avLst/>
          </a:prstGeom>
          <a:solidFill>
            <a:sysClr val="window" lastClr="FFFFFF">
              <a:lumMod val="85000"/>
            </a:sysClr>
          </a:solidFill>
          <a:ln w="28575" cap="flat" cmpd="sng" algn="ctr">
            <a:solidFill>
              <a:sysClr val="windowText" lastClr="000000">
                <a:lumMod val="85000"/>
                <a:lumOff val="15000"/>
              </a:sysClr>
            </a:solidFill>
            <a:prstDash val="solid"/>
            <a:miter lim="800000"/>
            <a:headEnd type="none" w="med" len="med"/>
            <a:tailEnd type="none" w="med" len="med"/>
          </a:ln>
          <a:effectLst/>
        </p:spPr>
      </p:cxnSp>
      <p:grpSp>
        <p:nvGrpSpPr>
          <p:cNvPr id="321" name="Group 320"/>
          <p:cNvGrpSpPr/>
          <p:nvPr/>
        </p:nvGrpSpPr>
        <p:grpSpPr>
          <a:xfrm>
            <a:off x="5182821" y="5475619"/>
            <a:ext cx="274320" cy="517424"/>
            <a:chOff x="7527818" y="3399502"/>
            <a:chExt cx="365760" cy="689898"/>
          </a:xfrm>
        </p:grpSpPr>
        <p:sp>
          <p:nvSpPr>
            <p:cNvPr id="322" name="Rounded Rectangle 321"/>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323" name="Group 322"/>
            <p:cNvGrpSpPr/>
            <p:nvPr/>
          </p:nvGrpSpPr>
          <p:grpSpPr>
            <a:xfrm>
              <a:off x="7596548" y="3446841"/>
              <a:ext cx="228300" cy="595221"/>
              <a:chOff x="6229860" y="2963660"/>
              <a:chExt cx="228300" cy="595221"/>
            </a:xfrm>
          </p:grpSpPr>
          <p:sp>
            <p:nvSpPr>
              <p:cNvPr id="324" name="Rounded Rectangle 323"/>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325" name="Rounded Rectangle 324"/>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sp>
        <p:nvSpPr>
          <p:cNvPr id="326" name="Oval 325"/>
          <p:cNvSpPr/>
          <p:nvPr/>
        </p:nvSpPr>
        <p:spPr>
          <a:xfrm>
            <a:off x="5182821" y="4776209"/>
            <a:ext cx="274320" cy="274320"/>
          </a:xfrm>
          <a:prstGeom prst="ellipse">
            <a:avLst/>
          </a:prstGeom>
          <a:solidFill>
            <a:srgbClr val="00B0F0"/>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327" name="Oval 326"/>
          <p:cNvSpPr/>
          <p:nvPr/>
        </p:nvSpPr>
        <p:spPr>
          <a:xfrm>
            <a:off x="5182821" y="5109411"/>
            <a:ext cx="274320" cy="27432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328" name="Straight Connector 327"/>
          <p:cNvCxnSpPr>
            <a:stCxn id="326" idx="0"/>
            <a:endCxn id="322" idx="0"/>
          </p:cNvCxnSpPr>
          <p:nvPr/>
        </p:nvCxnSpPr>
        <p:spPr>
          <a:xfrm>
            <a:off x="5319981" y="4776209"/>
            <a:ext cx="0" cy="699410"/>
          </a:xfrm>
          <a:prstGeom prst="line">
            <a:avLst/>
          </a:prstGeom>
          <a:solidFill>
            <a:sysClr val="window" lastClr="FFFFFF">
              <a:lumMod val="85000"/>
            </a:sysClr>
          </a:solidFill>
          <a:ln w="57150" cap="flat" cmpd="sng" algn="ctr">
            <a:solidFill>
              <a:srgbClr val="00B0F0"/>
            </a:solidFill>
            <a:prstDash val="solid"/>
            <a:miter lim="800000"/>
            <a:headEnd type="none" w="med" len="med"/>
            <a:tailEnd type="none" w="med" len="med"/>
          </a:ln>
          <a:effectLst/>
        </p:spPr>
      </p:cxnSp>
      <p:grpSp>
        <p:nvGrpSpPr>
          <p:cNvPr id="329" name="Group 328"/>
          <p:cNvGrpSpPr/>
          <p:nvPr/>
        </p:nvGrpSpPr>
        <p:grpSpPr>
          <a:xfrm>
            <a:off x="5739350" y="5475619"/>
            <a:ext cx="274320" cy="517424"/>
            <a:chOff x="7527818" y="3399502"/>
            <a:chExt cx="365760" cy="689898"/>
          </a:xfrm>
        </p:grpSpPr>
        <p:sp>
          <p:nvSpPr>
            <p:cNvPr id="330" name="Rounded Rectangle 329"/>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331" name="Group 330"/>
            <p:cNvGrpSpPr/>
            <p:nvPr/>
          </p:nvGrpSpPr>
          <p:grpSpPr>
            <a:xfrm>
              <a:off x="7596548" y="3446841"/>
              <a:ext cx="228300" cy="595221"/>
              <a:chOff x="6229860" y="2963660"/>
              <a:chExt cx="228300" cy="595221"/>
            </a:xfrm>
          </p:grpSpPr>
          <p:sp>
            <p:nvSpPr>
              <p:cNvPr id="332" name="Rounded Rectangle 331"/>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333" name="Rounded Rectangle 332"/>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sp>
        <p:nvSpPr>
          <p:cNvPr id="334" name="Oval 333"/>
          <p:cNvSpPr/>
          <p:nvPr/>
        </p:nvSpPr>
        <p:spPr>
          <a:xfrm>
            <a:off x="5739350" y="4776209"/>
            <a:ext cx="274320" cy="274320"/>
          </a:xfrm>
          <a:prstGeom prst="ellipse">
            <a:avLst/>
          </a:prstGeom>
          <a:solidFill>
            <a:srgbClr val="00B0F0"/>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335" name="Oval 334"/>
          <p:cNvSpPr/>
          <p:nvPr/>
        </p:nvSpPr>
        <p:spPr>
          <a:xfrm>
            <a:off x="5739350" y="5109411"/>
            <a:ext cx="274320" cy="27432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336" name="Straight Connector 335"/>
          <p:cNvCxnSpPr>
            <a:stCxn id="334" idx="0"/>
            <a:endCxn id="330" idx="0"/>
          </p:cNvCxnSpPr>
          <p:nvPr/>
        </p:nvCxnSpPr>
        <p:spPr>
          <a:xfrm>
            <a:off x="5876510" y="4776209"/>
            <a:ext cx="0" cy="699410"/>
          </a:xfrm>
          <a:prstGeom prst="line">
            <a:avLst/>
          </a:prstGeom>
          <a:solidFill>
            <a:sysClr val="window" lastClr="FFFFFF">
              <a:lumMod val="85000"/>
            </a:sysClr>
          </a:solidFill>
          <a:ln w="57150" cap="flat" cmpd="sng" algn="ctr">
            <a:solidFill>
              <a:srgbClr val="00B0F0"/>
            </a:solidFill>
            <a:prstDash val="solid"/>
            <a:miter lim="800000"/>
            <a:headEnd type="none" w="med" len="med"/>
            <a:tailEnd type="none" w="med" len="med"/>
          </a:ln>
          <a:effectLst/>
        </p:spPr>
      </p:cxnSp>
      <p:grpSp>
        <p:nvGrpSpPr>
          <p:cNvPr id="337" name="Group 336"/>
          <p:cNvGrpSpPr/>
          <p:nvPr/>
        </p:nvGrpSpPr>
        <p:grpSpPr>
          <a:xfrm>
            <a:off x="6295880" y="5475619"/>
            <a:ext cx="274320" cy="517424"/>
            <a:chOff x="7527818" y="3399502"/>
            <a:chExt cx="365760" cy="689898"/>
          </a:xfrm>
        </p:grpSpPr>
        <p:sp>
          <p:nvSpPr>
            <p:cNvPr id="338" name="Rounded Rectangle 337"/>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339" name="Group 338"/>
            <p:cNvGrpSpPr/>
            <p:nvPr/>
          </p:nvGrpSpPr>
          <p:grpSpPr>
            <a:xfrm>
              <a:off x="7596548" y="3446841"/>
              <a:ext cx="228300" cy="595221"/>
              <a:chOff x="6229860" y="2963660"/>
              <a:chExt cx="228300" cy="595221"/>
            </a:xfrm>
          </p:grpSpPr>
          <p:sp>
            <p:nvSpPr>
              <p:cNvPr id="340" name="Rounded Rectangle 339"/>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341" name="Rounded Rectangle 340"/>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sp>
        <p:nvSpPr>
          <p:cNvPr id="342" name="Oval 341"/>
          <p:cNvSpPr/>
          <p:nvPr/>
        </p:nvSpPr>
        <p:spPr>
          <a:xfrm>
            <a:off x="6295880" y="4776209"/>
            <a:ext cx="274320" cy="274320"/>
          </a:xfrm>
          <a:prstGeom prst="ellipse">
            <a:avLst/>
          </a:prstGeom>
          <a:solidFill>
            <a:srgbClr val="00B0F0"/>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343" name="Oval 342"/>
          <p:cNvSpPr/>
          <p:nvPr/>
        </p:nvSpPr>
        <p:spPr>
          <a:xfrm>
            <a:off x="6295880" y="5109411"/>
            <a:ext cx="274320" cy="27432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344" name="Straight Connector 343"/>
          <p:cNvCxnSpPr>
            <a:stCxn id="342" idx="0"/>
            <a:endCxn id="338" idx="0"/>
          </p:cNvCxnSpPr>
          <p:nvPr/>
        </p:nvCxnSpPr>
        <p:spPr>
          <a:xfrm>
            <a:off x="6433040" y="4776209"/>
            <a:ext cx="0" cy="699410"/>
          </a:xfrm>
          <a:prstGeom prst="line">
            <a:avLst/>
          </a:prstGeom>
          <a:solidFill>
            <a:sysClr val="window" lastClr="FFFFFF">
              <a:lumMod val="85000"/>
            </a:sysClr>
          </a:solidFill>
          <a:ln w="57150" cap="flat" cmpd="sng" algn="ctr">
            <a:solidFill>
              <a:srgbClr val="00B0F0"/>
            </a:solidFill>
            <a:prstDash val="solid"/>
            <a:miter lim="800000"/>
            <a:headEnd type="none" w="med" len="med"/>
            <a:tailEnd type="none" w="med" len="med"/>
          </a:ln>
          <a:effectLst/>
        </p:spPr>
      </p:cxnSp>
      <p:grpSp>
        <p:nvGrpSpPr>
          <p:cNvPr id="345" name="Group 344"/>
          <p:cNvGrpSpPr/>
          <p:nvPr/>
        </p:nvGrpSpPr>
        <p:grpSpPr>
          <a:xfrm>
            <a:off x="6852409" y="5475619"/>
            <a:ext cx="274320" cy="517424"/>
            <a:chOff x="7527818" y="3399502"/>
            <a:chExt cx="365760" cy="689898"/>
          </a:xfrm>
        </p:grpSpPr>
        <p:sp>
          <p:nvSpPr>
            <p:cNvPr id="346" name="Rounded Rectangle 345"/>
            <p:cNvSpPr/>
            <p:nvPr/>
          </p:nvSpPr>
          <p:spPr>
            <a:xfrm>
              <a:off x="7527818" y="3399502"/>
              <a:ext cx="365760" cy="689898"/>
            </a:xfrm>
            <a:prstGeom prst="roundRect">
              <a:avLst/>
            </a:prstGeom>
            <a:solidFill>
              <a:srgbClr val="5B9BD5">
                <a:lumMod val="60000"/>
                <a:lumOff val="4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347" name="Group 346"/>
            <p:cNvGrpSpPr/>
            <p:nvPr/>
          </p:nvGrpSpPr>
          <p:grpSpPr>
            <a:xfrm>
              <a:off x="7596548" y="3446841"/>
              <a:ext cx="228300" cy="595221"/>
              <a:chOff x="6229860" y="2963660"/>
              <a:chExt cx="228300" cy="595221"/>
            </a:xfrm>
          </p:grpSpPr>
          <p:sp>
            <p:nvSpPr>
              <p:cNvPr id="348" name="Rounded Rectangle 347"/>
              <p:cNvSpPr/>
              <p:nvPr/>
            </p:nvSpPr>
            <p:spPr>
              <a:xfrm>
                <a:off x="6229860" y="2963660"/>
                <a:ext cx="228299" cy="297683"/>
              </a:xfrm>
              <a:prstGeom prst="roundRect">
                <a:avLst/>
              </a:prstGeom>
              <a:solidFill>
                <a:srgbClr val="5B9BD5">
                  <a:lumMod val="5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S</a:t>
                </a:r>
              </a:p>
            </p:txBody>
          </p:sp>
          <p:sp>
            <p:nvSpPr>
              <p:cNvPr id="349" name="Rounded Rectangle 348"/>
              <p:cNvSpPr/>
              <p:nvPr/>
            </p:nvSpPr>
            <p:spPr>
              <a:xfrm>
                <a:off x="6229861" y="3261198"/>
                <a:ext cx="228299" cy="297683"/>
              </a:xfrm>
              <a:prstGeom prst="roundRect">
                <a:avLst/>
              </a:prstGeom>
              <a:solidFill>
                <a:srgbClr val="ED7D31">
                  <a:lumMod val="75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50" b="1" i="0" u="none" strike="noStrike" kern="0" cap="none" spc="0" normalizeH="0" baseline="0" noProof="0" dirty="0">
                    <a:ln>
                      <a:noFill/>
                    </a:ln>
                    <a:solidFill>
                      <a:prstClr val="white"/>
                    </a:solidFill>
                    <a:effectLst/>
                    <a:uLnTx/>
                    <a:uFillTx/>
                    <a:latin typeface="Calibri"/>
                    <a:ea typeface="+mn-ea"/>
                    <a:cs typeface="+mn-cs"/>
                  </a:rPr>
                  <a:t>P</a:t>
                </a:r>
              </a:p>
            </p:txBody>
          </p:sp>
        </p:grpSp>
      </p:grpSp>
      <p:sp>
        <p:nvSpPr>
          <p:cNvPr id="350" name="Oval 349"/>
          <p:cNvSpPr/>
          <p:nvPr/>
        </p:nvSpPr>
        <p:spPr>
          <a:xfrm>
            <a:off x="6852409" y="4776209"/>
            <a:ext cx="274320" cy="274320"/>
          </a:xfrm>
          <a:prstGeom prst="ellipse">
            <a:avLst/>
          </a:prstGeom>
          <a:solidFill>
            <a:srgbClr val="00B0F0"/>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sp>
        <p:nvSpPr>
          <p:cNvPr id="351" name="Oval 350"/>
          <p:cNvSpPr/>
          <p:nvPr/>
        </p:nvSpPr>
        <p:spPr>
          <a:xfrm>
            <a:off x="6852409" y="5109411"/>
            <a:ext cx="274320" cy="27432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1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352" name="Straight Connector 351"/>
          <p:cNvCxnSpPr>
            <a:stCxn id="350" idx="0"/>
            <a:endCxn id="346" idx="0"/>
          </p:cNvCxnSpPr>
          <p:nvPr/>
        </p:nvCxnSpPr>
        <p:spPr>
          <a:xfrm>
            <a:off x="6989569" y="4776209"/>
            <a:ext cx="0" cy="699410"/>
          </a:xfrm>
          <a:prstGeom prst="line">
            <a:avLst/>
          </a:prstGeom>
          <a:solidFill>
            <a:sysClr val="window" lastClr="FFFFFF">
              <a:lumMod val="85000"/>
            </a:sysClr>
          </a:solidFill>
          <a:ln w="57150" cap="flat" cmpd="sng" algn="ctr">
            <a:solidFill>
              <a:srgbClr val="00B0F0"/>
            </a:solidFill>
            <a:prstDash val="solid"/>
            <a:miter lim="800000"/>
            <a:headEnd type="none" w="med" len="med"/>
            <a:tailEnd type="none" w="med" len="med"/>
          </a:ln>
          <a:effectLst/>
        </p:spPr>
      </p:cxnSp>
      <p:sp>
        <p:nvSpPr>
          <p:cNvPr id="353" name="ref1"/>
          <p:cNvSpPr/>
          <p:nvPr/>
        </p:nvSpPr>
        <p:spPr>
          <a:xfrm>
            <a:off x="7086454" y="4817683"/>
            <a:ext cx="1729997" cy="281075"/>
          </a:xfrm>
          <a:prstGeom prst="roundRect">
            <a:avLst/>
          </a:prstGeom>
          <a:noFill/>
          <a:ln w="5715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B0F0"/>
                </a:solidFill>
                <a:effectLst/>
                <a:uLnTx/>
                <a:uFillTx/>
                <a:latin typeface="Calibri"/>
                <a:ea typeface="+mn-ea"/>
                <a:cs typeface="Tw Cen MT"/>
              </a:rPr>
              <a:t>Activated row</a:t>
            </a:r>
          </a:p>
        </p:txBody>
      </p:sp>
      <p:grpSp>
        <p:nvGrpSpPr>
          <p:cNvPr id="194" name="closed iso"/>
          <p:cNvGrpSpPr/>
          <p:nvPr/>
        </p:nvGrpSpPr>
        <p:grpSpPr>
          <a:xfrm>
            <a:off x="4964479" y="4481110"/>
            <a:ext cx="2243432" cy="310138"/>
            <a:chOff x="6235520" y="3801189"/>
            <a:chExt cx="1648889" cy="467501"/>
          </a:xfrm>
        </p:grpSpPr>
        <p:sp>
          <p:nvSpPr>
            <p:cNvPr id="383" name="iso highlight"/>
            <p:cNvSpPr/>
            <p:nvPr/>
          </p:nvSpPr>
          <p:spPr>
            <a:xfrm>
              <a:off x="6235520" y="3820259"/>
              <a:ext cx="1648889" cy="448431"/>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nvGrpSpPr>
            <p:cNvPr id="384" name="Group 383"/>
            <p:cNvGrpSpPr/>
            <p:nvPr/>
          </p:nvGrpSpPr>
          <p:grpSpPr>
            <a:xfrm>
              <a:off x="6495645" y="3805186"/>
              <a:ext cx="2327" cy="462341"/>
              <a:chOff x="2211208" y="3911669"/>
              <a:chExt cx="2327" cy="462341"/>
            </a:xfrm>
          </p:grpSpPr>
          <p:cxnSp>
            <p:nvCxnSpPr>
              <p:cNvPr id="399" name="Straight Connector 398"/>
              <p:cNvCxnSpPr/>
              <p:nvPr/>
            </p:nvCxnSpPr>
            <p:spPr>
              <a:xfrm>
                <a:off x="2212371" y="3911669"/>
                <a:ext cx="0" cy="106781"/>
              </a:xfrm>
              <a:prstGeom prst="line">
                <a:avLst/>
              </a:prstGeom>
              <a:ln w="28575">
                <a:solidFill>
                  <a:schemeClr val="tx2"/>
                </a:solidFill>
                <a:tailEnd type="oval" w="med" len="med"/>
              </a:ln>
            </p:spPr>
            <p:style>
              <a:lnRef idx="1">
                <a:schemeClr val="accent1"/>
              </a:lnRef>
              <a:fillRef idx="0">
                <a:schemeClr val="accent1"/>
              </a:fillRef>
              <a:effectRef idx="0">
                <a:schemeClr val="accent1"/>
              </a:effectRef>
              <a:fontRef idx="minor">
                <a:schemeClr val="tx1"/>
              </a:fontRef>
            </p:style>
          </p:cxnSp>
          <p:cxnSp>
            <p:nvCxnSpPr>
              <p:cNvPr id="400" name="Straight Connector 399"/>
              <p:cNvCxnSpPr/>
              <p:nvPr/>
            </p:nvCxnSpPr>
            <p:spPr>
              <a:xfrm flipV="1">
                <a:off x="2211208" y="4318103"/>
                <a:ext cx="2327" cy="55907"/>
              </a:xfrm>
              <a:prstGeom prst="line">
                <a:avLst/>
              </a:prstGeom>
              <a:ln w="28575">
                <a:solidFill>
                  <a:schemeClr val="tx2"/>
                </a:solidFill>
                <a:tailEnd type="oval" w="med" len="med"/>
              </a:ln>
            </p:spPr>
            <p:style>
              <a:lnRef idx="1">
                <a:schemeClr val="accent1"/>
              </a:lnRef>
              <a:fillRef idx="0">
                <a:schemeClr val="accent1"/>
              </a:fillRef>
              <a:effectRef idx="0">
                <a:schemeClr val="accent1"/>
              </a:effectRef>
              <a:fontRef idx="minor">
                <a:schemeClr val="tx1"/>
              </a:fontRef>
            </p:style>
          </p:cxnSp>
        </p:grpSp>
        <p:grpSp>
          <p:nvGrpSpPr>
            <p:cNvPr id="386" name="Group 385"/>
            <p:cNvGrpSpPr/>
            <p:nvPr/>
          </p:nvGrpSpPr>
          <p:grpSpPr>
            <a:xfrm>
              <a:off x="6905534" y="3806349"/>
              <a:ext cx="2327" cy="462341"/>
              <a:chOff x="2204374" y="3911669"/>
              <a:chExt cx="2327" cy="462341"/>
            </a:xfrm>
          </p:grpSpPr>
          <p:cxnSp>
            <p:nvCxnSpPr>
              <p:cNvPr id="397" name="Straight Connector 396"/>
              <p:cNvCxnSpPr/>
              <p:nvPr/>
            </p:nvCxnSpPr>
            <p:spPr>
              <a:xfrm>
                <a:off x="2205537" y="3911669"/>
                <a:ext cx="0" cy="106781"/>
              </a:xfrm>
              <a:prstGeom prst="line">
                <a:avLst/>
              </a:prstGeom>
              <a:ln w="28575">
                <a:solidFill>
                  <a:schemeClr val="tx2"/>
                </a:solidFill>
                <a:tailEnd type="oval" w="med" len="med"/>
              </a:ln>
            </p:spPr>
            <p:style>
              <a:lnRef idx="1">
                <a:schemeClr val="accent1"/>
              </a:lnRef>
              <a:fillRef idx="0">
                <a:schemeClr val="accent1"/>
              </a:fillRef>
              <a:effectRef idx="0">
                <a:schemeClr val="accent1"/>
              </a:effectRef>
              <a:fontRef idx="minor">
                <a:schemeClr val="tx1"/>
              </a:fontRef>
            </p:style>
          </p:cxnSp>
          <p:cxnSp>
            <p:nvCxnSpPr>
              <p:cNvPr id="398" name="Straight Connector 397"/>
              <p:cNvCxnSpPr/>
              <p:nvPr/>
            </p:nvCxnSpPr>
            <p:spPr>
              <a:xfrm flipV="1">
                <a:off x="2204374" y="4318103"/>
                <a:ext cx="2327" cy="55907"/>
              </a:xfrm>
              <a:prstGeom prst="line">
                <a:avLst/>
              </a:prstGeom>
              <a:ln w="28575">
                <a:solidFill>
                  <a:schemeClr val="tx2"/>
                </a:solidFill>
                <a:tailEnd type="oval" w="med" len="med"/>
              </a:ln>
            </p:spPr>
            <p:style>
              <a:lnRef idx="1">
                <a:schemeClr val="accent1"/>
              </a:lnRef>
              <a:fillRef idx="0">
                <a:schemeClr val="accent1"/>
              </a:fillRef>
              <a:effectRef idx="0">
                <a:schemeClr val="accent1"/>
              </a:effectRef>
              <a:fontRef idx="minor">
                <a:schemeClr val="tx1"/>
              </a:fontRef>
            </p:style>
          </p:cxnSp>
        </p:grpSp>
        <p:grpSp>
          <p:nvGrpSpPr>
            <p:cNvPr id="387" name="Group 386"/>
            <p:cNvGrpSpPr/>
            <p:nvPr/>
          </p:nvGrpSpPr>
          <p:grpSpPr>
            <a:xfrm>
              <a:off x="7312195" y="3806349"/>
              <a:ext cx="2115" cy="462341"/>
              <a:chOff x="2193959" y="3911669"/>
              <a:chExt cx="2115" cy="462341"/>
            </a:xfrm>
          </p:grpSpPr>
          <p:cxnSp>
            <p:nvCxnSpPr>
              <p:cNvPr id="395" name="Straight Connector 394"/>
              <p:cNvCxnSpPr/>
              <p:nvPr/>
            </p:nvCxnSpPr>
            <p:spPr>
              <a:xfrm>
                <a:off x="2195019" y="3911669"/>
                <a:ext cx="0" cy="106781"/>
              </a:xfrm>
              <a:prstGeom prst="line">
                <a:avLst/>
              </a:prstGeom>
              <a:ln w="28575">
                <a:solidFill>
                  <a:schemeClr val="tx2"/>
                </a:solidFill>
                <a:tailEnd type="oval" w="med" len="med"/>
              </a:ln>
            </p:spPr>
            <p:style>
              <a:lnRef idx="1">
                <a:schemeClr val="accent1"/>
              </a:lnRef>
              <a:fillRef idx="0">
                <a:schemeClr val="accent1"/>
              </a:fillRef>
              <a:effectRef idx="0">
                <a:schemeClr val="accent1"/>
              </a:effectRef>
              <a:fontRef idx="minor">
                <a:schemeClr val="tx1"/>
              </a:fontRef>
            </p:style>
          </p:cxnSp>
          <p:cxnSp>
            <p:nvCxnSpPr>
              <p:cNvPr id="396" name="Straight Connector 395"/>
              <p:cNvCxnSpPr/>
              <p:nvPr/>
            </p:nvCxnSpPr>
            <p:spPr>
              <a:xfrm flipV="1">
                <a:off x="2193959" y="4318103"/>
                <a:ext cx="2115" cy="55907"/>
              </a:xfrm>
              <a:prstGeom prst="line">
                <a:avLst/>
              </a:prstGeom>
              <a:ln w="28575">
                <a:solidFill>
                  <a:schemeClr val="tx2"/>
                </a:solidFill>
                <a:tailEnd type="oval" w="med" len="med"/>
              </a:ln>
            </p:spPr>
            <p:style>
              <a:lnRef idx="1">
                <a:schemeClr val="accent1"/>
              </a:lnRef>
              <a:fillRef idx="0">
                <a:schemeClr val="accent1"/>
              </a:fillRef>
              <a:effectRef idx="0">
                <a:schemeClr val="accent1"/>
              </a:effectRef>
              <a:fontRef idx="minor">
                <a:schemeClr val="tx1"/>
              </a:fontRef>
            </p:style>
          </p:cxnSp>
        </p:grpSp>
        <p:grpSp>
          <p:nvGrpSpPr>
            <p:cNvPr id="388" name="Group 387"/>
            <p:cNvGrpSpPr/>
            <p:nvPr/>
          </p:nvGrpSpPr>
          <p:grpSpPr>
            <a:xfrm>
              <a:off x="7722766" y="3801189"/>
              <a:ext cx="2327" cy="462341"/>
              <a:chOff x="2190615" y="3911669"/>
              <a:chExt cx="2327" cy="462341"/>
            </a:xfrm>
          </p:grpSpPr>
          <p:cxnSp>
            <p:nvCxnSpPr>
              <p:cNvPr id="393" name="Straight Connector 392"/>
              <p:cNvCxnSpPr/>
              <p:nvPr/>
            </p:nvCxnSpPr>
            <p:spPr>
              <a:xfrm>
                <a:off x="2191777" y="3911669"/>
                <a:ext cx="0" cy="106781"/>
              </a:xfrm>
              <a:prstGeom prst="line">
                <a:avLst/>
              </a:prstGeom>
              <a:ln w="28575">
                <a:solidFill>
                  <a:schemeClr val="tx2"/>
                </a:solidFill>
                <a:tailEnd type="oval" w="med" len="med"/>
              </a:ln>
            </p:spPr>
            <p:style>
              <a:lnRef idx="1">
                <a:schemeClr val="accent1"/>
              </a:lnRef>
              <a:fillRef idx="0">
                <a:schemeClr val="accent1"/>
              </a:fillRef>
              <a:effectRef idx="0">
                <a:schemeClr val="accent1"/>
              </a:effectRef>
              <a:fontRef idx="minor">
                <a:schemeClr val="tx1"/>
              </a:fontRef>
            </p:style>
          </p:cxnSp>
          <p:cxnSp>
            <p:nvCxnSpPr>
              <p:cNvPr id="394" name="Straight Connector 393"/>
              <p:cNvCxnSpPr/>
              <p:nvPr/>
            </p:nvCxnSpPr>
            <p:spPr>
              <a:xfrm flipV="1">
                <a:off x="2190615" y="4318103"/>
                <a:ext cx="2327" cy="55907"/>
              </a:xfrm>
              <a:prstGeom prst="line">
                <a:avLst/>
              </a:prstGeom>
              <a:ln w="28575">
                <a:solidFill>
                  <a:schemeClr val="tx2"/>
                </a:solidFill>
                <a:tailEnd type="oval" w="med" len="med"/>
              </a:ln>
            </p:spPr>
            <p:style>
              <a:lnRef idx="1">
                <a:schemeClr val="accent1"/>
              </a:lnRef>
              <a:fillRef idx="0">
                <a:schemeClr val="accent1"/>
              </a:fillRef>
              <a:effectRef idx="0">
                <a:schemeClr val="accent1"/>
              </a:effectRef>
              <a:fontRef idx="minor">
                <a:schemeClr val="tx1"/>
              </a:fontRef>
            </p:style>
          </p:cxnSp>
        </p:grpSp>
        <p:cxnSp>
          <p:nvCxnSpPr>
            <p:cNvPr id="389" name="Straight Connector 388"/>
            <p:cNvCxnSpPr/>
            <p:nvPr/>
          </p:nvCxnSpPr>
          <p:spPr>
            <a:xfrm>
              <a:off x="6496809" y="3905674"/>
              <a:ext cx="0" cy="277600"/>
            </a:xfrm>
            <a:prstGeom prst="line">
              <a:avLst/>
            </a:prstGeom>
            <a:ln w="38100" cap="rnd">
              <a:solidFill>
                <a:schemeClr val="tx2"/>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0" name="Straight Connector 389"/>
            <p:cNvCxnSpPr/>
            <p:nvPr/>
          </p:nvCxnSpPr>
          <p:spPr>
            <a:xfrm>
              <a:off x="6906697" y="3899642"/>
              <a:ext cx="0" cy="277600"/>
            </a:xfrm>
            <a:prstGeom prst="line">
              <a:avLst/>
            </a:prstGeom>
            <a:ln w="38100" cap="rnd">
              <a:solidFill>
                <a:schemeClr val="tx2"/>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1" name="Straight Connector 390"/>
            <p:cNvCxnSpPr/>
            <p:nvPr/>
          </p:nvCxnSpPr>
          <p:spPr>
            <a:xfrm>
              <a:off x="7313252" y="3893610"/>
              <a:ext cx="0" cy="277600"/>
            </a:xfrm>
            <a:prstGeom prst="line">
              <a:avLst/>
            </a:prstGeom>
            <a:ln w="38100" cap="rnd">
              <a:solidFill>
                <a:schemeClr val="tx2"/>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2" name="Straight Connector 391"/>
            <p:cNvCxnSpPr/>
            <p:nvPr/>
          </p:nvCxnSpPr>
          <p:spPr>
            <a:xfrm>
              <a:off x="7723929" y="3887578"/>
              <a:ext cx="0" cy="277600"/>
            </a:xfrm>
            <a:prstGeom prst="line">
              <a:avLst/>
            </a:prstGeom>
            <a:ln w="38100" cap="rnd">
              <a:solidFill>
                <a:schemeClr val="tx2"/>
              </a:solidFill>
              <a:tailEnd type="none" w="lg" len="lg"/>
            </a:ln>
          </p:spPr>
          <p:style>
            <a:lnRef idx="1">
              <a:schemeClr val="accent1"/>
            </a:lnRef>
            <a:fillRef idx="0">
              <a:schemeClr val="accent1"/>
            </a:fillRef>
            <a:effectRef idx="0">
              <a:schemeClr val="accent1"/>
            </a:effectRef>
            <a:fontRef idx="minor">
              <a:schemeClr val="tx1"/>
            </a:fontRef>
          </p:style>
        </p:cxnSp>
      </p:grpSp>
      <p:grpSp>
        <p:nvGrpSpPr>
          <p:cNvPr id="8" name="iso_highlight"/>
          <p:cNvGrpSpPr/>
          <p:nvPr/>
        </p:nvGrpSpPr>
        <p:grpSpPr>
          <a:xfrm>
            <a:off x="824495" y="5551204"/>
            <a:ext cx="2785433" cy="461665"/>
            <a:chOff x="824495" y="5551204"/>
            <a:chExt cx="2785433" cy="461665"/>
          </a:xfrm>
        </p:grpSpPr>
        <p:sp>
          <p:nvSpPr>
            <p:cNvPr id="355" name="left_iso_highlight"/>
            <p:cNvSpPr/>
            <p:nvPr/>
          </p:nvSpPr>
          <p:spPr>
            <a:xfrm>
              <a:off x="824495" y="5652316"/>
              <a:ext cx="2299706" cy="310588"/>
            </a:xfrm>
            <a:prstGeom prst="roundRect">
              <a:avLst/>
            </a:prstGeom>
            <a:solidFill>
              <a:schemeClr val="accent3">
                <a:lumMod val="75000"/>
                <a:alpha val="30000"/>
              </a:schemeClr>
            </a:solidFill>
            <a:ln w="28575" cap="flat" cmpd="sng" algn="ctr">
              <a:solidFill>
                <a:schemeClr val="accent3">
                  <a:lumMod val="7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a:ea typeface="+mn-ea"/>
                <a:cs typeface="+mn-cs"/>
              </a:endParaRPr>
            </a:p>
          </p:txBody>
        </p:sp>
        <p:sp>
          <p:nvSpPr>
            <p:cNvPr id="6" name="TextBox 5"/>
            <p:cNvSpPr txBox="1"/>
            <p:nvPr/>
          </p:nvSpPr>
          <p:spPr>
            <a:xfrm>
              <a:off x="3101455" y="5551204"/>
              <a:ext cx="50847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9BBB59">
                      <a:lumMod val="75000"/>
                    </a:srgbClr>
                  </a:solidFill>
                  <a:effectLst/>
                  <a:uLnTx/>
                  <a:uFillTx/>
                  <a:latin typeface="Gill Sans MT"/>
                  <a:ea typeface="+mn-ea"/>
                  <a:cs typeface="+mn-cs"/>
                </a:rPr>
                <a:t>on</a:t>
              </a:r>
            </a:p>
          </p:txBody>
        </p:sp>
      </p:grpSp>
      <p:grpSp>
        <p:nvGrpSpPr>
          <p:cNvPr id="356" name="iso_highlight"/>
          <p:cNvGrpSpPr/>
          <p:nvPr/>
        </p:nvGrpSpPr>
        <p:grpSpPr>
          <a:xfrm>
            <a:off x="5024730" y="5597740"/>
            <a:ext cx="2785433" cy="461665"/>
            <a:chOff x="824495" y="5551204"/>
            <a:chExt cx="2785433" cy="461665"/>
          </a:xfrm>
        </p:grpSpPr>
        <p:sp>
          <p:nvSpPr>
            <p:cNvPr id="357" name="left_iso_highlight"/>
            <p:cNvSpPr/>
            <p:nvPr/>
          </p:nvSpPr>
          <p:spPr>
            <a:xfrm>
              <a:off x="824495" y="5652316"/>
              <a:ext cx="2299706" cy="310588"/>
            </a:xfrm>
            <a:prstGeom prst="roundRect">
              <a:avLst/>
            </a:prstGeom>
            <a:solidFill>
              <a:schemeClr val="accent3">
                <a:lumMod val="75000"/>
                <a:alpha val="30000"/>
              </a:schemeClr>
            </a:solidFill>
            <a:ln w="28575" cap="flat" cmpd="sng" algn="ctr">
              <a:solidFill>
                <a:schemeClr val="accent3">
                  <a:lumMod val="7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a:ea typeface="+mn-ea"/>
                <a:cs typeface="+mn-cs"/>
              </a:endParaRPr>
            </a:p>
          </p:txBody>
        </p:sp>
        <p:sp>
          <p:nvSpPr>
            <p:cNvPr id="358" name="TextBox 357"/>
            <p:cNvSpPr txBox="1"/>
            <p:nvPr/>
          </p:nvSpPr>
          <p:spPr>
            <a:xfrm>
              <a:off x="3101455" y="5551204"/>
              <a:ext cx="50847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9BBB59">
                      <a:lumMod val="75000"/>
                    </a:srgbClr>
                  </a:solidFill>
                  <a:effectLst/>
                  <a:uLnTx/>
                  <a:uFillTx/>
                  <a:latin typeface="Gill Sans MT"/>
                  <a:ea typeface="+mn-ea"/>
                  <a:cs typeface="+mn-cs"/>
                </a:rPr>
                <a:t>on</a:t>
              </a:r>
            </a:p>
          </p:txBody>
        </p:sp>
      </p:grpSp>
      <p:grpSp>
        <p:nvGrpSpPr>
          <p:cNvPr id="359" name="iso_highlight"/>
          <p:cNvGrpSpPr/>
          <p:nvPr/>
        </p:nvGrpSpPr>
        <p:grpSpPr>
          <a:xfrm>
            <a:off x="5024730" y="4143048"/>
            <a:ext cx="2785433" cy="461665"/>
            <a:chOff x="824495" y="5551204"/>
            <a:chExt cx="2785433" cy="461665"/>
          </a:xfrm>
        </p:grpSpPr>
        <p:sp>
          <p:nvSpPr>
            <p:cNvPr id="360" name="left_iso_highlight"/>
            <p:cNvSpPr/>
            <p:nvPr/>
          </p:nvSpPr>
          <p:spPr>
            <a:xfrm>
              <a:off x="824495" y="5652316"/>
              <a:ext cx="2299706" cy="310588"/>
            </a:xfrm>
            <a:prstGeom prst="roundRect">
              <a:avLst/>
            </a:prstGeom>
            <a:solidFill>
              <a:schemeClr val="accent3">
                <a:lumMod val="75000"/>
                <a:alpha val="30000"/>
              </a:schemeClr>
            </a:solidFill>
            <a:ln w="28575" cap="flat" cmpd="sng" algn="ctr">
              <a:solidFill>
                <a:schemeClr val="accent3">
                  <a:lumMod val="75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a:ea typeface="+mn-ea"/>
                <a:cs typeface="+mn-cs"/>
              </a:endParaRPr>
            </a:p>
          </p:txBody>
        </p:sp>
        <p:sp>
          <p:nvSpPr>
            <p:cNvPr id="361" name="TextBox 360"/>
            <p:cNvSpPr txBox="1"/>
            <p:nvPr/>
          </p:nvSpPr>
          <p:spPr>
            <a:xfrm>
              <a:off x="3101455" y="5551204"/>
              <a:ext cx="50847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9BBB59">
                      <a:lumMod val="75000"/>
                    </a:srgbClr>
                  </a:solidFill>
                  <a:effectLst/>
                  <a:uLnTx/>
                  <a:uFillTx/>
                  <a:latin typeface="Gill Sans MT"/>
                  <a:ea typeface="+mn-ea"/>
                  <a:cs typeface="+mn-cs"/>
                </a:rPr>
                <a:t>on</a:t>
              </a:r>
            </a:p>
          </p:txBody>
        </p:sp>
      </p:grpSp>
      <p:grpSp>
        <p:nvGrpSpPr>
          <p:cNvPr id="401" name="linked_pre"/>
          <p:cNvGrpSpPr/>
          <p:nvPr/>
        </p:nvGrpSpPr>
        <p:grpSpPr>
          <a:xfrm>
            <a:off x="5335650" y="4453997"/>
            <a:ext cx="3541459" cy="1533523"/>
            <a:chOff x="6983729" y="4507306"/>
            <a:chExt cx="4645193" cy="1982225"/>
          </a:xfrm>
        </p:grpSpPr>
        <p:grpSp>
          <p:nvGrpSpPr>
            <p:cNvPr id="402" name="Group 401"/>
            <p:cNvGrpSpPr/>
            <p:nvPr/>
          </p:nvGrpSpPr>
          <p:grpSpPr>
            <a:xfrm>
              <a:off x="6988060" y="5620188"/>
              <a:ext cx="4640862" cy="869343"/>
              <a:chOff x="1512236" y="5569010"/>
              <a:chExt cx="4640862" cy="869343"/>
            </a:xfrm>
          </p:grpSpPr>
          <p:grpSp>
            <p:nvGrpSpPr>
              <p:cNvPr id="408" name="Group 407"/>
              <p:cNvGrpSpPr/>
              <p:nvPr/>
            </p:nvGrpSpPr>
            <p:grpSpPr>
              <a:xfrm>
                <a:off x="1512236" y="5626100"/>
                <a:ext cx="2570125" cy="812253"/>
                <a:chOff x="1512236" y="5626100"/>
                <a:chExt cx="2570125" cy="812253"/>
              </a:xfrm>
            </p:grpSpPr>
            <p:sp>
              <p:nvSpPr>
                <p:cNvPr id="410" name="Freeform 409"/>
                <p:cNvSpPr/>
                <p:nvPr/>
              </p:nvSpPr>
              <p:spPr>
                <a:xfrm>
                  <a:off x="3759201" y="5626100"/>
                  <a:ext cx="323160" cy="800100"/>
                </a:xfrm>
                <a:custGeom>
                  <a:avLst/>
                  <a:gdLst>
                    <a:gd name="connsiteX0" fmla="*/ 0 w 421029"/>
                    <a:gd name="connsiteY0" fmla="*/ 0 h 800100"/>
                    <a:gd name="connsiteX1" fmla="*/ 419100 w 421029"/>
                    <a:gd name="connsiteY1" fmla="*/ 177800 h 800100"/>
                    <a:gd name="connsiteX2" fmla="*/ 127000 w 421029"/>
                    <a:gd name="connsiteY2" fmla="*/ 800100 h 800100"/>
                  </a:gdLst>
                  <a:ahLst/>
                  <a:cxnLst>
                    <a:cxn ang="0">
                      <a:pos x="connsiteX0" y="connsiteY0"/>
                    </a:cxn>
                    <a:cxn ang="0">
                      <a:pos x="connsiteX1" y="connsiteY1"/>
                    </a:cxn>
                    <a:cxn ang="0">
                      <a:pos x="connsiteX2" y="connsiteY2"/>
                    </a:cxn>
                  </a:cxnLst>
                  <a:rect l="l" t="t" r="r" b="b"/>
                  <a:pathLst>
                    <a:path w="421029" h="800100">
                      <a:moveTo>
                        <a:pt x="0" y="0"/>
                      </a:moveTo>
                      <a:cubicBezTo>
                        <a:pt x="198966" y="22225"/>
                        <a:pt x="397933" y="44450"/>
                        <a:pt x="419100" y="177800"/>
                      </a:cubicBezTo>
                      <a:cubicBezTo>
                        <a:pt x="440267" y="311150"/>
                        <a:pt x="283633" y="555625"/>
                        <a:pt x="127000" y="800100"/>
                      </a:cubicBezTo>
                    </a:path>
                  </a:pathLst>
                </a:custGeom>
                <a:noFill/>
                <a:ln w="19050">
                  <a:solidFill>
                    <a:schemeClr val="tx1"/>
                  </a:solidFill>
                  <a:headEnd type="none" w="med" len="med"/>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411" name="Freeform 410"/>
                <p:cNvSpPr/>
                <p:nvPr/>
              </p:nvSpPr>
              <p:spPr>
                <a:xfrm>
                  <a:off x="3009241" y="5626100"/>
                  <a:ext cx="323160" cy="800100"/>
                </a:xfrm>
                <a:custGeom>
                  <a:avLst/>
                  <a:gdLst>
                    <a:gd name="connsiteX0" fmla="*/ 0 w 421029"/>
                    <a:gd name="connsiteY0" fmla="*/ 0 h 800100"/>
                    <a:gd name="connsiteX1" fmla="*/ 419100 w 421029"/>
                    <a:gd name="connsiteY1" fmla="*/ 177800 h 800100"/>
                    <a:gd name="connsiteX2" fmla="*/ 127000 w 421029"/>
                    <a:gd name="connsiteY2" fmla="*/ 800100 h 800100"/>
                  </a:gdLst>
                  <a:ahLst/>
                  <a:cxnLst>
                    <a:cxn ang="0">
                      <a:pos x="connsiteX0" y="connsiteY0"/>
                    </a:cxn>
                    <a:cxn ang="0">
                      <a:pos x="connsiteX1" y="connsiteY1"/>
                    </a:cxn>
                    <a:cxn ang="0">
                      <a:pos x="connsiteX2" y="connsiteY2"/>
                    </a:cxn>
                  </a:cxnLst>
                  <a:rect l="l" t="t" r="r" b="b"/>
                  <a:pathLst>
                    <a:path w="421029" h="800100">
                      <a:moveTo>
                        <a:pt x="0" y="0"/>
                      </a:moveTo>
                      <a:cubicBezTo>
                        <a:pt x="198966" y="22225"/>
                        <a:pt x="397933" y="44450"/>
                        <a:pt x="419100" y="177800"/>
                      </a:cubicBezTo>
                      <a:cubicBezTo>
                        <a:pt x="440267" y="311150"/>
                        <a:pt x="283633" y="555625"/>
                        <a:pt x="127000" y="800100"/>
                      </a:cubicBezTo>
                    </a:path>
                  </a:pathLst>
                </a:custGeom>
                <a:noFill/>
                <a:ln w="19050">
                  <a:solidFill>
                    <a:schemeClr val="tx1"/>
                  </a:solidFill>
                  <a:headEnd type="none" w="med" len="med"/>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412" name="Freeform 411"/>
                <p:cNvSpPr/>
                <p:nvPr/>
              </p:nvSpPr>
              <p:spPr>
                <a:xfrm>
                  <a:off x="2262488" y="5638253"/>
                  <a:ext cx="323160" cy="800100"/>
                </a:xfrm>
                <a:custGeom>
                  <a:avLst/>
                  <a:gdLst>
                    <a:gd name="connsiteX0" fmla="*/ 0 w 421029"/>
                    <a:gd name="connsiteY0" fmla="*/ 0 h 800100"/>
                    <a:gd name="connsiteX1" fmla="*/ 419100 w 421029"/>
                    <a:gd name="connsiteY1" fmla="*/ 177800 h 800100"/>
                    <a:gd name="connsiteX2" fmla="*/ 127000 w 421029"/>
                    <a:gd name="connsiteY2" fmla="*/ 800100 h 800100"/>
                  </a:gdLst>
                  <a:ahLst/>
                  <a:cxnLst>
                    <a:cxn ang="0">
                      <a:pos x="connsiteX0" y="connsiteY0"/>
                    </a:cxn>
                    <a:cxn ang="0">
                      <a:pos x="connsiteX1" y="connsiteY1"/>
                    </a:cxn>
                    <a:cxn ang="0">
                      <a:pos x="connsiteX2" y="connsiteY2"/>
                    </a:cxn>
                  </a:cxnLst>
                  <a:rect l="l" t="t" r="r" b="b"/>
                  <a:pathLst>
                    <a:path w="421029" h="800100">
                      <a:moveTo>
                        <a:pt x="0" y="0"/>
                      </a:moveTo>
                      <a:cubicBezTo>
                        <a:pt x="198966" y="22225"/>
                        <a:pt x="397933" y="44450"/>
                        <a:pt x="419100" y="177800"/>
                      </a:cubicBezTo>
                      <a:cubicBezTo>
                        <a:pt x="440267" y="311150"/>
                        <a:pt x="283633" y="555625"/>
                        <a:pt x="127000" y="800100"/>
                      </a:cubicBezTo>
                    </a:path>
                  </a:pathLst>
                </a:custGeom>
                <a:noFill/>
                <a:ln w="19050">
                  <a:solidFill>
                    <a:schemeClr val="tx1"/>
                  </a:solidFill>
                  <a:headEnd type="none" w="med" len="med"/>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413" name="Freeform 412"/>
                <p:cNvSpPr/>
                <p:nvPr/>
              </p:nvSpPr>
              <p:spPr>
                <a:xfrm>
                  <a:off x="1512236" y="5638253"/>
                  <a:ext cx="323160" cy="800100"/>
                </a:xfrm>
                <a:custGeom>
                  <a:avLst/>
                  <a:gdLst>
                    <a:gd name="connsiteX0" fmla="*/ 0 w 421029"/>
                    <a:gd name="connsiteY0" fmla="*/ 0 h 800100"/>
                    <a:gd name="connsiteX1" fmla="*/ 419100 w 421029"/>
                    <a:gd name="connsiteY1" fmla="*/ 177800 h 800100"/>
                    <a:gd name="connsiteX2" fmla="*/ 127000 w 421029"/>
                    <a:gd name="connsiteY2" fmla="*/ 800100 h 800100"/>
                  </a:gdLst>
                  <a:ahLst/>
                  <a:cxnLst>
                    <a:cxn ang="0">
                      <a:pos x="connsiteX0" y="connsiteY0"/>
                    </a:cxn>
                    <a:cxn ang="0">
                      <a:pos x="connsiteX1" y="connsiteY1"/>
                    </a:cxn>
                    <a:cxn ang="0">
                      <a:pos x="connsiteX2" y="connsiteY2"/>
                    </a:cxn>
                  </a:cxnLst>
                  <a:rect l="l" t="t" r="r" b="b"/>
                  <a:pathLst>
                    <a:path w="421029" h="800100">
                      <a:moveTo>
                        <a:pt x="0" y="0"/>
                      </a:moveTo>
                      <a:cubicBezTo>
                        <a:pt x="198966" y="22225"/>
                        <a:pt x="397933" y="44450"/>
                        <a:pt x="419100" y="177800"/>
                      </a:cubicBezTo>
                      <a:cubicBezTo>
                        <a:pt x="440267" y="311150"/>
                        <a:pt x="283633" y="555625"/>
                        <a:pt x="127000" y="800100"/>
                      </a:cubicBezTo>
                    </a:path>
                  </a:pathLst>
                </a:custGeom>
                <a:noFill/>
                <a:ln w="19050">
                  <a:solidFill>
                    <a:schemeClr val="tx1"/>
                  </a:solidFill>
                  <a:headEnd type="none" w="med" len="med"/>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sp>
            <p:nvSpPr>
              <p:cNvPr id="409" name="ref1"/>
              <p:cNvSpPr/>
              <p:nvPr/>
            </p:nvSpPr>
            <p:spPr>
              <a:xfrm>
                <a:off x="3929356" y="5569010"/>
                <a:ext cx="2223742" cy="374767"/>
              </a:xfrm>
              <a:prstGeom prst="roundRect">
                <a:avLst/>
              </a:prstGeom>
              <a:noFill/>
              <a:ln w="5715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Tw Cen MT"/>
                  </a:rPr>
                  <a:t>Linked</a:t>
                </a:r>
                <a:br>
                  <a:rPr kumimoji="0" lang="en-US" sz="2000" b="1" i="0" u="none" strike="noStrike" kern="1200" cap="none" spc="0" normalizeH="0" baseline="0" noProof="0" dirty="0">
                    <a:ln>
                      <a:noFill/>
                    </a:ln>
                    <a:solidFill>
                      <a:prstClr val="black"/>
                    </a:solidFill>
                    <a:effectLst/>
                    <a:uLnTx/>
                    <a:uFillTx/>
                    <a:latin typeface="Gill Sans MT"/>
                    <a:ea typeface="+mn-ea"/>
                    <a:cs typeface="Tw Cen MT"/>
                  </a:rPr>
                </a:br>
                <a:r>
                  <a:rPr kumimoji="0" lang="en-US" sz="2000" b="1" i="0" u="none" strike="noStrike" kern="1200" cap="none" spc="0" normalizeH="0" baseline="0" noProof="0" dirty="0">
                    <a:ln>
                      <a:noFill/>
                    </a:ln>
                    <a:solidFill>
                      <a:prstClr val="black"/>
                    </a:solidFill>
                    <a:effectLst/>
                    <a:uLnTx/>
                    <a:uFillTx/>
                    <a:latin typeface="Gill Sans MT"/>
                    <a:ea typeface="+mn-ea"/>
                    <a:cs typeface="Tw Cen MT"/>
                  </a:rPr>
                  <a:t>Precharging</a:t>
                </a:r>
              </a:p>
            </p:txBody>
          </p:sp>
        </p:grpSp>
        <p:grpSp>
          <p:nvGrpSpPr>
            <p:cNvPr id="403" name="Group 402"/>
            <p:cNvGrpSpPr/>
            <p:nvPr/>
          </p:nvGrpSpPr>
          <p:grpSpPr>
            <a:xfrm flipV="1">
              <a:off x="6983729" y="4507306"/>
              <a:ext cx="2570125" cy="812253"/>
              <a:chOff x="1512236" y="5626100"/>
              <a:chExt cx="2570125" cy="812253"/>
            </a:xfrm>
          </p:grpSpPr>
          <p:sp>
            <p:nvSpPr>
              <p:cNvPr id="404" name="Freeform 403"/>
              <p:cNvSpPr/>
              <p:nvPr/>
            </p:nvSpPr>
            <p:spPr>
              <a:xfrm>
                <a:off x="3759201" y="5626100"/>
                <a:ext cx="323160" cy="800100"/>
              </a:xfrm>
              <a:custGeom>
                <a:avLst/>
                <a:gdLst>
                  <a:gd name="connsiteX0" fmla="*/ 0 w 421029"/>
                  <a:gd name="connsiteY0" fmla="*/ 0 h 800100"/>
                  <a:gd name="connsiteX1" fmla="*/ 419100 w 421029"/>
                  <a:gd name="connsiteY1" fmla="*/ 177800 h 800100"/>
                  <a:gd name="connsiteX2" fmla="*/ 127000 w 421029"/>
                  <a:gd name="connsiteY2" fmla="*/ 800100 h 800100"/>
                </a:gdLst>
                <a:ahLst/>
                <a:cxnLst>
                  <a:cxn ang="0">
                    <a:pos x="connsiteX0" y="connsiteY0"/>
                  </a:cxn>
                  <a:cxn ang="0">
                    <a:pos x="connsiteX1" y="connsiteY1"/>
                  </a:cxn>
                  <a:cxn ang="0">
                    <a:pos x="connsiteX2" y="connsiteY2"/>
                  </a:cxn>
                </a:cxnLst>
                <a:rect l="l" t="t" r="r" b="b"/>
                <a:pathLst>
                  <a:path w="421029" h="800100">
                    <a:moveTo>
                      <a:pt x="0" y="0"/>
                    </a:moveTo>
                    <a:cubicBezTo>
                      <a:pt x="198966" y="22225"/>
                      <a:pt x="397933" y="44450"/>
                      <a:pt x="419100" y="177800"/>
                    </a:cubicBezTo>
                    <a:cubicBezTo>
                      <a:pt x="440267" y="311150"/>
                      <a:pt x="283633" y="555625"/>
                      <a:pt x="127000" y="800100"/>
                    </a:cubicBezTo>
                  </a:path>
                </a:pathLst>
              </a:custGeom>
              <a:noFill/>
              <a:ln w="19050">
                <a:solidFill>
                  <a:schemeClr val="tx1"/>
                </a:solidFill>
                <a:headEnd type="none" w="med" len="med"/>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405" name="Freeform 404"/>
              <p:cNvSpPr/>
              <p:nvPr/>
            </p:nvSpPr>
            <p:spPr>
              <a:xfrm>
                <a:off x="3009241" y="5626100"/>
                <a:ext cx="323160" cy="800100"/>
              </a:xfrm>
              <a:custGeom>
                <a:avLst/>
                <a:gdLst>
                  <a:gd name="connsiteX0" fmla="*/ 0 w 421029"/>
                  <a:gd name="connsiteY0" fmla="*/ 0 h 800100"/>
                  <a:gd name="connsiteX1" fmla="*/ 419100 w 421029"/>
                  <a:gd name="connsiteY1" fmla="*/ 177800 h 800100"/>
                  <a:gd name="connsiteX2" fmla="*/ 127000 w 421029"/>
                  <a:gd name="connsiteY2" fmla="*/ 800100 h 800100"/>
                </a:gdLst>
                <a:ahLst/>
                <a:cxnLst>
                  <a:cxn ang="0">
                    <a:pos x="connsiteX0" y="connsiteY0"/>
                  </a:cxn>
                  <a:cxn ang="0">
                    <a:pos x="connsiteX1" y="connsiteY1"/>
                  </a:cxn>
                  <a:cxn ang="0">
                    <a:pos x="connsiteX2" y="connsiteY2"/>
                  </a:cxn>
                </a:cxnLst>
                <a:rect l="l" t="t" r="r" b="b"/>
                <a:pathLst>
                  <a:path w="421029" h="800100">
                    <a:moveTo>
                      <a:pt x="0" y="0"/>
                    </a:moveTo>
                    <a:cubicBezTo>
                      <a:pt x="198966" y="22225"/>
                      <a:pt x="397933" y="44450"/>
                      <a:pt x="419100" y="177800"/>
                    </a:cubicBezTo>
                    <a:cubicBezTo>
                      <a:pt x="440267" y="311150"/>
                      <a:pt x="283633" y="555625"/>
                      <a:pt x="127000" y="800100"/>
                    </a:cubicBezTo>
                  </a:path>
                </a:pathLst>
              </a:custGeom>
              <a:noFill/>
              <a:ln w="19050">
                <a:solidFill>
                  <a:schemeClr val="tx1"/>
                </a:solidFill>
                <a:headEnd type="none" w="med" len="med"/>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406" name="Freeform 405"/>
              <p:cNvSpPr/>
              <p:nvPr/>
            </p:nvSpPr>
            <p:spPr>
              <a:xfrm>
                <a:off x="2262488" y="5638253"/>
                <a:ext cx="323160" cy="800100"/>
              </a:xfrm>
              <a:custGeom>
                <a:avLst/>
                <a:gdLst>
                  <a:gd name="connsiteX0" fmla="*/ 0 w 421029"/>
                  <a:gd name="connsiteY0" fmla="*/ 0 h 800100"/>
                  <a:gd name="connsiteX1" fmla="*/ 419100 w 421029"/>
                  <a:gd name="connsiteY1" fmla="*/ 177800 h 800100"/>
                  <a:gd name="connsiteX2" fmla="*/ 127000 w 421029"/>
                  <a:gd name="connsiteY2" fmla="*/ 800100 h 800100"/>
                </a:gdLst>
                <a:ahLst/>
                <a:cxnLst>
                  <a:cxn ang="0">
                    <a:pos x="connsiteX0" y="connsiteY0"/>
                  </a:cxn>
                  <a:cxn ang="0">
                    <a:pos x="connsiteX1" y="connsiteY1"/>
                  </a:cxn>
                  <a:cxn ang="0">
                    <a:pos x="connsiteX2" y="connsiteY2"/>
                  </a:cxn>
                </a:cxnLst>
                <a:rect l="l" t="t" r="r" b="b"/>
                <a:pathLst>
                  <a:path w="421029" h="800100">
                    <a:moveTo>
                      <a:pt x="0" y="0"/>
                    </a:moveTo>
                    <a:cubicBezTo>
                      <a:pt x="198966" y="22225"/>
                      <a:pt x="397933" y="44450"/>
                      <a:pt x="419100" y="177800"/>
                    </a:cubicBezTo>
                    <a:cubicBezTo>
                      <a:pt x="440267" y="311150"/>
                      <a:pt x="283633" y="555625"/>
                      <a:pt x="127000" y="800100"/>
                    </a:cubicBezTo>
                  </a:path>
                </a:pathLst>
              </a:custGeom>
              <a:noFill/>
              <a:ln w="19050">
                <a:solidFill>
                  <a:schemeClr val="tx1"/>
                </a:solidFill>
                <a:headEnd type="none" w="med" len="med"/>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407" name="Freeform 406"/>
              <p:cNvSpPr/>
              <p:nvPr/>
            </p:nvSpPr>
            <p:spPr>
              <a:xfrm>
                <a:off x="1512236" y="5638253"/>
                <a:ext cx="323160" cy="800100"/>
              </a:xfrm>
              <a:custGeom>
                <a:avLst/>
                <a:gdLst>
                  <a:gd name="connsiteX0" fmla="*/ 0 w 421029"/>
                  <a:gd name="connsiteY0" fmla="*/ 0 h 800100"/>
                  <a:gd name="connsiteX1" fmla="*/ 419100 w 421029"/>
                  <a:gd name="connsiteY1" fmla="*/ 177800 h 800100"/>
                  <a:gd name="connsiteX2" fmla="*/ 127000 w 421029"/>
                  <a:gd name="connsiteY2" fmla="*/ 800100 h 800100"/>
                </a:gdLst>
                <a:ahLst/>
                <a:cxnLst>
                  <a:cxn ang="0">
                    <a:pos x="connsiteX0" y="connsiteY0"/>
                  </a:cxn>
                  <a:cxn ang="0">
                    <a:pos x="connsiteX1" y="connsiteY1"/>
                  </a:cxn>
                  <a:cxn ang="0">
                    <a:pos x="connsiteX2" y="connsiteY2"/>
                  </a:cxn>
                </a:cxnLst>
                <a:rect l="l" t="t" r="r" b="b"/>
                <a:pathLst>
                  <a:path w="421029" h="800100">
                    <a:moveTo>
                      <a:pt x="0" y="0"/>
                    </a:moveTo>
                    <a:cubicBezTo>
                      <a:pt x="198966" y="22225"/>
                      <a:pt x="397933" y="44450"/>
                      <a:pt x="419100" y="177800"/>
                    </a:cubicBezTo>
                    <a:cubicBezTo>
                      <a:pt x="440267" y="311150"/>
                      <a:pt x="283633" y="555625"/>
                      <a:pt x="127000" y="800100"/>
                    </a:cubicBezTo>
                  </a:path>
                </a:pathLst>
              </a:custGeom>
              <a:noFill/>
              <a:ln w="19050">
                <a:solidFill>
                  <a:schemeClr val="tx1"/>
                </a:solidFill>
                <a:headEnd type="none" w="med" len="med"/>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grpSp>
      <p:sp>
        <p:nvSpPr>
          <p:cNvPr id="382" name="blind" hidden="1"/>
          <p:cNvSpPr/>
          <p:nvPr/>
        </p:nvSpPr>
        <p:spPr>
          <a:xfrm>
            <a:off x="276621" y="3200400"/>
            <a:ext cx="3750538" cy="1433957"/>
          </a:xfrm>
          <a:prstGeom prst="roundRect">
            <a:avLst>
              <a:gd name="adj" fmla="val 0"/>
            </a:avLst>
          </a:prstGeom>
          <a:solidFill>
            <a:srgbClr val="FFFFFF">
              <a:alpha val="74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1" u="none" strike="noStrike" kern="0" cap="none" spc="0" normalizeH="0" baseline="0" noProof="0" dirty="0">
              <a:ln>
                <a:noFill/>
              </a:ln>
              <a:solidFill>
                <a:prstClr val="white"/>
              </a:solidFill>
              <a:effectLst/>
              <a:uLnTx/>
              <a:uFillTx/>
              <a:latin typeface="Calibri"/>
              <a:ea typeface="+mn-ea"/>
              <a:cs typeface="+mn-cs"/>
            </a:endParaRPr>
          </a:p>
        </p:txBody>
      </p:sp>
      <p:sp>
        <p:nvSpPr>
          <p:cNvPr id="3" name="TextBox 2"/>
          <p:cNvSpPr txBox="1"/>
          <p:nvPr/>
        </p:nvSpPr>
        <p:spPr>
          <a:xfrm>
            <a:off x="469228" y="6090001"/>
            <a:ext cx="314611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Conventional DRAM</a:t>
            </a:r>
          </a:p>
        </p:txBody>
      </p:sp>
      <p:sp>
        <p:nvSpPr>
          <p:cNvPr id="354" name="TextBox 353"/>
          <p:cNvSpPr txBox="1"/>
          <p:nvPr/>
        </p:nvSpPr>
        <p:spPr>
          <a:xfrm>
            <a:off x="5314857" y="6091535"/>
            <a:ext cx="195598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Gill Sans MT"/>
                <a:ea typeface="+mn-ea"/>
                <a:cs typeface="+mn-cs"/>
              </a:rPr>
              <a:t>LISA DRAM</a:t>
            </a:r>
            <a:endParaRPr kumimoji="0" lang="en-US" sz="2400" b="1" i="0" u="none" strike="noStrike" kern="1200" cap="none" spc="0" normalizeH="0" baseline="0" noProof="0" dirty="0">
              <a:ln>
                <a:noFill/>
              </a:ln>
              <a:solidFill>
                <a:prstClr val="black"/>
              </a:solidFill>
              <a:effectLst/>
              <a:uLnTx/>
              <a:uFillTx/>
              <a:latin typeface="Gill Sans MT"/>
              <a:ea typeface="+mn-ea"/>
              <a:cs typeface="+mn-cs"/>
            </a:endParaRPr>
          </a:p>
        </p:txBody>
      </p:sp>
      <p:cxnSp>
        <p:nvCxnSpPr>
          <p:cNvPr id="7" name="Straight Connector 6"/>
          <p:cNvCxnSpPr/>
          <p:nvPr/>
        </p:nvCxnSpPr>
        <p:spPr>
          <a:xfrm>
            <a:off x="4343400" y="3200400"/>
            <a:ext cx="0" cy="3204865"/>
          </a:xfrm>
          <a:prstGeom prst="line">
            <a:avLst/>
          </a:prstGeom>
          <a:ln w="34925" cap="rnd">
            <a:solidFill>
              <a:schemeClr val="bg1">
                <a:lumMod val="75000"/>
              </a:schemeClr>
            </a:solidFill>
            <a:tailEnd type="none" w="lg" len="lg"/>
          </a:ln>
        </p:spPr>
        <p:style>
          <a:lnRef idx="1">
            <a:schemeClr val="accent1"/>
          </a:lnRef>
          <a:fillRef idx="0">
            <a:schemeClr val="accent1"/>
          </a:fillRef>
          <a:effectRef idx="0">
            <a:schemeClr val="accent1"/>
          </a:effectRef>
          <a:fontRef idx="minor">
            <a:schemeClr val="tx1"/>
          </a:fontRef>
        </p:style>
      </p:cxnSp>
      <p:sp>
        <p:nvSpPr>
          <p:cNvPr id="385" name="Rectangle 384"/>
          <p:cNvSpPr/>
          <p:nvPr/>
        </p:nvSpPr>
        <p:spPr>
          <a:xfrm>
            <a:off x="0" y="4943696"/>
            <a:ext cx="9144000" cy="1533304"/>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prstClr val="white"/>
                </a:solidFill>
                <a:effectLst/>
                <a:uLnTx/>
                <a:uFillTx/>
                <a:latin typeface="Arial Rounded MT Bold" panose="020F0704030504030204" pitchFamily="34" charset="0"/>
                <a:ea typeface="+mn-ea"/>
                <a:cs typeface="+mn-cs"/>
              </a:rPr>
              <a:t>Reduces precharge latency by 2.6x</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prstClr val="white"/>
                </a:solidFill>
                <a:effectLst/>
                <a:uLnTx/>
                <a:uFillTx/>
                <a:latin typeface="Arial Rounded MT Bold" panose="020F0704030504030204" pitchFamily="34" charset="0"/>
                <a:ea typeface="+mn-ea"/>
                <a:cs typeface="+mn-cs"/>
              </a:rPr>
              <a:t>(43% </a:t>
            </a:r>
            <a:r>
              <a:rPr kumimoji="0" lang="en-US" sz="3200" b="0" i="0" u="none" strike="noStrike" kern="0" cap="none" spc="0" normalizeH="0" baseline="0" noProof="0" dirty="0" err="1">
                <a:ln>
                  <a:noFill/>
                </a:ln>
                <a:solidFill>
                  <a:prstClr val="white"/>
                </a:solidFill>
                <a:effectLst/>
                <a:uLnTx/>
                <a:uFillTx/>
                <a:latin typeface="Arial Rounded MT Bold" panose="020F0704030504030204" pitchFamily="34" charset="0"/>
                <a:ea typeface="+mn-ea"/>
                <a:cs typeface="+mn-cs"/>
              </a:rPr>
              <a:t>guardband</a:t>
            </a:r>
            <a:r>
              <a:rPr kumimoji="0" lang="en-US" sz="3200" b="0" i="0" u="none" strike="noStrike" kern="0" cap="none" spc="0" normalizeH="0" baseline="0" noProof="0" dirty="0">
                <a:ln>
                  <a:noFill/>
                </a:ln>
                <a:solidFill>
                  <a:prstClr val="white"/>
                </a:solidFill>
                <a:effectLst/>
                <a:uLnTx/>
                <a:uFillTx/>
                <a:latin typeface="Arial Rounded MT Bold" panose="020F0704030504030204" pitchFamily="34" charset="0"/>
                <a:ea typeface="+mn-ea"/>
                <a:cs typeface="+mn-cs"/>
              </a:rPr>
              <a:t>)</a:t>
            </a:r>
          </a:p>
        </p:txBody>
      </p:sp>
    </p:spTree>
    <p:extLst>
      <p:ext uri="{BB962C8B-B14F-4D97-AF65-F5344CB8AC3E}">
        <p14:creationId xmlns:p14="http://schemas.microsoft.com/office/powerpoint/2010/main" val="381730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82"/>
                                        </p:tgtEl>
                                        <p:attrNameLst>
                                          <p:attrName>style.visibility</p:attrName>
                                        </p:attrNameLst>
                                      </p:cBhvr>
                                      <p:to>
                                        <p:strVal val="visible"/>
                                      </p:to>
                                    </p:set>
                                  </p:childTnLst>
                                </p:cTn>
                              </p:par>
                              <p:par>
                                <p:cTn id="7" presetID="7" presetClass="emph" presetSubtype="2" fill="hold" nodeType="withEffect">
                                  <p:stCondLst>
                                    <p:cond delay="0"/>
                                  </p:stCondLst>
                                  <p:childTnLst>
                                    <p:animClr clrSpc="rgb" dir="cw">
                                      <p:cBhvr>
                                        <p:cTn id="8" dur="2000" fill="hold"/>
                                        <p:tgtEl>
                                          <p:spTgt spid="221"/>
                                        </p:tgtEl>
                                        <p:attrNameLst>
                                          <p:attrName>stroke.color</p:attrName>
                                        </p:attrNameLst>
                                      </p:cBhvr>
                                      <p:to>
                                        <a:schemeClr val="tx1"/>
                                      </p:to>
                                    </p:animClr>
                                    <p:set>
                                      <p:cBhvr>
                                        <p:cTn id="9" dur="2000" fill="hold"/>
                                        <p:tgtEl>
                                          <p:spTgt spid="221"/>
                                        </p:tgtEl>
                                        <p:attrNameLst>
                                          <p:attrName>stroke.on</p:attrName>
                                        </p:attrNameLst>
                                      </p:cBhvr>
                                      <p:to>
                                        <p:strVal val="true"/>
                                      </p:to>
                                    </p:set>
                                  </p:childTnLst>
                                </p:cTn>
                              </p:par>
                              <p:par>
                                <p:cTn id="10" presetID="7" presetClass="emph" presetSubtype="2" fill="hold" nodeType="withEffect">
                                  <p:stCondLst>
                                    <p:cond delay="0"/>
                                  </p:stCondLst>
                                  <p:childTnLst>
                                    <p:animClr clrSpc="rgb" dir="cw">
                                      <p:cBhvr>
                                        <p:cTn id="11" dur="2000" fill="hold"/>
                                        <p:tgtEl>
                                          <p:spTgt spid="229"/>
                                        </p:tgtEl>
                                        <p:attrNameLst>
                                          <p:attrName>stroke.color</p:attrName>
                                        </p:attrNameLst>
                                      </p:cBhvr>
                                      <p:to>
                                        <a:schemeClr val="tx1"/>
                                      </p:to>
                                    </p:animClr>
                                    <p:set>
                                      <p:cBhvr>
                                        <p:cTn id="12" dur="2000" fill="hold"/>
                                        <p:tgtEl>
                                          <p:spTgt spid="229"/>
                                        </p:tgtEl>
                                        <p:attrNameLst>
                                          <p:attrName>stroke.on</p:attrName>
                                        </p:attrNameLst>
                                      </p:cBhvr>
                                      <p:to>
                                        <p:strVal val="true"/>
                                      </p:to>
                                    </p:set>
                                  </p:childTnLst>
                                </p:cTn>
                              </p:par>
                              <p:par>
                                <p:cTn id="13" presetID="7" presetClass="emph" presetSubtype="2" fill="hold" nodeType="withEffect">
                                  <p:stCondLst>
                                    <p:cond delay="0"/>
                                  </p:stCondLst>
                                  <p:childTnLst>
                                    <p:animClr clrSpc="rgb" dir="cw">
                                      <p:cBhvr>
                                        <p:cTn id="14" dur="2000" fill="hold"/>
                                        <p:tgtEl>
                                          <p:spTgt spid="213"/>
                                        </p:tgtEl>
                                        <p:attrNameLst>
                                          <p:attrName>stroke.color</p:attrName>
                                        </p:attrNameLst>
                                      </p:cBhvr>
                                      <p:to>
                                        <a:schemeClr val="tx1"/>
                                      </p:to>
                                    </p:animClr>
                                    <p:set>
                                      <p:cBhvr>
                                        <p:cTn id="15" dur="2000" fill="hold"/>
                                        <p:tgtEl>
                                          <p:spTgt spid="213"/>
                                        </p:tgtEl>
                                        <p:attrNameLst>
                                          <p:attrName>stroke.on</p:attrName>
                                        </p:attrNameLst>
                                      </p:cBhvr>
                                      <p:to>
                                        <p:strVal val="true"/>
                                      </p:to>
                                    </p:set>
                                  </p:childTnLst>
                                </p:cTn>
                              </p:par>
                              <p:par>
                                <p:cTn id="16" presetID="7" presetClass="emph" presetSubtype="2" fill="hold" nodeType="withEffect">
                                  <p:stCondLst>
                                    <p:cond delay="0"/>
                                  </p:stCondLst>
                                  <p:childTnLst>
                                    <p:animClr clrSpc="rgb" dir="cw">
                                      <p:cBhvr>
                                        <p:cTn id="17" dur="2000" fill="hold"/>
                                        <p:tgtEl>
                                          <p:spTgt spid="205"/>
                                        </p:tgtEl>
                                        <p:attrNameLst>
                                          <p:attrName>stroke.color</p:attrName>
                                        </p:attrNameLst>
                                      </p:cBhvr>
                                      <p:to>
                                        <a:schemeClr val="tx1"/>
                                      </p:to>
                                    </p:animClr>
                                    <p:set>
                                      <p:cBhvr>
                                        <p:cTn id="18" dur="2000" fill="hold"/>
                                        <p:tgtEl>
                                          <p:spTgt spid="205"/>
                                        </p:tgtEl>
                                        <p:attrNameLst>
                                          <p:attrName>stroke.on</p:attrName>
                                        </p:attrNameLst>
                                      </p:cBhvr>
                                      <p:to>
                                        <p:strVal val="true"/>
                                      </p:to>
                                    </p:set>
                                  </p:childTnLst>
                                </p:cTn>
                              </p:par>
                              <p:par>
                                <p:cTn id="19" presetID="1" presetClass="emph" presetSubtype="2" fill="hold" nodeType="withEffect">
                                  <p:stCondLst>
                                    <p:cond delay="0"/>
                                  </p:stCondLst>
                                  <p:childTnLst>
                                    <p:animClr clrSpc="rgb" dir="cw">
                                      <p:cBhvr>
                                        <p:cTn id="20" dur="2000" fill="hold"/>
                                        <p:tgtEl>
                                          <p:spTgt spid="227"/>
                                        </p:tgtEl>
                                        <p:attrNameLst>
                                          <p:attrName>fillcolor</p:attrName>
                                        </p:attrNameLst>
                                      </p:cBhvr>
                                      <p:to>
                                        <a:srgbClr val="D9D9D9"/>
                                      </p:to>
                                    </p:animClr>
                                    <p:set>
                                      <p:cBhvr>
                                        <p:cTn id="21" dur="2000" fill="hold"/>
                                        <p:tgtEl>
                                          <p:spTgt spid="227"/>
                                        </p:tgtEl>
                                        <p:attrNameLst>
                                          <p:attrName>fill.type</p:attrName>
                                        </p:attrNameLst>
                                      </p:cBhvr>
                                      <p:to>
                                        <p:strVal val="solid"/>
                                      </p:to>
                                    </p:set>
                                    <p:set>
                                      <p:cBhvr>
                                        <p:cTn id="22" dur="2000" fill="hold"/>
                                        <p:tgtEl>
                                          <p:spTgt spid="227"/>
                                        </p:tgtEl>
                                        <p:attrNameLst>
                                          <p:attrName>fill.on</p:attrName>
                                        </p:attrNameLst>
                                      </p:cBhvr>
                                      <p:to>
                                        <p:strVal val="true"/>
                                      </p:to>
                                    </p:set>
                                  </p:childTnLst>
                                </p:cTn>
                              </p:par>
                              <p:par>
                                <p:cTn id="23" presetID="1" presetClass="emph" presetSubtype="2" fill="hold" nodeType="withEffect">
                                  <p:stCondLst>
                                    <p:cond delay="0"/>
                                  </p:stCondLst>
                                  <p:childTnLst>
                                    <p:animClr clrSpc="rgb" dir="cw">
                                      <p:cBhvr>
                                        <p:cTn id="24" dur="2000" fill="hold"/>
                                        <p:tgtEl>
                                          <p:spTgt spid="219"/>
                                        </p:tgtEl>
                                        <p:attrNameLst>
                                          <p:attrName>fillcolor</p:attrName>
                                        </p:attrNameLst>
                                      </p:cBhvr>
                                      <p:to>
                                        <a:srgbClr val="D9D9D9"/>
                                      </p:to>
                                    </p:animClr>
                                    <p:set>
                                      <p:cBhvr>
                                        <p:cTn id="25" dur="2000" fill="hold"/>
                                        <p:tgtEl>
                                          <p:spTgt spid="219"/>
                                        </p:tgtEl>
                                        <p:attrNameLst>
                                          <p:attrName>fill.type</p:attrName>
                                        </p:attrNameLst>
                                      </p:cBhvr>
                                      <p:to>
                                        <p:strVal val="solid"/>
                                      </p:to>
                                    </p:set>
                                    <p:set>
                                      <p:cBhvr>
                                        <p:cTn id="26" dur="2000" fill="hold"/>
                                        <p:tgtEl>
                                          <p:spTgt spid="219"/>
                                        </p:tgtEl>
                                        <p:attrNameLst>
                                          <p:attrName>fill.on</p:attrName>
                                        </p:attrNameLst>
                                      </p:cBhvr>
                                      <p:to>
                                        <p:strVal val="true"/>
                                      </p:to>
                                    </p:set>
                                  </p:childTnLst>
                                </p:cTn>
                              </p:par>
                              <p:par>
                                <p:cTn id="27" presetID="1" presetClass="emph" presetSubtype="2" fill="hold" nodeType="withEffect">
                                  <p:stCondLst>
                                    <p:cond delay="0"/>
                                  </p:stCondLst>
                                  <p:childTnLst>
                                    <p:animClr clrSpc="rgb" dir="cw">
                                      <p:cBhvr>
                                        <p:cTn id="28" dur="2000" fill="hold"/>
                                        <p:tgtEl>
                                          <p:spTgt spid="211"/>
                                        </p:tgtEl>
                                        <p:attrNameLst>
                                          <p:attrName>fillcolor</p:attrName>
                                        </p:attrNameLst>
                                      </p:cBhvr>
                                      <p:to>
                                        <a:srgbClr val="D9D9D9"/>
                                      </p:to>
                                    </p:animClr>
                                    <p:set>
                                      <p:cBhvr>
                                        <p:cTn id="29" dur="2000" fill="hold"/>
                                        <p:tgtEl>
                                          <p:spTgt spid="211"/>
                                        </p:tgtEl>
                                        <p:attrNameLst>
                                          <p:attrName>fill.type</p:attrName>
                                        </p:attrNameLst>
                                      </p:cBhvr>
                                      <p:to>
                                        <p:strVal val="solid"/>
                                      </p:to>
                                    </p:set>
                                    <p:set>
                                      <p:cBhvr>
                                        <p:cTn id="30" dur="2000" fill="hold"/>
                                        <p:tgtEl>
                                          <p:spTgt spid="211"/>
                                        </p:tgtEl>
                                        <p:attrNameLst>
                                          <p:attrName>fill.on</p:attrName>
                                        </p:attrNameLst>
                                      </p:cBhvr>
                                      <p:to>
                                        <p:strVal val="true"/>
                                      </p:to>
                                    </p:set>
                                  </p:childTnLst>
                                </p:cTn>
                              </p:par>
                              <p:par>
                                <p:cTn id="31" presetID="1" presetClass="emph" presetSubtype="2" fill="hold" nodeType="withEffect">
                                  <p:stCondLst>
                                    <p:cond delay="0"/>
                                  </p:stCondLst>
                                  <p:childTnLst>
                                    <p:animClr clrSpc="rgb" dir="cw">
                                      <p:cBhvr>
                                        <p:cTn id="32" dur="2000" fill="hold"/>
                                        <p:tgtEl>
                                          <p:spTgt spid="203"/>
                                        </p:tgtEl>
                                        <p:attrNameLst>
                                          <p:attrName>fillcolor</p:attrName>
                                        </p:attrNameLst>
                                      </p:cBhvr>
                                      <p:to>
                                        <a:srgbClr val="D9D9D9"/>
                                      </p:to>
                                    </p:animClr>
                                    <p:set>
                                      <p:cBhvr>
                                        <p:cTn id="33" dur="2000" fill="hold"/>
                                        <p:tgtEl>
                                          <p:spTgt spid="203"/>
                                        </p:tgtEl>
                                        <p:attrNameLst>
                                          <p:attrName>fill.type</p:attrName>
                                        </p:attrNameLst>
                                      </p:cBhvr>
                                      <p:to>
                                        <p:strVal val="solid"/>
                                      </p:to>
                                    </p:set>
                                    <p:set>
                                      <p:cBhvr>
                                        <p:cTn id="34" dur="2000" fill="hold"/>
                                        <p:tgtEl>
                                          <p:spTgt spid="203"/>
                                        </p:tgtEl>
                                        <p:attrNameLst>
                                          <p:attrName>fill.on</p:attrName>
                                        </p:attrNameLst>
                                      </p:cBhvr>
                                      <p:to>
                                        <p:strVal val="true"/>
                                      </p:to>
                                    </p:set>
                                  </p:childTnLst>
                                </p:cTn>
                              </p:par>
                              <p:par>
                                <p:cTn id="35" presetID="1" presetClass="entr" presetSubtype="0" fill="hold" nodeType="withEffect">
                                  <p:stCondLst>
                                    <p:cond delay="0"/>
                                  </p:stCondLst>
                                  <p:childTnLst>
                                    <p:set>
                                      <p:cBhvr>
                                        <p:cTn id="36" dur="1" fill="hold">
                                          <p:stCondLst>
                                            <p:cond delay="0"/>
                                          </p:stCondLst>
                                        </p:cTn>
                                        <p:tgtEl>
                                          <p:spTgt spid="311"/>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8"/>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194"/>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44"/>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5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36"/>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328"/>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350"/>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42"/>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334"/>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26"/>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230"/>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45"/>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337"/>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329"/>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321"/>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351"/>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343"/>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335"/>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327"/>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318"/>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320"/>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319"/>
                                        </p:tgtEl>
                                        <p:attrNameLst>
                                          <p:attrName>style.visibility</p:attrName>
                                        </p:attrNameLst>
                                      </p:cBhvr>
                                      <p:to>
                                        <p:strVal val="visible"/>
                                      </p:to>
                                    </p:set>
                                  </p:childTnLst>
                                </p:cTn>
                              </p:par>
                              <p:par>
                                <p:cTn id="87" presetID="1" presetClass="entr" presetSubtype="0" fill="hold" grpId="1" nodeType="withEffect">
                                  <p:stCondLst>
                                    <p:cond delay="0"/>
                                  </p:stCondLst>
                                  <p:childTnLst>
                                    <p:set>
                                      <p:cBhvr>
                                        <p:cTn id="88" dur="1" fill="hold">
                                          <p:stCondLst>
                                            <p:cond delay="0"/>
                                          </p:stCondLst>
                                        </p:cTn>
                                        <p:tgtEl>
                                          <p:spTgt spid="353"/>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354"/>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7"/>
                                        </p:tgtEl>
                                        <p:attrNameLst>
                                          <p:attrName>style.visibility</p:attrName>
                                        </p:attrNameLst>
                                      </p:cBhvr>
                                      <p:to>
                                        <p:strVal val="visible"/>
                                      </p:to>
                                    </p:set>
                                  </p:childTnLst>
                                </p:cTn>
                              </p:par>
                            </p:childTnLst>
                          </p:cTn>
                        </p:par>
                      </p:childTnLst>
                    </p:cTn>
                  </p:par>
                  <p:par>
                    <p:cTn id="93" fill="hold">
                      <p:stCondLst>
                        <p:cond delay="indefinite"/>
                      </p:stCondLst>
                      <p:childTnLst>
                        <p:par>
                          <p:cTn id="94" fill="hold">
                            <p:stCondLst>
                              <p:cond delay="0"/>
                            </p:stCondLst>
                            <p:childTnLst>
                              <p:par>
                                <p:cTn id="95" presetID="1" presetClass="entr" presetSubtype="0" fill="hold" nodeType="clickEffect">
                                  <p:stCondLst>
                                    <p:cond delay="0"/>
                                  </p:stCondLst>
                                  <p:childTnLst>
                                    <p:set>
                                      <p:cBhvr>
                                        <p:cTn id="96" dur="1" fill="hold">
                                          <p:stCondLst>
                                            <p:cond delay="0"/>
                                          </p:stCondLst>
                                        </p:cTn>
                                        <p:tgtEl>
                                          <p:spTgt spid="359"/>
                                        </p:tgtEl>
                                        <p:attrNameLst>
                                          <p:attrName>style.visibility</p:attrName>
                                        </p:attrNameLst>
                                      </p:cBhvr>
                                      <p:to>
                                        <p:strVal val="visible"/>
                                      </p:to>
                                    </p:set>
                                  </p:childTnLst>
                                </p:cTn>
                              </p:par>
                              <p:par>
                                <p:cTn id="97" presetID="1" presetClass="entr" presetSubtype="0" fill="hold" nodeType="withEffect">
                                  <p:stCondLst>
                                    <p:cond delay="0"/>
                                  </p:stCondLst>
                                  <p:childTnLst>
                                    <p:set>
                                      <p:cBhvr>
                                        <p:cTn id="98" dur="1" fill="hold">
                                          <p:stCondLst>
                                            <p:cond delay="0"/>
                                          </p:stCondLst>
                                        </p:cTn>
                                        <p:tgtEl>
                                          <p:spTgt spid="356"/>
                                        </p:tgtEl>
                                        <p:attrNameLst>
                                          <p:attrName>style.visibility</p:attrName>
                                        </p:attrNameLst>
                                      </p:cBhvr>
                                      <p:to>
                                        <p:strVal val="visible"/>
                                      </p:to>
                                    </p:set>
                                  </p:childTnLst>
                                </p:cTn>
                              </p:par>
                            </p:childTnLst>
                          </p:cTn>
                        </p:par>
                      </p:childTnLst>
                    </p:cTn>
                  </p:par>
                  <p:par>
                    <p:cTn id="99" fill="hold">
                      <p:stCondLst>
                        <p:cond delay="indefinite"/>
                      </p:stCondLst>
                      <p:childTnLst>
                        <p:par>
                          <p:cTn id="100" fill="hold">
                            <p:stCondLst>
                              <p:cond delay="0"/>
                            </p:stCondLst>
                            <p:childTnLst>
                              <p:par>
                                <p:cTn id="101" presetID="7" presetClass="emph" presetSubtype="2" fill="hold" nodeType="clickEffect">
                                  <p:stCondLst>
                                    <p:cond delay="0"/>
                                  </p:stCondLst>
                                  <p:childTnLst>
                                    <p:animClr clrSpc="rgb" dir="cw">
                                      <p:cBhvr>
                                        <p:cTn id="102" dur="2000" fill="hold"/>
                                        <p:tgtEl>
                                          <p:spTgt spid="344"/>
                                        </p:tgtEl>
                                        <p:attrNameLst>
                                          <p:attrName>stroke.color</p:attrName>
                                        </p:attrNameLst>
                                      </p:cBhvr>
                                      <p:to>
                                        <a:schemeClr val="tx1"/>
                                      </p:to>
                                    </p:animClr>
                                    <p:set>
                                      <p:cBhvr>
                                        <p:cTn id="103" dur="2000" fill="hold"/>
                                        <p:tgtEl>
                                          <p:spTgt spid="344"/>
                                        </p:tgtEl>
                                        <p:attrNameLst>
                                          <p:attrName>stroke.on</p:attrName>
                                        </p:attrNameLst>
                                      </p:cBhvr>
                                      <p:to>
                                        <p:strVal val="true"/>
                                      </p:to>
                                    </p:set>
                                  </p:childTnLst>
                                </p:cTn>
                              </p:par>
                              <p:par>
                                <p:cTn id="104" presetID="7" presetClass="emph" presetSubtype="2" fill="hold" nodeType="withEffect">
                                  <p:stCondLst>
                                    <p:cond delay="0"/>
                                  </p:stCondLst>
                                  <p:childTnLst>
                                    <p:animClr clrSpc="rgb" dir="cw">
                                      <p:cBhvr>
                                        <p:cTn id="105" dur="2000" fill="hold"/>
                                        <p:tgtEl>
                                          <p:spTgt spid="352"/>
                                        </p:tgtEl>
                                        <p:attrNameLst>
                                          <p:attrName>stroke.color</p:attrName>
                                        </p:attrNameLst>
                                      </p:cBhvr>
                                      <p:to>
                                        <a:schemeClr val="tx1"/>
                                      </p:to>
                                    </p:animClr>
                                    <p:set>
                                      <p:cBhvr>
                                        <p:cTn id="106" dur="2000" fill="hold"/>
                                        <p:tgtEl>
                                          <p:spTgt spid="352"/>
                                        </p:tgtEl>
                                        <p:attrNameLst>
                                          <p:attrName>stroke.on</p:attrName>
                                        </p:attrNameLst>
                                      </p:cBhvr>
                                      <p:to>
                                        <p:strVal val="true"/>
                                      </p:to>
                                    </p:set>
                                  </p:childTnLst>
                                </p:cTn>
                              </p:par>
                              <p:par>
                                <p:cTn id="107" presetID="7" presetClass="emph" presetSubtype="2" fill="hold" nodeType="withEffect">
                                  <p:stCondLst>
                                    <p:cond delay="0"/>
                                  </p:stCondLst>
                                  <p:childTnLst>
                                    <p:animClr clrSpc="rgb" dir="cw">
                                      <p:cBhvr>
                                        <p:cTn id="108" dur="2000" fill="hold"/>
                                        <p:tgtEl>
                                          <p:spTgt spid="336"/>
                                        </p:tgtEl>
                                        <p:attrNameLst>
                                          <p:attrName>stroke.color</p:attrName>
                                        </p:attrNameLst>
                                      </p:cBhvr>
                                      <p:to>
                                        <a:schemeClr val="tx1"/>
                                      </p:to>
                                    </p:animClr>
                                    <p:set>
                                      <p:cBhvr>
                                        <p:cTn id="109" dur="2000" fill="hold"/>
                                        <p:tgtEl>
                                          <p:spTgt spid="336"/>
                                        </p:tgtEl>
                                        <p:attrNameLst>
                                          <p:attrName>stroke.on</p:attrName>
                                        </p:attrNameLst>
                                      </p:cBhvr>
                                      <p:to>
                                        <p:strVal val="true"/>
                                      </p:to>
                                    </p:set>
                                  </p:childTnLst>
                                </p:cTn>
                              </p:par>
                              <p:par>
                                <p:cTn id="110" presetID="7" presetClass="emph" presetSubtype="2" fill="hold" nodeType="withEffect">
                                  <p:stCondLst>
                                    <p:cond delay="0"/>
                                  </p:stCondLst>
                                  <p:childTnLst>
                                    <p:animClr clrSpc="rgb" dir="cw">
                                      <p:cBhvr>
                                        <p:cTn id="111" dur="2000" fill="hold"/>
                                        <p:tgtEl>
                                          <p:spTgt spid="328"/>
                                        </p:tgtEl>
                                        <p:attrNameLst>
                                          <p:attrName>stroke.color</p:attrName>
                                        </p:attrNameLst>
                                      </p:cBhvr>
                                      <p:to>
                                        <a:schemeClr val="tx1"/>
                                      </p:to>
                                    </p:animClr>
                                    <p:set>
                                      <p:cBhvr>
                                        <p:cTn id="112" dur="2000" fill="hold"/>
                                        <p:tgtEl>
                                          <p:spTgt spid="328"/>
                                        </p:tgtEl>
                                        <p:attrNameLst>
                                          <p:attrName>stroke.on</p:attrName>
                                        </p:attrNameLst>
                                      </p:cBhvr>
                                      <p:to>
                                        <p:strVal val="true"/>
                                      </p:to>
                                    </p:set>
                                  </p:childTnLst>
                                </p:cTn>
                              </p:par>
                              <p:par>
                                <p:cTn id="113" presetID="1" presetClass="emph" presetSubtype="2" fill="hold" nodeType="withEffect">
                                  <p:stCondLst>
                                    <p:cond delay="0"/>
                                  </p:stCondLst>
                                  <p:childTnLst>
                                    <p:animClr clrSpc="rgb" dir="cw">
                                      <p:cBhvr>
                                        <p:cTn id="114" dur="2000" fill="hold"/>
                                        <p:tgtEl>
                                          <p:spTgt spid="350"/>
                                        </p:tgtEl>
                                        <p:attrNameLst>
                                          <p:attrName>fillcolor</p:attrName>
                                        </p:attrNameLst>
                                      </p:cBhvr>
                                      <p:to>
                                        <a:srgbClr val="D9D9D9"/>
                                      </p:to>
                                    </p:animClr>
                                    <p:set>
                                      <p:cBhvr>
                                        <p:cTn id="115" dur="2000" fill="hold"/>
                                        <p:tgtEl>
                                          <p:spTgt spid="350"/>
                                        </p:tgtEl>
                                        <p:attrNameLst>
                                          <p:attrName>fill.type</p:attrName>
                                        </p:attrNameLst>
                                      </p:cBhvr>
                                      <p:to>
                                        <p:strVal val="solid"/>
                                      </p:to>
                                    </p:set>
                                    <p:set>
                                      <p:cBhvr>
                                        <p:cTn id="116" dur="2000" fill="hold"/>
                                        <p:tgtEl>
                                          <p:spTgt spid="350"/>
                                        </p:tgtEl>
                                        <p:attrNameLst>
                                          <p:attrName>fill.on</p:attrName>
                                        </p:attrNameLst>
                                      </p:cBhvr>
                                      <p:to>
                                        <p:strVal val="true"/>
                                      </p:to>
                                    </p:set>
                                  </p:childTnLst>
                                </p:cTn>
                              </p:par>
                              <p:par>
                                <p:cTn id="117" presetID="1" presetClass="emph" presetSubtype="2" fill="hold" nodeType="withEffect">
                                  <p:stCondLst>
                                    <p:cond delay="0"/>
                                  </p:stCondLst>
                                  <p:childTnLst>
                                    <p:animClr clrSpc="rgb" dir="cw">
                                      <p:cBhvr>
                                        <p:cTn id="118" dur="2000" fill="hold"/>
                                        <p:tgtEl>
                                          <p:spTgt spid="342"/>
                                        </p:tgtEl>
                                        <p:attrNameLst>
                                          <p:attrName>fillcolor</p:attrName>
                                        </p:attrNameLst>
                                      </p:cBhvr>
                                      <p:to>
                                        <a:srgbClr val="D9D9D9"/>
                                      </p:to>
                                    </p:animClr>
                                    <p:set>
                                      <p:cBhvr>
                                        <p:cTn id="119" dur="2000" fill="hold"/>
                                        <p:tgtEl>
                                          <p:spTgt spid="342"/>
                                        </p:tgtEl>
                                        <p:attrNameLst>
                                          <p:attrName>fill.type</p:attrName>
                                        </p:attrNameLst>
                                      </p:cBhvr>
                                      <p:to>
                                        <p:strVal val="solid"/>
                                      </p:to>
                                    </p:set>
                                    <p:set>
                                      <p:cBhvr>
                                        <p:cTn id="120" dur="2000" fill="hold"/>
                                        <p:tgtEl>
                                          <p:spTgt spid="342"/>
                                        </p:tgtEl>
                                        <p:attrNameLst>
                                          <p:attrName>fill.on</p:attrName>
                                        </p:attrNameLst>
                                      </p:cBhvr>
                                      <p:to>
                                        <p:strVal val="true"/>
                                      </p:to>
                                    </p:set>
                                  </p:childTnLst>
                                </p:cTn>
                              </p:par>
                              <p:par>
                                <p:cTn id="121" presetID="1" presetClass="emph" presetSubtype="2" fill="hold" nodeType="withEffect">
                                  <p:stCondLst>
                                    <p:cond delay="0"/>
                                  </p:stCondLst>
                                  <p:childTnLst>
                                    <p:animClr clrSpc="rgb" dir="cw">
                                      <p:cBhvr>
                                        <p:cTn id="122" dur="2000" fill="hold"/>
                                        <p:tgtEl>
                                          <p:spTgt spid="334"/>
                                        </p:tgtEl>
                                        <p:attrNameLst>
                                          <p:attrName>fillcolor</p:attrName>
                                        </p:attrNameLst>
                                      </p:cBhvr>
                                      <p:to>
                                        <a:srgbClr val="D9D9D9"/>
                                      </p:to>
                                    </p:animClr>
                                    <p:set>
                                      <p:cBhvr>
                                        <p:cTn id="123" dur="2000" fill="hold"/>
                                        <p:tgtEl>
                                          <p:spTgt spid="334"/>
                                        </p:tgtEl>
                                        <p:attrNameLst>
                                          <p:attrName>fill.type</p:attrName>
                                        </p:attrNameLst>
                                      </p:cBhvr>
                                      <p:to>
                                        <p:strVal val="solid"/>
                                      </p:to>
                                    </p:set>
                                    <p:set>
                                      <p:cBhvr>
                                        <p:cTn id="124" dur="2000" fill="hold"/>
                                        <p:tgtEl>
                                          <p:spTgt spid="334"/>
                                        </p:tgtEl>
                                        <p:attrNameLst>
                                          <p:attrName>fill.on</p:attrName>
                                        </p:attrNameLst>
                                      </p:cBhvr>
                                      <p:to>
                                        <p:strVal val="true"/>
                                      </p:to>
                                    </p:set>
                                  </p:childTnLst>
                                </p:cTn>
                              </p:par>
                              <p:par>
                                <p:cTn id="125" presetID="1" presetClass="emph" presetSubtype="2" fill="hold" nodeType="withEffect">
                                  <p:stCondLst>
                                    <p:cond delay="0"/>
                                  </p:stCondLst>
                                  <p:childTnLst>
                                    <p:animClr clrSpc="rgb" dir="cw">
                                      <p:cBhvr>
                                        <p:cTn id="126" dur="2000" fill="hold"/>
                                        <p:tgtEl>
                                          <p:spTgt spid="326"/>
                                        </p:tgtEl>
                                        <p:attrNameLst>
                                          <p:attrName>fillcolor</p:attrName>
                                        </p:attrNameLst>
                                      </p:cBhvr>
                                      <p:to>
                                        <a:srgbClr val="D9D9D9"/>
                                      </p:to>
                                    </p:animClr>
                                    <p:set>
                                      <p:cBhvr>
                                        <p:cTn id="127" dur="2000" fill="hold"/>
                                        <p:tgtEl>
                                          <p:spTgt spid="326"/>
                                        </p:tgtEl>
                                        <p:attrNameLst>
                                          <p:attrName>fill.type</p:attrName>
                                        </p:attrNameLst>
                                      </p:cBhvr>
                                      <p:to>
                                        <p:strVal val="solid"/>
                                      </p:to>
                                    </p:set>
                                    <p:set>
                                      <p:cBhvr>
                                        <p:cTn id="128" dur="2000" fill="hold"/>
                                        <p:tgtEl>
                                          <p:spTgt spid="326"/>
                                        </p:tgtEl>
                                        <p:attrNameLst>
                                          <p:attrName>fill.on</p:attrName>
                                        </p:attrNameLst>
                                      </p:cBhvr>
                                      <p:to>
                                        <p:strVal val="true"/>
                                      </p:to>
                                    </p:set>
                                  </p:childTnLst>
                                </p:cTn>
                              </p:par>
                              <p:par>
                                <p:cTn id="129" presetID="1" presetClass="exit" presetSubtype="0" fill="hold" grpId="0" nodeType="withEffect">
                                  <p:stCondLst>
                                    <p:cond delay="0"/>
                                  </p:stCondLst>
                                  <p:childTnLst>
                                    <p:set>
                                      <p:cBhvr>
                                        <p:cTn id="130" dur="1" fill="hold">
                                          <p:stCondLst>
                                            <p:cond delay="0"/>
                                          </p:stCondLst>
                                        </p:cTn>
                                        <p:tgtEl>
                                          <p:spTgt spid="353"/>
                                        </p:tgtEl>
                                        <p:attrNameLst>
                                          <p:attrName>style.visibility</p:attrName>
                                        </p:attrNameLst>
                                      </p:cBhvr>
                                      <p:to>
                                        <p:strVal val="hidden"/>
                                      </p:to>
                                    </p:set>
                                  </p:childTnLst>
                                </p:cTn>
                              </p:par>
                              <p:par>
                                <p:cTn id="131" presetID="1" presetClass="entr" presetSubtype="0" fill="hold" nodeType="withEffect">
                                  <p:stCondLst>
                                    <p:cond delay="0"/>
                                  </p:stCondLst>
                                  <p:childTnLst>
                                    <p:set>
                                      <p:cBhvr>
                                        <p:cTn id="132" dur="1" fill="hold">
                                          <p:stCondLst>
                                            <p:cond delay="0"/>
                                          </p:stCondLst>
                                        </p:cTn>
                                        <p:tgtEl>
                                          <p:spTgt spid="401"/>
                                        </p:tgtEl>
                                        <p:attrNameLst>
                                          <p:attrName>style.visibility</p:attrName>
                                        </p:attrNameLst>
                                      </p:cBhvr>
                                      <p:to>
                                        <p:strVal val="visible"/>
                                      </p:to>
                                    </p:set>
                                  </p:childTnLst>
                                </p:cTn>
                              </p:par>
                            </p:childTnLst>
                          </p:cTn>
                        </p:par>
                      </p:childTnLst>
                    </p:cTn>
                  </p:par>
                  <p:par>
                    <p:cTn id="133" fill="hold">
                      <p:stCondLst>
                        <p:cond delay="indefinite"/>
                      </p:stCondLst>
                      <p:childTnLst>
                        <p:par>
                          <p:cTn id="134" fill="hold">
                            <p:stCondLst>
                              <p:cond delay="0"/>
                            </p:stCondLst>
                            <p:childTnLst>
                              <p:par>
                                <p:cTn id="135" presetID="1" presetClass="entr" presetSubtype="0" fill="hold" grpId="0" nodeType="clickEffect">
                                  <p:stCondLst>
                                    <p:cond delay="0"/>
                                  </p:stCondLst>
                                  <p:childTnLst>
                                    <p:set>
                                      <p:cBhvr>
                                        <p:cTn id="136" dur="1" fill="hold">
                                          <p:stCondLst>
                                            <p:cond delay="0"/>
                                          </p:stCondLst>
                                        </p:cTn>
                                        <p:tgtEl>
                                          <p:spTgt spid="38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allAtOnce"/>
      <p:bldP spid="318" grpId="0" animBg="1"/>
      <p:bldP spid="326" grpId="0" animBg="1"/>
      <p:bldP spid="327" grpId="0" animBg="1"/>
      <p:bldP spid="334" grpId="0" animBg="1"/>
      <p:bldP spid="335" grpId="0" animBg="1"/>
      <p:bldP spid="342" grpId="0" animBg="1"/>
      <p:bldP spid="343" grpId="0" animBg="1"/>
      <p:bldP spid="350" grpId="0" animBg="1"/>
      <p:bldP spid="351" grpId="0" animBg="1"/>
      <p:bldP spid="353" grpId="0"/>
      <p:bldP spid="353" grpId="1"/>
      <p:bldP spid="382" grpId="0" animBg="1"/>
      <p:bldP spid="354" grpId="0"/>
      <p:bldP spid="385" grpId="0" animBg="1"/>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LISA</a:t>
            </a:r>
          </a:p>
        </p:txBody>
      </p:sp>
      <p:sp>
        <p:nvSpPr>
          <p:cNvPr id="3" name="Content Placeholder 2"/>
          <p:cNvSpPr>
            <a:spLocks noGrp="1"/>
          </p:cNvSpPr>
          <p:nvPr>
            <p:ph idx="1"/>
          </p:nvPr>
        </p:nvSpPr>
        <p:spPr/>
        <p:txBody>
          <a:bodyPr/>
          <a:lstStyle/>
          <a:p>
            <a:r>
              <a:rPr lang="en-US" sz="2100" dirty="0"/>
              <a:t>Kevin K. Chang, </a:t>
            </a:r>
            <a:r>
              <a:rPr lang="en-US" sz="2100" dirty="0" err="1"/>
              <a:t>Prashant</a:t>
            </a:r>
            <a:r>
              <a:rPr lang="en-US" sz="2100" dirty="0"/>
              <a:t> J. Nair, </a:t>
            </a:r>
            <a:r>
              <a:rPr lang="en-US" sz="2100" dirty="0" err="1"/>
              <a:t>Saugata</a:t>
            </a:r>
            <a:r>
              <a:rPr lang="en-US" sz="2100" dirty="0"/>
              <a:t> </a:t>
            </a:r>
            <a:r>
              <a:rPr lang="en-US" sz="2100" dirty="0" err="1"/>
              <a:t>Ghose</a:t>
            </a:r>
            <a:r>
              <a:rPr lang="en-US" sz="2100" dirty="0"/>
              <a:t>, </a:t>
            </a:r>
            <a:r>
              <a:rPr lang="en-US" sz="2100" dirty="0" err="1"/>
              <a:t>Donghyuk</a:t>
            </a:r>
            <a:r>
              <a:rPr lang="en-US" sz="2100" dirty="0"/>
              <a:t> Lee, </a:t>
            </a:r>
            <a:r>
              <a:rPr lang="en-US" sz="2100" dirty="0" err="1"/>
              <a:t>Moinuddin</a:t>
            </a:r>
            <a:r>
              <a:rPr lang="en-US" sz="2100" dirty="0"/>
              <a:t> K. </a:t>
            </a:r>
            <a:r>
              <a:rPr lang="en-US" sz="2100" dirty="0" err="1"/>
              <a:t>Qureshi</a:t>
            </a:r>
            <a:r>
              <a:rPr lang="en-US" sz="2100" dirty="0"/>
              <a:t>, and Onur Mutlu,</a:t>
            </a:r>
            <a:br>
              <a:rPr lang="en-US" sz="2100" dirty="0"/>
            </a:br>
            <a:r>
              <a:rPr lang="en-US" sz="2100" b="1" dirty="0">
                <a:hlinkClick r:id="rId2"/>
              </a:rPr>
              <a:t>"Low-Cost Inter-Linked Subarrays (LISA): Enabling Fast Inter-Subarray Data Movement in DRAM"</a:t>
            </a:r>
            <a:r>
              <a:rPr lang="en-US" sz="2100" dirty="0"/>
              <a:t> </a:t>
            </a:r>
            <a:br>
              <a:rPr lang="en-US" sz="2100" dirty="0"/>
            </a:br>
            <a:r>
              <a:rPr lang="en-US" sz="2100" i="1" dirty="0"/>
              <a:t>Proceedings of the </a:t>
            </a:r>
            <a:r>
              <a:rPr lang="en-US" sz="2100" i="1" dirty="0">
                <a:hlinkClick r:id="rId3"/>
              </a:rPr>
              <a:t>22nd International Symposium on High-Performance Computer Architecture</a:t>
            </a:r>
            <a:r>
              <a:rPr lang="en-US" sz="2100" i="1" dirty="0"/>
              <a:t> (</a:t>
            </a:r>
            <a:r>
              <a:rPr lang="en-US" sz="2100" b="1" i="1" dirty="0"/>
              <a:t>HPCA</a:t>
            </a:r>
            <a:r>
              <a:rPr lang="en-US" sz="2100" i="1" dirty="0"/>
              <a:t>)</a:t>
            </a:r>
            <a:r>
              <a:rPr lang="en-US" sz="2100" dirty="0"/>
              <a:t>, Barcelona, Spain, March 2016.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br>
              <a:rPr lang="en-US" sz="2100" dirty="0"/>
            </a:br>
            <a:r>
              <a:rPr lang="en-US" sz="2100" dirty="0"/>
              <a:t>[</a:t>
            </a:r>
            <a:r>
              <a:rPr lang="en-US" sz="2100" dirty="0">
                <a:hlinkClick r:id="rId6"/>
              </a:rPr>
              <a:t>Source Code</a:t>
            </a:r>
            <a:r>
              <a:rPr lang="en-US" sz="21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7"/>
          <a:stretch>
            <a:fillRect/>
          </a:stretch>
        </p:blipFill>
        <p:spPr>
          <a:xfrm>
            <a:off x="0" y="4537180"/>
            <a:ext cx="9144000" cy="908044"/>
          </a:xfrm>
          <a:prstGeom prst="rect">
            <a:avLst/>
          </a:prstGeom>
        </p:spPr>
      </p:pic>
      <p:pic>
        <p:nvPicPr>
          <p:cNvPr id="6" name="Picture 5"/>
          <p:cNvPicPr>
            <a:picLocks noChangeAspect="1"/>
          </p:cNvPicPr>
          <p:nvPr/>
        </p:nvPicPr>
        <p:blipFill>
          <a:blip r:embed="rId8"/>
          <a:stretch>
            <a:fillRect/>
          </a:stretch>
        </p:blipFill>
        <p:spPr>
          <a:xfrm>
            <a:off x="0" y="5526638"/>
            <a:ext cx="9144000" cy="710674"/>
          </a:xfrm>
          <a:prstGeom prst="rect">
            <a:avLst/>
          </a:prstGeom>
        </p:spPr>
      </p:pic>
    </p:spTree>
    <p:extLst>
      <p:ext uri="{BB962C8B-B14F-4D97-AF65-F5344CB8AC3E}">
        <p14:creationId xmlns:p14="http://schemas.microsoft.com/office/powerpoint/2010/main" val="37957073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820416"/>
            <a:ext cx="7924800" cy="1752600"/>
          </a:xfrm>
        </p:spPr>
        <p:txBody>
          <a:bodyPr/>
          <a:lstStyle/>
          <a:p>
            <a:r>
              <a:rPr lang="en-US" sz="4400" dirty="0"/>
              <a:t>Summary: Low-Latency Memory</a:t>
            </a:r>
            <a:endParaRPr lang="en-US" sz="4400" b="1"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421</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0003302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Summary: Tackling Long Memory Latency</a:t>
            </a:r>
          </a:p>
        </p:txBody>
      </p:sp>
      <p:sp>
        <p:nvSpPr>
          <p:cNvPr id="3" name="Content Placeholder 2"/>
          <p:cNvSpPr>
            <a:spLocks noGrp="1"/>
          </p:cNvSpPr>
          <p:nvPr>
            <p:ph idx="1"/>
          </p:nvPr>
        </p:nvSpPr>
        <p:spPr>
          <a:xfrm>
            <a:off x="228600" y="1371600"/>
            <a:ext cx="8763000" cy="4876800"/>
          </a:xfrm>
        </p:spPr>
        <p:txBody>
          <a:bodyPr/>
          <a:lstStyle/>
          <a:p>
            <a:r>
              <a:rPr lang="en-US" dirty="0">
                <a:solidFill>
                  <a:srgbClr val="0000FF"/>
                </a:solidFill>
              </a:rPr>
              <a:t>Reason 1: Design of DRAM Micro-architecture</a:t>
            </a:r>
          </a:p>
          <a:p>
            <a:pPr lvl="1"/>
            <a:r>
              <a:rPr lang="en-US" dirty="0"/>
              <a:t>Goal: Maximize capacity/area, not minimize latency</a:t>
            </a:r>
          </a:p>
          <a:p>
            <a:pPr lvl="1"/>
            <a:endParaRPr lang="en-US" dirty="0"/>
          </a:p>
          <a:p>
            <a:r>
              <a:rPr lang="en-US" dirty="0">
                <a:solidFill>
                  <a:srgbClr val="0000FF"/>
                </a:solidFill>
              </a:rPr>
              <a:t>Reason 2: “One size fits all” approach to latency specification</a:t>
            </a:r>
          </a:p>
          <a:p>
            <a:pPr lvl="1"/>
            <a:r>
              <a:rPr lang="en-US" dirty="0"/>
              <a:t>Same latency parameters for all </a:t>
            </a:r>
            <a:r>
              <a:rPr lang="en-US" dirty="0">
                <a:solidFill>
                  <a:srgbClr val="FF0000"/>
                </a:solidFill>
              </a:rPr>
              <a:t>temperatures</a:t>
            </a:r>
          </a:p>
          <a:p>
            <a:pPr lvl="1"/>
            <a:r>
              <a:rPr lang="en-US" dirty="0"/>
              <a:t>Same latency parameters for all </a:t>
            </a:r>
            <a:r>
              <a:rPr lang="en-US" dirty="0">
                <a:solidFill>
                  <a:srgbClr val="FF0000"/>
                </a:solidFill>
              </a:rPr>
              <a:t>DRAM chips (e.g., rows)</a:t>
            </a:r>
          </a:p>
          <a:p>
            <a:pPr lvl="1"/>
            <a:r>
              <a:rPr lang="en-US" dirty="0"/>
              <a:t>Same latency parameters for all </a:t>
            </a:r>
            <a:r>
              <a:rPr lang="en-US" dirty="0">
                <a:solidFill>
                  <a:srgbClr val="FF0000"/>
                </a:solidFill>
              </a:rPr>
              <a:t>parts of a DRAM chip</a:t>
            </a:r>
          </a:p>
          <a:p>
            <a:pPr lvl="1"/>
            <a:r>
              <a:rPr lang="en-US" dirty="0"/>
              <a:t>Same latency parameters for all </a:t>
            </a:r>
            <a:r>
              <a:rPr lang="en-US" dirty="0">
                <a:solidFill>
                  <a:srgbClr val="FF0000"/>
                </a:solidFill>
              </a:rPr>
              <a:t>supply voltage levels</a:t>
            </a:r>
          </a:p>
          <a:p>
            <a:pPr lvl="1"/>
            <a:r>
              <a:rPr lang="en-US" dirty="0"/>
              <a:t>Same latency parameters for all </a:t>
            </a:r>
            <a:r>
              <a:rPr lang="en-US" dirty="0">
                <a:solidFill>
                  <a:srgbClr val="FF0000"/>
                </a:solidFill>
              </a:rPr>
              <a:t>application data </a:t>
            </a:r>
            <a:endParaRPr lang="en-US" dirty="0"/>
          </a:p>
          <a:p>
            <a:pPr lvl="1"/>
            <a:r>
              <a:rPr lang="is-IS" dirty="0"/>
              <a:t>…</a:t>
            </a:r>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
        <p:nvSpPr>
          <p:cNvPr id="5" name="Rectangle 4">
            <a:extLst>
              <a:ext uri="{FF2B5EF4-FFF2-40B4-BE49-F238E27FC236}">
                <a16:creationId xmlns:a16="http://schemas.microsoft.com/office/drawing/2014/main" id="{00D56314-0221-1A40-83DF-75D07E7E86A2}"/>
              </a:ext>
            </a:extLst>
          </p:cNvPr>
          <p:cNvSpPr/>
          <p:nvPr/>
        </p:nvSpPr>
        <p:spPr>
          <a:xfrm>
            <a:off x="539552" y="1371600"/>
            <a:ext cx="8371086" cy="4361656"/>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05217967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916832"/>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Low-Latency</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423</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687105971"/>
      </p:ext>
    </p:extLst>
  </p:cSld>
  <p:clrMapOvr>
    <a:masterClrMapping/>
  </p:clrMapOvr>
  <p:transition/>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One Important Takeaway</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617994773"/>
      </p:ext>
    </p:extLst>
  </p:cSld>
  <p:clrMapOvr>
    <a:masterClrMapping/>
  </p:clrMapOvr>
  <p:transition/>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820416"/>
            <a:ext cx="7924800" cy="1752600"/>
          </a:xfrm>
        </p:spPr>
        <p:txBody>
          <a:bodyPr/>
          <a:lstStyle/>
          <a:p>
            <a:r>
              <a:rPr lang="en-US" sz="4000" dirty="0"/>
              <a:t>On DRAM Power Consumption</a:t>
            </a:r>
            <a:endParaRPr lang="en-US" sz="3000" b="1"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425</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6340849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VAMPIRE DRAM Power Model</a:t>
            </a:r>
          </a:p>
        </p:txBody>
      </p:sp>
      <p:sp>
        <p:nvSpPr>
          <p:cNvPr id="3" name="Content Placeholder 2"/>
          <p:cNvSpPr>
            <a:spLocks noGrp="1"/>
          </p:cNvSpPr>
          <p:nvPr>
            <p:ph idx="1"/>
          </p:nvPr>
        </p:nvSpPr>
        <p:spPr/>
        <p:txBody>
          <a:bodyPr/>
          <a:lstStyle/>
          <a:p>
            <a:r>
              <a:rPr lang="en-US" sz="2000" dirty="0"/>
              <a:t>Saugata Ghose, A. </a:t>
            </a:r>
            <a:r>
              <a:rPr lang="en-US" sz="2000" dirty="0" err="1"/>
              <a:t>Giray</a:t>
            </a:r>
            <a:r>
              <a:rPr lang="en-US" sz="2000" dirty="0"/>
              <a:t> </a:t>
            </a:r>
            <a:r>
              <a:rPr lang="en-US" sz="2000" dirty="0" err="1"/>
              <a:t>Yaglikci</a:t>
            </a:r>
            <a:r>
              <a:rPr lang="en-US" sz="2000" dirty="0"/>
              <a:t>, Raghav Gupta, </a:t>
            </a:r>
            <a:r>
              <a:rPr lang="en-US" sz="2000" dirty="0" err="1"/>
              <a:t>Donghyuk</a:t>
            </a:r>
            <a:r>
              <a:rPr lang="en-US" sz="2000" dirty="0"/>
              <a:t> Lee, Kais </a:t>
            </a:r>
            <a:r>
              <a:rPr lang="en-US" sz="2000" dirty="0" err="1"/>
              <a:t>Kudrolli</a:t>
            </a:r>
            <a:r>
              <a:rPr lang="en-US" sz="2000" dirty="0"/>
              <a:t>, William X. Liu, Hasan Hassan, Kevin K. Chang, </a:t>
            </a:r>
            <a:r>
              <a:rPr lang="en-US" sz="2000" dirty="0" err="1"/>
              <a:t>Niladrish</a:t>
            </a:r>
            <a:r>
              <a:rPr lang="en-US" sz="2000" dirty="0"/>
              <a:t> Chatterjee, Aditya Agrawal, Mike O'Connor, and Onur Mutlu,</a:t>
            </a:r>
            <a:br>
              <a:rPr lang="en-US" sz="2000" dirty="0"/>
            </a:br>
            <a:r>
              <a:rPr lang="en-US" sz="2000" b="1" dirty="0"/>
              <a:t>"What Your DRAM Power Models Are Not Telling You: Lessons from a Detailed Experimental Study"</a:t>
            </a:r>
            <a:r>
              <a:rPr lang="en-US" sz="2000" dirty="0"/>
              <a:t> </a:t>
            </a:r>
            <a:br>
              <a:rPr lang="en-US" sz="2000" dirty="0"/>
            </a:br>
            <a:r>
              <a:rPr lang="en-US" sz="2000" i="1" dirty="0"/>
              <a:t>Proceedings of the </a:t>
            </a:r>
            <a:r>
              <a:rPr lang="en-US" sz="2000" i="1" dirty="0">
                <a:hlinkClick r:id="rId2"/>
              </a:rPr>
              <a:t>ACM International Conference on Measurement and Modeling of Computer Systems</a:t>
            </a:r>
            <a:r>
              <a:rPr lang="en-US" sz="2000" i="1" dirty="0"/>
              <a:t> (</a:t>
            </a:r>
            <a:r>
              <a:rPr lang="en-US" sz="2000" b="1" i="1" dirty="0"/>
              <a:t>SIGMETRICS</a:t>
            </a:r>
            <a:r>
              <a:rPr lang="en-US" sz="2000" i="1" dirty="0"/>
              <a:t>)</a:t>
            </a:r>
            <a:r>
              <a:rPr lang="en-US" sz="2000" dirty="0"/>
              <a:t>, Irvine, CA, USA, June 2018. </a:t>
            </a:r>
            <a:br>
              <a:rPr lang="en-US" sz="2000" dirty="0"/>
            </a:br>
            <a:r>
              <a:rPr lang="en-US" sz="2000" dirty="0"/>
              <a:t>[</a:t>
            </a:r>
            <a:r>
              <a:rPr lang="en-US" sz="2000" dirty="0">
                <a:hlinkClick r:id="rId3"/>
              </a:rPr>
              <a:t>Abstract</a:t>
            </a:r>
            <a:r>
              <a:rPr lang="en-US" sz="2000"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a:extLst>
              <a:ext uri="{FF2B5EF4-FFF2-40B4-BE49-F238E27FC236}">
                <a16:creationId xmlns:a16="http://schemas.microsoft.com/office/drawing/2014/main" id="{25264329-3EB3-D04C-8267-5E1D7D5F7D6D}"/>
              </a:ext>
            </a:extLst>
          </p:cNvPr>
          <p:cNvPicPr>
            <a:picLocks noChangeAspect="1"/>
          </p:cNvPicPr>
          <p:nvPr/>
        </p:nvPicPr>
        <p:blipFill>
          <a:blip r:embed="rId4"/>
          <a:stretch>
            <a:fillRect/>
          </a:stretch>
        </p:blipFill>
        <p:spPr>
          <a:xfrm>
            <a:off x="0" y="4005064"/>
            <a:ext cx="9144000" cy="2425744"/>
          </a:xfrm>
          <a:prstGeom prst="rect">
            <a:avLst/>
          </a:prstGeom>
        </p:spPr>
      </p:pic>
    </p:spTree>
    <p:extLst>
      <p:ext uri="{BB962C8B-B14F-4D97-AF65-F5344CB8AC3E}">
        <p14:creationId xmlns:p14="http://schemas.microsoft.com/office/powerpoint/2010/main" val="22729702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solidFill>
                  <a:srgbClr val="0000FF"/>
                </a:solidFill>
              </a:rPr>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1 February 2019</a:t>
            </a:r>
          </a:p>
          <a:p>
            <a:r>
              <a:rPr lang="en-US" sz="2200" dirty="0"/>
              <a:t>UT Austin ECE Endowed Lecture Series</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216024" y="5949280"/>
            <a:ext cx="1745138" cy="504938"/>
          </a:xfrm>
          <a:prstGeom prst="rect">
            <a:avLst/>
          </a:prstGeom>
        </p:spPr>
      </p:pic>
      <p:sp>
        <p:nvSpPr>
          <p:cNvPr id="13" name="Title 1"/>
          <p:cNvSpPr>
            <a:spLocks noGrp="1"/>
          </p:cNvSpPr>
          <p:nvPr>
            <p:ph type="ctrTitle"/>
          </p:nvPr>
        </p:nvSpPr>
        <p:spPr>
          <a:xfrm>
            <a:off x="216024" y="1371600"/>
            <a:ext cx="8820472" cy="2201416"/>
          </a:xfrm>
        </p:spPr>
        <p:txBody>
          <a:bodyPr>
            <a:normAutofit/>
          </a:bodyPr>
          <a:lstStyle/>
          <a:p>
            <a:pPr algn="ctr"/>
            <a:r>
              <a:rPr lang="en-US" sz="3600" b="1" dirty="0"/>
              <a:t>Memory Systems </a:t>
            </a:r>
            <a:br>
              <a:rPr lang="en-US" sz="3600" b="1" dirty="0"/>
            </a:br>
            <a:r>
              <a:rPr lang="en-US" sz="3600" b="1" dirty="0"/>
              <a:t>and Memory-Centric Computing Systems</a:t>
            </a:r>
            <a:br>
              <a:rPr lang="en-US" sz="3600" b="1" dirty="0"/>
            </a:br>
            <a:r>
              <a:rPr lang="en-US" sz="3600" b="1" dirty="0">
                <a:solidFill>
                  <a:srgbClr val="FF0000"/>
                </a:solidFill>
              </a:rPr>
              <a:t>Lecture 3: Low-Latency Memory</a:t>
            </a:r>
          </a:p>
        </p:txBody>
      </p:sp>
      <p:pic>
        <p:nvPicPr>
          <p:cNvPr id="10" name="Picture 2" descr="ETH Zurich short logo, black"/>
          <p:cNvPicPr>
            <a:picLocks noChangeAspect="1" noChangeArrowheads="1"/>
          </p:cNvPicPr>
          <p:nvPr/>
        </p:nvPicPr>
        <p:blipFill rotWithShape="1">
          <a:blip r:embed="rId6">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7"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882469115"/>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solidFill>
                  <a:srgbClr val="0000FF"/>
                </a:solidFill>
              </a:rPr>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Not Covered</a:t>
            </a:r>
          </a:p>
          <a:p>
            <a:r>
              <a:rPr lang="en-US" sz="2200" dirty="0"/>
              <a:t>UT Austin ECE Endowed Lecture Series</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216024" y="5949280"/>
            <a:ext cx="1745138" cy="504938"/>
          </a:xfrm>
          <a:prstGeom prst="rect">
            <a:avLst/>
          </a:prstGeom>
        </p:spPr>
      </p:pic>
      <p:sp>
        <p:nvSpPr>
          <p:cNvPr id="13" name="Title 1"/>
          <p:cNvSpPr>
            <a:spLocks noGrp="1"/>
          </p:cNvSpPr>
          <p:nvPr>
            <p:ph type="ctrTitle"/>
          </p:nvPr>
        </p:nvSpPr>
        <p:spPr>
          <a:xfrm>
            <a:off x="216024" y="1371600"/>
            <a:ext cx="8820472" cy="2201416"/>
          </a:xfrm>
        </p:spPr>
        <p:txBody>
          <a:bodyPr>
            <a:normAutofit/>
          </a:bodyPr>
          <a:lstStyle/>
          <a:p>
            <a:pPr algn="ctr"/>
            <a:r>
              <a:rPr lang="en-US" sz="3600" b="1" dirty="0"/>
              <a:t>Memory Systems </a:t>
            </a:r>
            <a:br>
              <a:rPr lang="en-US" sz="3600" b="1" dirty="0"/>
            </a:br>
            <a:r>
              <a:rPr lang="en-US" sz="3600" b="1" dirty="0"/>
              <a:t>and Memory-Centric Computing Systems</a:t>
            </a:r>
            <a:br>
              <a:rPr lang="en-US" sz="3600" b="1" dirty="0"/>
            </a:br>
            <a:r>
              <a:rPr lang="en-US" sz="3600" b="1" dirty="0">
                <a:solidFill>
                  <a:srgbClr val="FF0000"/>
                </a:solidFill>
              </a:rPr>
              <a:t>Lecture X: Emerging Memory Technology</a:t>
            </a:r>
          </a:p>
        </p:txBody>
      </p:sp>
      <p:pic>
        <p:nvPicPr>
          <p:cNvPr id="10" name="Picture 2" descr="ETH Zurich short logo, black"/>
          <p:cNvPicPr>
            <a:picLocks noChangeAspect="1" noChangeArrowheads="1"/>
          </p:cNvPicPr>
          <p:nvPr/>
        </p:nvPicPr>
        <p:blipFill rotWithShape="1">
          <a:blip r:embed="rId6">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7"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2200514096"/>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Agenda: Emerging Tech. for Another Time</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latin typeface="Tahoma" charset="0"/>
                <a:ea typeface="ＭＳ Ｐゴシック" charset="0"/>
                <a:cs typeface="ＭＳ Ｐゴシック" charset="0"/>
              </a:rPr>
              <a:t>Major Trends Affecting Main Memory</a:t>
            </a:r>
          </a:p>
          <a:p>
            <a:pPr eaLnBrk="1" hangingPunct="1"/>
            <a:r>
              <a:rPr lang="en-US" dirty="0">
                <a:solidFill>
                  <a:srgbClr val="0000FF"/>
                </a:solidFill>
                <a:latin typeface="Tahoma" charset="0"/>
                <a:ea typeface="ＭＳ Ｐゴシック" charset="0"/>
                <a:cs typeface="ＭＳ Ｐゴシック" charset="0"/>
              </a:rPr>
              <a:t>Key Challenges and Solution Directions</a:t>
            </a:r>
          </a:p>
          <a:p>
            <a:pPr lvl="1" eaLnBrk="1" hangingPunct="1"/>
            <a:r>
              <a:rPr lang="en-US" dirty="0">
                <a:latin typeface="Tahoma" charset="0"/>
                <a:ea typeface="ＭＳ Ｐゴシック" charset="0"/>
                <a:cs typeface="ＭＳ Ｐゴシック" charset="0"/>
              </a:rPr>
              <a:t>Robustness: Reliability and Security</a:t>
            </a:r>
          </a:p>
          <a:p>
            <a:pPr lvl="1" eaLnBrk="1" hangingPunct="1"/>
            <a:r>
              <a:rPr lang="en-US" dirty="0">
                <a:latin typeface="Tahoma" charset="0"/>
                <a:ea typeface="ＭＳ Ｐゴシック" charset="0"/>
                <a:cs typeface="ＭＳ Ｐゴシック" charset="0"/>
              </a:rPr>
              <a:t>Energy and Performance: In-Memory Computation</a:t>
            </a:r>
          </a:p>
          <a:p>
            <a:pPr lvl="1" eaLnBrk="1" hangingPunct="1"/>
            <a:r>
              <a:rPr lang="en-US" dirty="0">
                <a:latin typeface="Tahoma" charset="0"/>
                <a:ea typeface="ＭＳ Ｐゴシック" charset="0"/>
                <a:cs typeface="ＭＳ Ｐゴシック" charset="0"/>
              </a:rPr>
              <a:t>Low Latency/Energy and Latency/Energy/Reliability Tradeoffs</a:t>
            </a:r>
          </a:p>
          <a:p>
            <a:pPr lvl="1" eaLnBrk="1" hangingPunct="1"/>
            <a:r>
              <a:rPr lang="en-US" dirty="0">
                <a:solidFill>
                  <a:srgbClr val="0000FF"/>
                </a:solidFill>
                <a:latin typeface="Tahoma" charset="0"/>
                <a:ea typeface="ＭＳ Ｐゴシック" charset="0"/>
                <a:cs typeface="ＭＳ Ｐゴシック" charset="0"/>
              </a:rPr>
              <a:t>Scalability and More: Enabling Emerging Technologies</a:t>
            </a:r>
          </a:p>
          <a:p>
            <a:pPr eaLnBrk="1" hangingPunct="1"/>
            <a:r>
              <a:rPr lang="en-US" dirty="0">
                <a:latin typeface="Tahoma" charset="0"/>
                <a:ea typeface="ＭＳ Ｐゴシック" charset="0"/>
                <a:cs typeface="ＭＳ Ｐゴシック" charset="0"/>
              </a:rPr>
              <a:t>Solution Principles</a:t>
            </a:r>
          </a:p>
          <a:p>
            <a:pPr eaLnBrk="1" hangingPunct="1"/>
            <a:r>
              <a:rPr lang="en-US" dirty="0">
                <a:latin typeface="Tahoma" charset="0"/>
                <a:ea typeface="ＭＳ Ｐゴシック" charset="0"/>
                <a:cs typeface="ＭＳ Ｐゴシック" charset="0"/>
              </a:rPr>
              <a:t>Concluding Remarks</a:t>
            </a:r>
          </a:p>
          <a:p>
            <a:pPr eaLnBrk="1" hangingPunct="1"/>
            <a:endParaRPr lang="en-US" dirty="0">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429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153967511"/>
      </p:ext>
    </p:extLst>
  </p:cSld>
  <p:clrMapOvr>
    <a:masterClrMapping/>
  </p:clrMapOvr>
  <p:transition/>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a:t>Maslow’s Hierarchy of Needs, A Final Time</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12" name="TextBox 11"/>
          <p:cNvSpPr txBox="1"/>
          <p:nvPr/>
        </p:nvSpPr>
        <p:spPr>
          <a:xfrm>
            <a:off x="1780551" y="6512454"/>
            <a:ext cx="316074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www.simplypsychology.org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maslow.html</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
        <p:nvSpPr>
          <p:cNvPr id="14" name="TextBox 13"/>
          <p:cNvSpPr txBox="1"/>
          <p:nvPr/>
        </p:nvSpPr>
        <p:spPr>
          <a:xfrm>
            <a:off x="227414" y="1052736"/>
            <a:ext cx="4477380"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Motivation and Personality</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Book, 1954-1970.</a:t>
            </a:r>
          </a:p>
        </p:txBody>
      </p:sp>
      <p:pic>
        <p:nvPicPr>
          <p:cNvPr id="13" name="Picture 12">
            <a:extLst>
              <a:ext uri="{FF2B5EF4-FFF2-40B4-BE49-F238E27FC236}">
                <a16:creationId xmlns:a16="http://schemas.microsoft.com/office/drawing/2014/main" id="{E67A7A6E-BA9A-BA49-A06E-6C7352EF77A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3528" y="2864053"/>
            <a:ext cx="2046334" cy="2581171"/>
          </a:xfrm>
          <a:prstGeom prst="rect">
            <a:avLst/>
          </a:prstGeom>
        </p:spPr>
      </p:pic>
      <p:sp>
        <p:nvSpPr>
          <p:cNvPr id="15" name="Rectangle 14">
            <a:extLst>
              <a:ext uri="{FF2B5EF4-FFF2-40B4-BE49-F238E27FC236}">
                <a16:creationId xmlns:a16="http://schemas.microsoft.com/office/drawing/2014/main" id="{DD75719E-C398-0B4F-B34C-B41D6082D764}"/>
              </a:ext>
            </a:extLst>
          </p:cNvPr>
          <p:cNvSpPr/>
          <p:nvPr/>
        </p:nvSpPr>
        <p:spPr>
          <a:xfrm>
            <a:off x="4499992" y="1700808"/>
            <a:ext cx="2448272" cy="388843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426196327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32" presetClass="emph" presetSubtype="0" fill="hold" nodeType="clickEffect">
                                  <p:stCondLst>
                                    <p:cond delay="0"/>
                                  </p:stCondLst>
                                  <p:childTnLst>
                                    <p:animRot by="120000">
                                      <p:cBhvr>
                                        <p:cTn id="10" dur="100" fill="hold">
                                          <p:stCondLst>
                                            <p:cond delay="0"/>
                                          </p:stCondLst>
                                        </p:cTn>
                                        <p:tgtEl>
                                          <p:spTgt spid="5"/>
                                        </p:tgtEl>
                                        <p:attrNameLst>
                                          <p:attrName>r</p:attrName>
                                        </p:attrNameLst>
                                      </p:cBhvr>
                                    </p:animRot>
                                    <p:animRot by="-240000">
                                      <p:cBhvr>
                                        <p:cTn id="11" dur="200" fill="hold">
                                          <p:stCondLst>
                                            <p:cond delay="200"/>
                                          </p:stCondLst>
                                        </p:cTn>
                                        <p:tgtEl>
                                          <p:spTgt spid="5"/>
                                        </p:tgtEl>
                                        <p:attrNameLst>
                                          <p:attrName>r</p:attrName>
                                        </p:attrNameLst>
                                      </p:cBhvr>
                                    </p:animRot>
                                    <p:animRot by="240000">
                                      <p:cBhvr>
                                        <p:cTn id="12" dur="200" fill="hold">
                                          <p:stCondLst>
                                            <p:cond delay="400"/>
                                          </p:stCondLst>
                                        </p:cTn>
                                        <p:tgtEl>
                                          <p:spTgt spid="5"/>
                                        </p:tgtEl>
                                        <p:attrNameLst>
                                          <p:attrName>r</p:attrName>
                                        </p:attrNameLst>
                                      </p:cBhvr>
                                    </p:animRot>
                                    <p:animRot by="-240000">
                                      <p:cBhvr>
                                        <p:cTn id="13" dur="200" fill="hold">
                                          <p:stCondLst>
                                            <p:cond delay="600"/>
                                          </p:stCondLst>
                                        </p:cTn>
                                        <p:tgtEl>
                                          <p:spTgt spid="5"/>
                                        </p:tgtEl>
                                        <p:attrNameLst>
                                          <p:attrName>r</p:attrName>
                                        </p:attrNameLst>
                                      </p:cBhvr>
                                    </p:animRot>
                                    <p:animRot by="120000">
                                      <p:cBhvr>
                                        <p:cTn id="14" dur="200" fill="hold">
                                          <p:stCondLst>
                                            <p:cond delay="800"/>
                                          </p:stCondLst>
                                        </p:cTn>
                                        <p:tgtEl>
                                          <p:spTgt spid="5"/>
                                        </p:tgtEl>
                                        <p:attrNameLst>
                                          <p:attrName>r</p:attrName>
                                        </p:attrNameLst>
                                      </p:cBhvr>
                                    </p:animRot>
                                  </p:childTnLst>
                                </p:cTn>
                              </p:par>
                            </p:childTnLst>
                          </p:cTn>
                        </p:par>
                        <p:par>
                          <p:cTn id="15" fill="hold">
                            <p:stCondLst>
                              <p:cond delay="1000"/>
                            </p:stCondLst>
                            <p:childTnLst>
                              <p:par>
                                <p:cTn id="16" presetID="6" presetClass="emph" presetSubtype="0" fill="hold" nodeType="afterEffect">
                                  <p:stCondLst>
                                    <p:cond delay="0"/>
                                  </p:stCondLst>
                                  <p:childTnLst>
                                    <p:animScale>
                                      <p:cBhvr>
                                        <p:cTn id="17" dur="2000" fill="hold"/>
                                        <p:tgtEl>
                                          <p:spTgt spid="5"/>
                                        </p:tgtEl>
                                      </p:cBhvr>
                                      <p:by x="150000" y="150000"/>
                                    </p:animScale>
                                  </p:childTnLst>
                                </p:cTn>
                              </p:par>
                              <p:par>
                                <p:cTn id="18" presetID="6" presetClass="emph" presetSubtype="0" fill="hold" grpId="1" nodeType="withEffect">
                                  <p:stCondLst>
                                    <p:cond delay="0"/>
                                  </p:stCondLst>
                                  <p:childTnLst>
                                    <p:animScale>
                                      <p:cBhvr>
                                        <p:cTn id="19" dur="2000" fill="hold"/>
                                        <p:tgtEl>
                                          <p:spTgt spid="15"/>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(More) Scalable</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5852973"/>
      </p:ext>
    </p:extLst>
  </p:cSld>
  <p:clrMapOvr>
    <a:masterClrMapping/>
  </p:clrMapOvr>
  <p:transition/>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1" name="Title 1"/>
          <p:cNvSpPr>
            <a:spLocks noGrp="1"/>
          </p:cNvSpPr>
          <p:nvPr>
            <p:ph type="title"/>
          </p:nvPr>
        </p:nvSpPr>
        <p:spPr/>
        <p:txBody>
          <a:bodyPr/>
          <a:lstStyle/>
          <a:p>
            <a:r>
              <a:rPr lang="en-US" dirty="0">
                <a:latin typeface="Garamond" charset="0"/>
                <a:ea typeface="ＭＳ Ｐゴシック" charset="0"/>
                <a:cs typeface="ＭＳ Ｐゴシック" charset="0"/>
              </a:rPr>
              <a:t>Scaling Limits of Charge Memory</a:t>
            </a:r>
          </a:p>
        </p:txBody>
      </p:sp>
      <p:sp>
        <p:nvSpPr>
          <p:cNvPr id="261122" name="Content Placeholder 2"/>
          <p:cNvSpPr>
            <a:spLocks noGrp="1"/>
          </p:cNvSpPr>
          <p:nvPr>
            <p:ph idx="1"/>
          </p:nvPr>
        </p:nvSpPr>
        <p:spPr>
          <a:xfrm>
            <a:off x="228600" y="996950"/>
            <a:ext cx="8777288" cy="5194300"/>
          </a:xfrm>
        </p:spPr>
        <p:txBody>
          <a:bodyPr/>
          <a:lstStyle/>
          <a:p>
            <a:r>
              <a:rPr lang="en-US" sz="2800">
                <a:latin typeface="Tahoma" charset="0"/>
                <a:ea typeface="ＭＳ Ｐゴシック" charset="0"/>
                <a:cs typeface="ＭＳ Ｐゴシック" charset="0"/>
              </a:rPr>
              <a:t>Difficult charge placement and control</a:t>
            </a:r>
          </a:p>
          <a:p>
            <a:pPr lvl="1"/>
            <a:r>
              <a:rPr lang="en-US" sz="2400">
                <a:latin typeface="Tahoma" charset="0"/>
                <a:ea typeface="ＭＳ Ｐゴシック" charset="0"/>
              </a:rPr>
              <a:t>Flash: floating gate charge</a:t>
            </a:r>
          </a:p>
          <a:p>
            <a:pPr lvl="1"/>
            <a:r>
              <a:rPr lang="en-US" sz="2400">
                <a:latin typeface="Tahoma" charset="0"/>
                <a:ea typeface="ＭＳ Ｐゴシック" charset="0"/>
              </a:rPr>
              <a:t>DRAM: capacitor charge, transistor leakage</a:t>
            </a:r>
          </a:p>
          <a:p>
            <a:endParaRPr lang="en-US" sz="1400">
              <a:latin typeface="Tahoma" charset="0"/>
              <a:ea typeface="ＭＳ Ｐゴシック" charset="0"/>
              <a:cs typeface="ＭＳ Ｐゴシック" charset="0"/>
            </a:endParaRPr>
          </a:p>
          <a:p>
            <a:r>
              <a:rPr lang="en-US" sz="3000">
                <a:solidFill>
                  <a:srgbClr val="FF0000"/>
                </a:solidFill>
                <a:latin typeface="Tahoma" charset="0"/>
                <a:ea typeface="ＭＳ Ｐゴシック" charset="0"/>
                <a:cs typeface="ＭＳ Ｐゴシック" charset="0"/>
              </a:rPr>
              <a:t>Reliable sensing becomes difficult as charge storage unit size reduces</a:t>
            </a:r>
          </a:p>
        </p:txBody>
      </p:sp>
      <p:sp>
        <p:nvSpPr>
          <p:cNvPr id="26112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4E2A71C-AAD6-1343-AD29-0DFA78FE85A5}" type="slidenum">
              <a:rPr lang="en-US" sz="1600">
                <a:solidFill>
                  <a:srgbClr val="000000"/>
                </a:solidFill>
                <a:latin typeface="Garamond" charset="0"/>
                <a:cs typeface="Arial" charset="0"/>
              </a:rPr>
              <a:pPr eaLnBrk="1" hangingPunct="1"/>
              <a:t>432</a:t>
            </a:fld>
            <a:endParaRPr lang="en-US" sz="1600">
              <a:solidFill>
                <a:srgbClr val="000000"/>
              </a:solidFill>
              <a:latin typeface="Garamond" charset="0"/>
              <a:cs typeface="Arial" charset="0"/>
            </a:endParaRPr>
          </a:p>
        </p:txBody>
      </p:sp>
      <p:pic>
        <p:nvPicPr>
          <p:cNvPr id="261124"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81000" y="3605213"/>
            <a:ext cx="8140700" cy="27193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35089422"/>
      </p:ext>
    </p:extLst>
  </p:cSld>
  <p:clrMapOvr>
    <a:masterClrMapping/>
  </p:clrMapOvr>
  <p:transition/>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sz="3900" dirty="0">
                <a:latin typeface="Garamond" charset="0"/>
                <a:ea typeface="ＭＳ Ｐゴシック" charset="0"/>
                <a:cs typeface="ＭＳ Ｐゴシック" charset="0"/>
              </a:rPr>
              <a:t>Solution: New Memory Technologies</a:t>
            </a:r>
          </a:p>
        </p:txBody>
      </p:sp>
      <p:sp>
        <p:nvSpPr>
          <p:cNvPr id="28675" name="Content Placeholder 2"/>
          <p:cNvSpPr>
            <a:spLocks noGrp="1"/>
          </p:cNvSpPr>
          <p:nvPr>
            <p:ph idx="1"/>
          </p:nvPr>
        </p:nvSpPr>
        <p:spPr>
          <a:xfrm>
            <a:off x="228600" y="1052736"/>
            <a:ext cx="8663880" cy="5020816"/>
          </a:xfrm>
        </p:spPr>
        <p:txBody>
          <a:bodyPr/>
          <a:lstStyle/>
          <a:p>
            <a:pPr eaLnBrk="1" hangingPunct="1"/>
            <a:r>
              <a:rPr lang="en-US" dirty="0">
                <a:solidFill>
                  <a:srgbClr val="0000FF"/>
                </a:solidFill>
                <a:latin typeface="Tahoma" charset="0"/>
                <a:ea typeface="ＭＳ Ｐゴシック" charset="0"/>
                <a:cs typeface="ＭＳ Ｐゴシック" charset="0"/>
              </a:rPr>
              <a:t>Some emerging </a:t>
            </a:r>
            <a:r>
              <a:rPr lang="en-US" b="1" dirty="0">
                <a:solidFill>
                  <a:srgbClr val="0000FF"/>
                </a:solidFill>
                <a:latin typeface="Tahoma" charset="0"/>
                <a:ea typeface="ＭＳ Ｐゴシック" charset="0"/>
                <a:cs typeface="ＭＳ Ｐゴシック" charset="0"/>
              </a:rPr>
              <a:t>resistive</a:t>
            </a:r>
            <a:r>
              <a:rPr lang="en-US" dirty="0">
                <a:solidFill>
                  <a:srgbClr val="0000FF"/>
                </a:solidFill>
                <a:latin typeface="Tahoma" charset="0"/>
                <a:ea typeface="ＭＳ Ｐゴシック" charset="0"/>
                <a:cs typeface="ＭＳ Ｐゴシック" charset="0"/>
              </a:rPr>
              <a:t> memory technologies seem more scalable than DRAM (and they are non-volatile)</a:t>
            </a:r>
          </a:p>
          <a:p>
            <a:pPr eaLnBrk="1" hangingPunct="1"/>
            <a:endParaRPr lang="en-US" dirty="0">
              <a:solidFill>
                <a:srgbClr val="0000FF"/>
              </a:solidFill>
              <a:latin typeface="Tahoma" charset="0"/>
              <a:ea typeface="ＭＳ Ｐゴシック" charset="0"/>
              <a:cs typeface="ＭＳ Ｐゴシック" charset="0"/>
            </a:endParaRPr>
          </a:p>
          <a:p>
            <a:pPr eaLnBrk="1" hangingPunct="1"/>
            <a:r>
              <a:rPr lang="en-US" dirty="0">
                <a:solidFill>
                  <a:srgbClr val="000000"/>
                </a:solidFill>
                <a:latin typeface="Tahoma" charset="0"/>
                <a:ea typeface="ＭＳ Ｐゴシック" charset="0"/>
                <a:cs typeface="ＭＳ Ｐゴシック" charset="0"/>
              </a:rPr>
              <a:t>Example: Phase Change Memory</a:t>
            </a:r>
          </a:p>
          <a:p>
            <a:pPr lvl="1" eaLnBrk="1" hangingPunct="1"/>
            <a:r>
              <a:rPr lang="en-US" dirty="0">
                <a:solidFill>
                  <a:srgbClr val="000000"/>
                </a:solidFill>
                <a:latin typeface="Tahoma" charset="0"/>
                <a:ea typeface="ＭＳ Ｐゴシック" charset="0"/>
                <a:cs typeface="ＭＳ Ｐゴシック" charset="0"/>
              </a:rPr>
              <a:t>Data stored by changing phase of material </a:t>
            </a:r>
          </a:p>
          <a:p>
            <a:pPr lvl="1" eaLnBrk="1" hangingPunct="1"/>
            <a:r>
              <a:rPr lang="en-US" dirty="0">
                <a:solidFill>
                  <a:srgbClr val="000000"/>
                </a:solidFill>
                <a:latin typeface="Tahoma" charset="0"/>
                <a:ea typeface="ＭＳ Ｐゴシック" charset="0"/>
                <a:cs typeface="ＭＳ Ｐゴシック" charset="0"/>
              </a:rPr>
              <a:t>Data read by detecting material’s resistance</a:t>
            </a:r>
          </a:p>
          <a:p>
            <a:pPr lvl="1"/>
            <a:r>
              <a:rPr lang="en-US" dirty="0">
                <a:latin typeface="Tahoma" charset="0"/>
                <a:ea typeface="ＭＳ Ｐゴシック" charset="0"/>
              </a:rPr>
              <a:t>Expected to scale to 9nm (2022 [ITRS 2009])</a:t>
            </a:r>
          </a:p>
          <a:p>
            <a:pPr lvl="1"/>
            <a:r>
              <a:rPr lang="en-US" dirty="0">
                <a:latin typeface="Tahoma" charset="0"/>
                <a:ea typeface="ＭＳ Ｐゴシック" charset="0"/>
              </a:rPr>
              <a:t>Prototyped at 20nm (Raoux+, IBM JRD 2008)</a:t>
            </a:r>
          </a:p>
          <a:p>
            <a:pPr lvl="1"/>
            <a:r>
              <a:rPr lang="en-US" dirty="0">
                <a:latin typeface="Tahoma" charset="0"/>
                <a:ea typeface="ＭＳ Ｐゴシック" charset="0"/>
              </a:rPr>
              <a:t>Expected to be denser than DRAM: can store multiple bits/cell</a:t>
            </a:r>
          </a:p>
          <a:p>
            <a:endParaRPr lang="en-US" dirty="0">
              <a:latin typeface="Tahoma" charset="0"/>
              <a:ea typeface="ＭＳ Ｐゴシック" charset="0"/>
            </a:endParaRPr>
          </a:p>
          <a:p>
            <a:r>
              <a:rPr lang="en-US" dirty="0">
                <a:latin typeface="Tahoma" charset="0"/>
                <a:ea typeface="ＭＳ Ｐゴシック" charset="0"/>
              </a:rPr>
              <a:t>But, emerging technologies have (many) shortcomings</a:t>
            </a:r>
          </a:p>
          <a:p>
            <a:pPr lvl="1"/>
            <a:r>
              <a:rPr lang="en-US" dirty="0">
                <a:solidFill>
                  <a:srgbClr val="FF0000"/>
                </a:solidFill>
                <a:latin typeface="Tahoma" charset="0"/>
                <a:ea typeface="ＭＳ Ｐゴシック" charset="0"/>
              </a:rPr>
              <a:t>Can they be enabled to replace/augment/surpass DRAM?</a:t>
            </a:r>
            <a:endParaRPr lang="en-US" dirty="0">
              <a:latin typeface="Tahoma" charset="0"/>
              <a:ea typeface="ＭＳ Ｐゴシック" charset="0"/>
            </a:endParaRPr>
          </a:p>
          <a:p>
            <a:pPr lvl="1" eaLnBrk="1" hangingPunct="1"/>
            <a:endParaRPr lang="en-US" dirty="0">
              <a:solidFill>
                <a:srgbClr val="000000"/>
              </a:solidFill>
              <a:latin typeface="Tahoma" charset="0"/>
              <a:ea typeface="ＭＳ Ｐゴシック" charset="0"/>
              <a:cs typeface="ＭＳ Ｐゴシック" charset="0"/>
            </a:endParaRPr>
          </a:p>
          <a:p>
            <a:pPr eaLnBrk="1" hangingPunct="1"/>
            <a:endParaRPr lang="en-US" dirty="0">
              <a:solidFill>
                <a:srgbClr val="0000FF"/>
              </a:solidFill>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433</a:t>
            </a:fld>
            <a:endParaRPr lang="en-US" sz="1600" dirty="0">
              <a:solidFill>
                <a:srgbClr val="000000"/>
              </a:solidFill>
              <a:latin typeface="Garamond" charset="0"/>
            </a:endParaRPr>
          </a:p>
        </p:txBody>
      </p:sp>
      <p:pic>
        <p:nvPicPr>
          <p:cNvPr id="7" name="Picture 4" descr="C:\Users\blee\Desktop\group_review_slides\pcm_dev.png"/>
          <p:cNvPicPr>
            <a:picLocks noChangeAspect="1" noChangeArrowheads="1"/>
          </p:cNvPicPr>
          <p:nvPr/>
        </p:nvPicPr>
        <p:blipFill>
          <a:blip r:embed="rId3">
            <a:extLst>
              <a:ext uri="{28A0092B-C50C-407E-A947-70E740481C1C}">
                <a14:useLocalDpi xmlns:a14="http://schemas.microsoft.com/office/drawing/2010/main" val="0"/>
              </a:ext>
            </a:extLst>
          </a:blip>
          <a:srcRect l="2699" r="5511"/>
          <a:stretch>
            <a:fillRect/>
          </a:stretch>
        </p:blipFill>
        <p:spPr bwMode="auto">
          <a:xfrm>
            <a:off x="7015042" y="2467854"/>
            <a:ext cx="2093462" cy="16812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003633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675">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8675">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8675">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8675">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675">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8675">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8675">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867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Title 1"/>
          <p:cNvSpPr>
            <a:spLocks noGrp="1"/>
          </p:cNvSpPr>
          <p:nvPr>
            <p:ph type="title"/>
          </p:nvPr>
        </p:nvSpPr>
        <p:spPr/>
        <p:txBody>
          <a:bodyPr/>
          <a:lstStyle/>
          <a:p>
            <a:r>
              <a:rPr lang="en-US">
                <a:latin typeface="Garamond" charset="0"/>
                <a:ea typeface="ＭＳ Ｐゴシック" charset="0"/>
                <a:cs typeface="ＭＳ Ｐゴシック" charset="0"/>
              </a:rPr>
              <a:t>Charge vs. Resistive Memories</a:t>
            </a:r>
          </a:p>
        </p:txBody>
      </p:sp>
      <p:sp>
        <p:nvSpPr>
          <p:cNvPr id="38915" name="Content Placeholder 2"/>
          <p:cNvSpPr>
            <a:spLocks noGrp="1"/>
          </p:cNvSpPr>
          <p:nvPr>
            <p:ph idx="1"/>
          </p:nvPr>
        </p:nvSpPr>
        <p:spPr>
          <a:xfrm>
            <a:off x="228600" y="996950"/>
            <a:ext cx="8610600" cy="5194300"/>
          </a:xfrm>
        </p:spPr>
        <p:txBody>
          <a:bodyPr/>
          <a:lstStyle/>
          <a:p>
            <a:endParaRPr lang="en-US">
              <a:latin typeface="Tahoma" charset="0"/>
              <a:ea typeface="ＭＳ Ｐゴシック" charset="0"/>
              <a:cs typeface="ＭＳ Ｐゴシック" charset="0"/>
            </a:endParaRPr>
          </a:p>
          <a:p>
            <a:r>
              <a:rPr lang="en-US">
                <a:latin typeface="Tahoma" charset="0"/>
                <a:ea typeface="ＭＳ Ｐゴシック" charset="0"/>
                <a:cs typeface="ＭＳ Ｐゴシック" charset="0"/>
              </a:rPr>
              <a:t>Charge Memory (e.g., DRAM, Flash)</a:t>
            </a:r>
          </a:p>
          <a:p>
            <a:pPr lvl="1"/>
            <a:r>
              <a:rPr lang="en-US">
                <a:latin typeface="Tahoma" charset="0"/>
                <a:ea typeface="ＭＳ Ｐゴシック" charset="0"/>
              </a:rPr>
              <a:t>Write data by capturing charge Q</a:t>
            </a:r>
          </a:p>
          <a:p>
            <a:pPr lvl="1"/>
            <a:r>
              <a:rPr lang="en-US">
                <a:latin typeface="Tahoma" charset="0"/>
                <a:ea typeface="ＭＳ Ｐゴシック" charset="0"/>
              </a:rPr>
              <a:t>Read data by detecting voltage V</a:t>
            </a:r>
          </a:p>
          <a:p>
            <a:pPr lvl="1"/>
            <a:endParaRPr lang="en-US">
              <a:latin typeface="Tahoma" charset="0"/>
              <a:ea typeface="ＭＳ Ｐゴシック" charset="0"/>
            </a:endParaRPr>
          </a:p>
          <a:p>
            <a:endParaRPr lang="en-US">
              <a:latin typeface="Tahoma" charset="0"/>
              <a:ea typeface="ＭＳ Ｐゴシック" charset="0"/>
              <a:cs typeface="ＭＳ Ｐゴシック" charset="0"/>
            </a:endParaRPr>
          </a:p>
          <a:p>
            <a:r>
              <a:rPr lang="en-US">
                <a:latin typeface="Tahoma" charset="0"/>
                <a:ea typeface="ＭＳ Ｐゴシック" charset="0"/>
                <a:cs typeface="ＭＳ Ｐゴシック" charset="0"/>
              </a:rPr>
              <a:t>Resistive Memory (e.g., PCM, STT-MRAM, memristors)</a:t>
            </a:r>
          </a:p>
          <a:p>
            <a:pPr lvl="1"/>
            <a:r>
              <a:rPr lang="en-US">
                <a:latin typeface="Tahoma" charset="0"/>
                <a:ea typeface="ＭＳ Ｐゴシック" charset="0"/>
              </a:rPr>
              <a:t>Write data by pulsing current dQ/dt</a:t>
            </a:r>
          </a:p>
          <a:p>
            <a:pPr lvl="1"/>
            <a:r>
              <a:rPr lang="en-US">
                <a:latin typeface="Tahoma" charset="0"/>
                <a:ea typeface="ＭＳ Ｐゴシック" charset="0"/>
              </a:rPr>
              <a:t>Read data by detecting resistance R </a:t>
            </a:r>
          </a:p>
        </p:txBody>
      </p:sp>
      <p:sp>
        <p:nvSpPr>
          <p:cNvPr id="3891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A1650DB3-29A2-714E-810A-FBE1E1392B9C}" type="slidenum">
              <a:rPr lang="en-US" sz="1600">
                <a:solidFill>
                  <a:srgbClr val="000000"/>
                </a:solidFill>
                <a:latin typeface="Garamond" charset="0"/>
              </a:rPr>
              <a:pPr eaLnBrk="1" hangingPunct="1"/>
              <a:t>434</a:t>
            </a:fld>
            <a:endParaRPr lang="en-US" sz="1600">
              <a:solidFill>
                <a:srgbClr val="000000"/>
              </a:solidFill>
              <a:latin typeface="Garamond" charset="0"/>
            </a:endParaRPr>
          </a:p>
        </p:txBody>
      </p:sp>
    </p:spTree>
    <p:extLst>
      <p:ext uri="{BB962C8B-B14F-4D97-AF65-F5344CB8AC3E}">
        <p14:creationId xmlns:p14="http://schemas.microsoft.com/office/powerpoint/2010/main" val="1319058342"/>
      </p:ext>
    </p:extLst>
  </p:cSld>
  <p:clrMapOvr>
    <a:masterClrMapping/>
  </p:clrMapOvr>
  <p:transition/>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p:txBody>
          <a:bodyPr/>
          <a:lstStyle/>
          <a:p>
            <a:r>
              <a:rPr lang="en-US" dirty="0">
                <a:latin typeface="Garamond" charset="0"/>
                <a:ea typeface="ＭＳ Ｐゴシック" charset="0"/>
                <a:cs typeface="ＭＳ Ｐゴシック" charset="0"/>
              </a:rPr>
              <a:t>Promising Resistive Memory Technologies</a:t>
            </a:r>
          </a:p>
        </p:txBody>
      </p:sp>
      <p:sp>
        <p:nvSpPr>
          <p:cNvPr id="40963" name="Content Placeholder 2"/>
          <p:cNvSpPr>
            <a:spLocks noGrp="1"/>
          </p:cNvSpPr>
          <p:nvPr>
            <p:ph idx="1"/>
          </p:nvPr>
        </p:nvSpPr>
        <p:spPr>
          <a:xfrm>
            <a:off x="228600" y="1054100"/>
            <a:ext cx="8610600" cy="5194300"/>
          </a:xfrm>
        </p:spPr>
        <p:txBody>
          <a:bodyPr/>
          <a:lstStyle/>
          <a:p>
            <a:r>
              <a:rPr lang="en-US" dirty="0">
                <a:latin typeface="Tahoma" charset="0"/>
                <a:ea typeface="ＭＳ Ｐゴシック" charset="0"/>
                <a:cs typeface="ＭＳ Ｐゴシック" charset="0"/>
              </a:rPr>
              <a:t>PCM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material phase</a:t>
            </a:r>
          </a:p>
          <a:p>
            <a:pPr lvl="1"/>
            <a:r>
              <a:rPr lang="en-US" dirty="0">
                <a:latin typeface="Tahoma" charset="0"/>
                <a:ea typeface="ＭＳ Ｐゴシック" charset="0"/>
              </a:rPr>
              <a:t>Resistance determined by phase</a:t>
            </a:r>
          </a:p>
          <a:p>
            <a:pPr lvl="1"/>
            <a:endParaRPr lang="en-US" dirty="0">
              <a:latin typeface="Tahoma" charset="0"/>
              <a:ea typeface="ＭＳ Ｐゴシック" charset="0"/>
            </a:endParaRPr>
          </a:p>
          <a:p>
            <a:r>
              <a:rPr lang="en-US" dirty="0">
                <a:latin typeface="Tahoma" charset="0"/>
                <a:ea typeface="ＭＳ Ｐゴシック" charset="0"/>
                <a:cs typeface="ＭＳ Ｐゴシック" charset="0"/>
              </a:rPr>
              <a:t>STT-MRAM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magnet polarity</a:t>
            </a:r>
          </a:p>
          <a:p>
            <a:pPr lvl="1"/>
            <a:r>
              <a:rPr lang="en-US" dirty="0">
                <a:latin typeface="Tahoma" charset="0"/>
                <a:ea typeface="ＭＳ Ｐゴシック" charset="0"/>
              </a:rPr>
              <a:t>Resistance determined by polarity</a:t>
            </a:r>
          </a:p>
          <a:p>
            <a:pPr lvl="1"/>
            <a:endParaRPr lang="en-US" dirty="0">
              <a:latin typeface="Tahoma" charset="0"/>
              <a:ea typeface="ＭＳ Ｐゴシック" charset="0"/>
            </a:endParaRPr>
          </a:p>
          <a:p>
            <a:r>
              <a:rPr lang="en-US" dirty="0" err="1">
                <a:latin typeface="Tahoma" charset="0"/>
                <a:ea typeface="ＭＳ Ｐゴシック" charset="0"/>
                <a:cs typeface="ＭＳ Ｐゴシック" charset="0"/>
              </a:rPr>
              <a:t>Memristors</a:t>
            </a:r>
            <a:r>
              <a:rPr lang="en-US" dirty="0">
                <a:latin typeface="Tahoma" charset="0"/>
                <a:ea typeface="ＭＳ Ｐゴシック" charset="0"/>
                <a:cs typeface="ＭＳ Ｐゴシック" charset="0"/>
              </a:rPr>
              <a:t>/RRAM/</a:t>
            </a:r>
            <a:r>
              <a:rPr lang="en-US" dirty="0" err="1">
                <a:latin typeface="Tahoma" charset="0"/>
                <a:ea typeface="ＭＳ Ｐゴシック" charset="0"/>
                <a:cs typeface="ＭＳ Ｐゴシック" charset="0"/>
              </a:rPr>
              <a:t>ReRAM</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atomic structure</a:t>
            </a:r>
          </a:p>
          <a:p>
            <a:pPr lvl="1"/>
            <a:r>
              <a:rPr lang="en-US" dirty="0">
                <a:latin typeface="Tahoma" charset="0"/>
                <a:ea typeface="ＭＳ Ｐゴシック" charset="0"/>
              </a:rPr>
              <a:t>Resistance determined by atom distance</a:t>
            </a:r>
          </a:p>
          <a:p>
            <a:pPr lvl="1"/>
            <a:endParaRPr lang="en-US" dirty="0">
              <a:latin typeface="Tahoma" charset="0"/>
              <a:ea typeface="ＭＳ Ｐゴシック" charset="0"/>
            </a:endParaRPr>
          </a:p>
          <a:p>
            <a:r>
              <a:rPr lang="en-US" dirty="0">
                <a:latin typeface="Tahoma" charset="0"/>
                <a:ea typeface="ＭＳ Ｐゴシック" charset="0"/>
              </a:rPr>
              <a:t>. . . </a:t>
            </a:r>
          </a:p>
        </p:txBody>
      </p:sp>
      <p:sp>
        <p:nvSpPr>
          <p:cNvPr id="4096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5B08210-6288-EF4C-90B9-40B9843F95A3}" type="slidenum">
              <a:rPr lang="en-US" sz="1600">
                <a:solidFill>
                  <a:srgbClr val="000000"/>
                </a:solidFill>
                <a:latin typeface="Garamond" charset="0"/>
              </a:rPr>
              <a:pPr eaLnBrk="1" hangingPunct="1"/>
              <a:t>435</a:t>
            </a:fld>
            <a:endParaRPr lang="en-US" sz="1600">
              <a:solidFill>
                <a:srgbClr val="000000"/>
              </a:solidFill>
              <a:latin typeface="Garamond" charset="0"/>
            </a:endParaRPr>
          </a:p>
        </p:txBody>
      </p:sp>
      <p:sp>
        <p:nvSpPr>
          <p:cNvPr id="5" name="Rectangle 4"/>
          <p:cNvSpPr/>
          <p:nvPr/>
        </p:nvSpPr>
        <p:spPr>
          <a:xfrm>
            <a:off x="228600" y="1066800"/>
            <a:ext cx="6096000" cy="1295400"/>
          </a:xfrm>
          <a:prstGeom prst="rect">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solidFill>
                <a:srgbClr val="FFFFFF"/>
              </a:solidFill>
            </a:endParaRPr>
          </a:p>
        </p:txBody>
      </p:sp>
    </p:spTree>
    <p:extLst>
      <p:ext uri="{BB962C8B-B14F-4D97-AF65-F5344CB8AC3E}">
        <p14:creationId xmlns:p14="http://schemas.microsoft.com/office/powerpoint/2010/main" val="22063482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096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096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4096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096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0963">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0963">
                                            <p:txEl>
                                              <p:pRg st="10" end="10"/>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40963">
                                            <p:txEl>
                                              <p:pRg st="12" end="12"/>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itle 1"/>
          <p:cNvSpPr>
            <a:spLocks noGrp="1"/>
          </p:cNvSpPr>
          <p:nvPr>
            <p:ph type="title"/>
          </p:nvPr>
        </p:nvSpPr>
        <p:spPr/>
        <p:txBody>
          <a:bodyPr/>
          <a:lstStyle/>
          <a:p>
            <a:r>
              <a:rPr lang="en-US">
                <a:latin typeface="Garamond" charset="0"/>
                <a:ea typeface="ＭＳ Ｐゴシック" charset="0"/>
                <a:cs typeface="ＭＳ Ｐゴシック" charset="0"/>
              </a:rPr>
              <a:t>What is Phase Change Memory?</a:t>
            </a:r>
          </a:p>
        </p:txBody>
      </p:sp>
      <p:sp>
        <p:nvSpPr>
          <p:cNvPr id="3" name="Content Placeholder 2"/>
          <p:cNvSpPr>
            <a:spLocks noGrp="1"/>
          </p:cNvSpPr>
          <p:nvPr>
            <p:ph idx="1"/>
          </p:nvPr>
        </p:nvSpPr>
        <p:spPr>
          <a:xfrm>
            <a:off x="228600" y="996950"/>
            <a:ext cx="8915400" cy="5194300"/>
          </a:xfrm>
        </p:spPr>
        <p:txBody>
          <a:bodyPr/>
          <a:lstStyle/>
          <a:p>
            <a:pPr marL="457131" indent="-457131"/>
            <a:r>
              <a:rPr lang="en-US" sz="2200">
                <a:latin typeface="Tahoma" charset="0"/>
                <a:ea typeface="ＭＳ Ｐゴシック" charset="0"/>
                <a:cs typeface="ＭＳ Ｐゴシック" charset="0"/>
              </a:rPr>
              <a:t>Phase change material (chalcogenide glass) exists in two states:</a:t>
            </a:r>
          </a:p>
          <a:p>
            <a:pPr marL="784108" lvl="1" indent="-457131"/>
            <a:r>
              <a:rPr lang="en-US" sz="2000">
                <a:latin typeface="Tahoma" charset="0"/>
                <a:ea typeface="ＭＳ Ｐゴシック" charset="0"/>
              </a:rPr>
              <a:t>Amorphous: Low optical reflexivity and high electrical resistivity</a:t>
            </a:r>
          </a:p>
          <a:p>
            <a:pPr marL="784108" lvl="1" indent="-457131"/>
            <a:r>
              <a:rPr lang="en-US" sz="2000">
                <a:latin typeface="Tahoma" charset="0"/>
                <a:ea typeface="ＭＳ Ｐゴシック" charset="0"/>
              </a:rPr>
              <a:t>Crystalline: High optical reflexivity and low electrical resistivity</a:t>
            </a:r>
          </a:p>
          <a:p>
            <a:pPr marL="457131" indent="-457131"/>
            <a:endParaRPr lang="en-US">
              <a:latin typeface="Tahoma" charset="0"/>
              <a:ea typeface="ＭＳ Ｐゴシック" charset="0"/>
              <a:cs typeface="ＭＳ Ｐゴシック" charset="0"/>
            </a:endParaRPr>
          </a:p>
        </p:txBody>
      </p:sp>
      <p:sp>
        <p:nvSpPr>
          <p:cNvPr id="4198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1E6F7C3-B3F1-AB45-B64C-BA5FC23A5EEE}" type="slidenum">
              <a:rPr lang="en-US" sz="1600">
                <a:solidFill>
                  <a:srgbClr val="000000"/>
                </a:solidFill>
                <a:latin typeface="Garamond" charset="0"/>
              </a:rPr>
              <a:pPr eaLnBrk="1" hangingPunct="1"/>
              <a:t>436</a:t>
            </a:fld>
            <a:endParaRPr lang="en-US" sz="1600">
              <a:solidFill>
                <a:srgbClr val="000000"/>
              </a:solidFill>
              <a:latin typeface="Garamond" charset="0"/>
            </a:endParaRPr>
          </a:p>
        </p:txBody>
      </p:sp>
      <p:pic>
        <p:nvPicPr>
          <p:cNvPr id="4198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219200" y="2286000"/>
            <a:ext cx="6248400" cy="31988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Text Box 190"/>
          <p:cNvSpPr txBox="1">
            <a:spLocks noChangeArrowheads="1"/>
          </p:cNvSpPr>
          <p:nvPr/>
        </p:nvSpPr>
        <p:spPr bwMode="auto">
          <a:xfrm>
            <a:off x="470976" y="5610227"/>
            <a:ext cx="8313179" cy="741731"/>
          </a:xfrm>
          <a:prstGeom prst="rect">
            <a:avLst/>
          </a:prstGeom>
          <a:solidFill>
            <a:srgbClr val="CCCCFF"/>
          </a:solidFill>
          <a:ln w="25400">
            <a:solidFill>
              <a:srgbClr val="FF6600"/>
            </a:solidFill>
            <a:miter lim="800000"/>
            <a:headEnd/>
            <a:tailEnd/>
          </a:ln>
          <a:effectLst/>
        </p:spPr>
        <p:txBody>
          <a:bodyPr wrap="none" lIns="63999" tIns="31999" rIns="63999" bIns="31999">
            <a:spAutoFit/>
          </a:bodyPr>
          <a:lstStyle/>
          <a:p>
            <a:pPr algn="ctr" eaLnBrk="1" fontAlgn="auto" hangingPunct="1">
              <a:spcBef>
                <a:spcPts val="0"/>
              </a:spcBef>
              <a:spcAft>
                <a:spcPts val="0"/>
              </a:spcAft>
              <a:defRPr/>
            </a:pPr>
            <a:r>
              <a:rPr lang="en-US" sz="2200" kern="0" dirty="0">
                <a:solidFill>
                  <a:sysClr val="windowText" lastClr="000000"/>
                </a:solidFill>
                <a:latin typeface="Arial" pitchFamily="-107" charset="0"/>
                <a:ea typeface="Arial" pitchFamily="-107" charset="0"/>
                <a:cs typeface="Arial" pitchFamily="-107" charset="0"/>
              </a:rPr>
              <a:t>PCM is resistive memory:  High resistance (0), Low resistance (1)</a:t>
            </a:r>
          </a:p>
          <a:p>
            <a:pPr algn="ctr" eaLnBrk="1" fontAlgn="auto" hangingPunct="1">
              <a:spcBef>
                <a:spcPts val="0"/>
              </a:spcBef>
              <a:spcAft>
                <a:spcPts val="0"/>
              </a:spcAft>
              <a:defRPr/>
            </a:pPr>
            <a:r>
              <a:rPr lang="en-US" sz="2200" kern="0" dirty="0">
                <a:solidFill>
                  <a:sysClr val="windowText" lastClr="000000"/>
                </a:solidFill>
                <a:latin typeface="Arial" pitchFamily="-107" charset="0"/>
                <a:ea typeface="Arial" pitchFamily="-107" charset="0"/>
                <a:cs typeface="Arial" pitchFamily="-107" charset="0"/>
              </a:rPr>
              <a:t>PCM cell can be switched between states reliably and quickly</a:t>
            </a:r>
          </a:p>
        </p:txBody>
      </p:sp>
    </p:spTree>
    <p:extLst>
      <p:ext uri="{BB962C8B-B14F-4D97-AF65-F5344CB8AC3E}">
        <p14:creationId xmlns:p14="http://schemas.microsoft.com/office/powerpoint/2010/main" val="41364882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itle 1"/>
          <p:cNvSpPr>
            <a:spLocks noGrp="1"/>
          </p:cNvSpPr>
          <p:nvPr>
            <p:ph type="title"/>
          </p:nvPr>
        </p:nvSpPr>
        <p:spPr/>
        <p:txBody>
          <a:bodyPr/>
          <a:lstStyle/>
          <a:p>
            <a:r>
              <a:rPr lang="en-US">
                <a:latin typeface="Garamond" charset="0"/>
                <a:ea typeface="ＭＳ Ｐゴシック" charset="0"/>
                <a:cs typeface="ＭＳ Ｐゴシック" charset="0"/>
              </a:rPr>
              <a:t>Phase Change Memory Properties</a:t>
            </a:r>
          </a:p>
        </p:txBody>
      </p:sp>
      <p:sp>
        <p:nvSpPr>
          <p:cNvPr id="45059"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Surveyed prototypes from 2003-2008	(ITRS, IEDM, VLSI, ISSCC)</a:t>
            </a:r>
          </a:p>
          <a:p>
            <a:r>
              <a:rPr lang="en-US" dirty="0">
                <a:latin typeface="Tahoma" charset="0"/>
                <a:ea typeface="ＭＳ Ｐゴシック" charset="0"/>
                <a:cs typeface="ＭＳ Ｐゴシック" charset="0"/>
              </a:rPr>
              <a:t>Derived PCM parameters for F=90nm</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Lee, </a:t>
            </a:r>
            <a:r>
              <a:rPr lang="en-US" dirty="0" err="1">
                <a:latin typeface="Tahoma" charset="0"/>
                <a:ea typeface="ＭＳ Ｐゴシック" charset="0"/>
                <a:cs typeface="ＭＳ Ｐゴシック" charset="0"/>
              </a:rPr>
              <a:t>Ipek</a:t>
            </a:r>
            <a:r>
              <a:rPr lang="en-US" dirty="0">
                <a:latin typeface="Tahoma" charset="0"/>
                <a:ea typeface="ＭＳ Ｐゴシック" charset="0"/>
                <a:cs typeface="ＭＳ Ｐゴシック" charset="0"/>
              </a:rPr>
              <a:t>, Mutlu, Burger, </a:t>
            </a:r>
            <a:r>
              <a:rPr lang="ja-JP" altLang="en-US" dirty="0">
                <a:latin typeface="Tahoma" charset="0"/>
                <a:ea typeface="ＭＳ Ｐゴシック" charset="0"/>
                <a:cs typeface="ＭＳ Ｐゴシック" charset="0"/>
              </a:rPr>
              <a:t>“</a:t>
            </a:r>
            <a:r>
              <a:rPr lang="en-US" dirty="0">
                <a:solidFill>
                  <a:srgbClr val="0000FF"/>
                </a:solidFill>
                <a:latin typeface="Tahoma" charset="0"/>
                <a:ea typeface="ＭＳ Ｐゴシック" charset="0"/>
                <a:cs typeface="ＭＳ Ｐゴシック" charset="0"/>
              </a:rPr>
              <a:t>Architecting Phase Change Memory as a Scalable DRAM Alternative</a:t>
            </a:r>
            <a:r>
              <a:rPr lang="en-US" dirty="0">
                <a:latin typeface="Tahoma" charset="0"/>
                <a:ea typeface="ＭＳ Ｐゴシック" charset="0"/>
                <a:cs typeface="ＭＳ Ｐゴシック" charset="0"/>
              </a:rPr>
              <a:t>,</a:t>
            </a:r>
            <a:r>
              <a:rPr lang="ja-JP" altLang="en-US" dirty="0">
                <a:latin typeface="Tahoma" charset="0"/>
                <a:ea typeface="ＭＳ Ｐゴシック" charset="0"/>
                <a:cs typeface="ＭＳ Ｐゴシック" charset="0"/>
              </a:rPr>
              <a:t>”</a:t>
            </a:r>
            <a:r>
              <a:rPr lang="en-US" dirty="0">
                <a:latin typeface="Tahoma" charset="0"/>
                <a:ea typeface="ＭＳ Ｐゴシック" charset="0"/>
                <a:cs typeface="ＭＳ Ｐゴシック" charset="0"/>
              </a:rPr>
              <a:t> ISCA 2009.</a:t>
            </a:r>
          </a:p>
          <a:p>
            <a:r>
              <a:rPr lang="en-US" dirty="0">
                <a:latin typeface="Tahoma" charset="0"/>
                <a:ea typeface="ＭＳ Ｐゴシック" charset="0"/>
                <a:cs typeface="ＭＳ Ｐゴシック" charset="0"/>
              </a:rPr>
              <a:t>Lee et al., “</a:t>
            </a:r>
            <a:r>
              <a:rPr lang="en-US" dirty="0">
                <a:solidFill>
                  <a:srgbClr val="0000FF"/>
                </a:solidFill>
                <a:latin typeface="Tahoma" charset="0"/>
                <a:ea typeface="ＭＳ Ｐゴシック" charset="0"/>
                <a:cs typeface="ＭＳ Ｐゴシック" charset="0"/>
              </a:rPr>
              <a:t>Phase Change Technology and the Future of Main Memory</a:t>
            </a:r>
            <a:r>
              <a:rPr lang="en-US" dirty="0">
                <a:latin typeface="Tahoma" charset="0"/>
                <a:ea typeface="ＭＳ Ｐゴシック" charset="0"/>
                <a:cs typeface="ＭＳ Ｐゴシック" charset="0"/>
              </a:rPr>
              <a:t>,” IEEE Micro Top Picks 2010.</a:t>
            </a:r>
          </a:p>
        </p:txBody>
      </p:sp>
      <p:sp>
        <p:nvSpPr>
          <p:cNvPr id="450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305571C-B6B9-D944-9674-781C1E0E6C1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437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1882303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481389B1-16D0-EE4E-960B-3BEB333B27E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438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2"/>
          <a:stretch>
            <a:fillRect/>
          </a:stretch>
        </p:blipFill>
        <p:spPr>
          <a:xfrm>
            <a:off x="406400" y="152400"/>
            <a:ext cx="8318500" cy="6553200"/>
          </a:xfrm>
          <a:prstGeom prst="rect">
            <a:avLst/>
          </a:prstGeom>
        </p:spPr>
      </p:pic>
    </p:spTree>
    <p:extLst>
      <p:ext uri="{BB962C8B-B14F-4D97-AF65-F5344CB8AC3E}">
        <p14:creationId xmlns:p14="http://schemas.microsoft.com/office/powerpoint/2010/main" val="41766872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Title 1"/>
          <p:cNvSpPr>
            <a:spLocks noGrp="1"/>
          </p:cNvSpPr>
          <p:nvPr>
            <p:ph type="title"/>
          </p:nvPr>
        </p:nvSpPr>
        <p:spPr>
          <a:xfrm>
            <a:off x="228600" y="152400"/>
            <a:ext cx="8915400" cy="1066800"/>
          </a:xfrm>
        </p:spPr>
        <p:txBody>
          <a:bodyPr/>
          <a:lstStyle/>
          <a:p>
            <a:r>
              <a:rPr lang="en-US">
                <a:latin typeface="Garamond" charset="0"/>
                <a:ea typeface="ＭＳ Ｐゴシック" charset="0"/>
                <a:cs typeface="ＭＳ Ｐゴシック" charset="0"/>
              </a:rPr>
              <a:t>Phase Change Memory Properties: Latency</a:t>
            </a:r>
          </a:p>
        </p:txBody>
      </p:sp>
      <p:sp>
        <p:nvSpPr>
          <p:cNvPr id="3" name="Content Placeholder 2"/>
          <p:cNvSpPr>
            <a:spLocks noGrp="1"/>
          </p:cNvSpPr>
          <p:nvPr>
            <p:ph idx="1"/>
          </p:nvPr>
        </p:nvSpPr>
        <p:spPr>
          <a:xfrm>
            <a:off x="228600" y="1066800"/>
            <a:ext cx="8610600" cy="5194300"/>
          </a:xfrm>
        </p:spPr>
        <p:txBody>
          <a:bodyPr/>
          <a:lstStyle/>
          <a:p>
            <a:r>
              <a:rPr lang="en-US">
                <a:latin typeface="Tahoma" charset="0"/>
                <a:ea typeface="ＭＳ Ｐゴシック" charset="0"/>
                <a:cs typeface="ＭＳ Ｐゴシック" charset="0"/>
              </a:rPr>
              <a:t>Latency comparable to, but slower than DRAM</a:t>
            </a:r>
          </a:p>
          <a:p>
            <a:endParaRPr lang="en-US">
              <a:latin typeface="Tahoma" charset="0"/>
              <a:ea typeface="ＭＳ Ｐゴシック" charset="0"/>
              <a:cs typeface="ＭＳ Ｐゴシック" charset="0"/>
            </a:endParaRPr>
          </a:p>
          <a:p>
            <a:endParaRPr lang="en-US">
              <a:latin typeface="Tahoma" charset="0"/>
              <a:ea typeface="ＭＳ Ｐゴシック" charset="0"/>
              <a:cs typeface="ＭＳ Ｐゴシック" charset="0"/>
            </a:endParaRPr>
          </a:p>
          <a:p>
            <a:endParaRPr lang="en-US">
              <a:latin typeface="Tahoma" charset="0"/>
              <a:ea typeface="ＭＳ Ｐゴシック" charset="0"/>
              <a:cs typeface="ＭＳ Ｐゴシック" charset="0"/>
            </a:endParaRPr>
          </a:p>
          <a:p>
            <a:endParaRPr lang="en-US">
              <a:latin typeface="Tahoma" charset="0"/>
              <a:ea typeface="ＭＳ Ｐゴシック" charset="0"/>
              <a:cs typeface="ＭＳ Ｐゴシック" charset="0"/>
            </a:endParaRPr>
          </a:p>
          <a:p>
            <a:pPr>
              <a:buFont typeface="Wingdings" charset="0"/>
              <a:buNone/>
            </a:pPr>
            <a:endParaRPr lang="en-US">
              <a:latin typeface="Tahoma" charset="0"/>
              <a:ea typeface="ＭＳ Ｐゴシック" charset="0"/>
              <a:cs typeface="ＭＳ Ｐゴシック" charset="0"/>
            </a:endParaRPr>
          </a:p>
          <a:p>
            <a:r>
              <a:rPr lang="en-US">
                <a:latin typeface="Tahoma" charset="0"/>
                <a:ea typeface="ＭＳ Ｐゴシック" charset="0"/>
                <a:cs typeface="ＭＳ Ｐゴシック" charset="0"/>
              </a:rPr>
              <a:t>Read Latency</a:t>
            </a:r>
          </a:p>
          <a:p>
            <a:pPr lvl="1"/>
            <a:r>
              <a:rPr lang="en-US">
                <a:latin typeface="Tahoma" charset="0"/>
                <a:ea typeface="ＭＳ Ｐゴシック" charset="0"/>
              </a:rPr>
              <a:t>50ns: 4x DRAM, 10</a:t>
            </a:r>
            <a:r>
              <a:rPr lang="en-US" baseline="30000">
                <a:latin typeface="Tahoma" charset="0"/>
                <a:ea typeface="ＭＳ Ｐゴシック" charset="0"/>
              </a:rPr>
              <a:t>-3</a:t>
            </a:r>
            <a:r>
              <a:rPr lang="en-US">
                <a:latin typeface="Tahoma" charset="0"/>
                <a:ea typeface="ＭＳ Ｐゴシック" charset="0"/>
              </a:rPr>
              <a:t>x NAND Flash</a:t>
            </a:r>
          </a:p>
          <a:p>
            <a:r>
              <a:rPr lang="en-US">
                <a:latin typeface="Tahoma" charset="0"/>
                <a:ea typeface="ＭＳ Ｐゴシック" charset="0"/>
                <a:cs typeface="ＭＳ Ｐゴシック" charset="0"/>
              </a:rPr>
              <a:t>Write Latency</a:t>
            </a:r>
          </a:p>
          <a:p>
            <a:pPr lvl="1"/>
            <a:r>
              <a:rPr lang="en-US">
                <a:latin typeface="Tahoma" charset="0"/>
                <a:ea typeface="ＭＳ Ｐゴシック" charset="0"/>
              </a:rPr>
              <a:t>150ns: 12x DRAM</a:t>
            </a:r>
          </a:p>
          <a:p>
            <a:r>
              <a:rPr lang="en-US">
                <a:latin typeface="Tahoma" charset="0"/>
                <a:ea typeface="ＭＳ Ｐゴシック" charset="0"/>
                <a:cs typeface="ＭＳ Ｐゴシック" charset="0"/>
              </a:rPr>
              <a:t>Write Bandwidth</a:t>
            </a:r>
          </a:p>
          <a:p>
            <a:pPr lvl="1"/>
            <a:r>
              <a:rPr lang="en-US">
                <a:latin typeface="Tahoma" charset="0"/>
                <a:ea typeface="ＭＳ Ｐゴシック" charset="0"/>
              </a:rPr>
              <a:t>5-10 MB/s: 0.1x DRAM, 1x NAND Flash</a:t>
            </a:r>
          </a:p>
          <a:p>
            <a:pPr lvl="1"/>
            <a:endParaRPr lang="en-US">
              <a:latin typeface="Tahoma" charset="0"/>
              <a:ea typeface="ＭＳ Ｐゴシック" charset="0"/>
            </a:endParaRPr>
          </a:p>
          <a:p>
            <a:pPr lvl="1"/>
            <a:endParaRPr lang="en-US">
              <a:latin typeface="Tahoma" charset="0"/>
              <a:ea typeface="ＭＳ Ｐゴシック" charset="0"/>
            </a:endParaRPr>
          </a:p>
          <a:p>
            <a:pPr lvl="1"/>
            <a:endParaRPr lang="en-US">
              <a:latin typeface="Tahoma" charset="0"/>
              <a:ea typeface="ＭＳ Ｐゴシック" charset="0"/>
            </a:endParaRPr>
          </a:p>
          <a:p>
            <a:endParaRPr lang="en-US">
              <a:latin typeface="Tahoma" charset="0"/>
              <a:ea typeface="ＭＳ Ｐゴシック" charset="0"/>
              <a:cs typeface="ＭＳ Ｐゴシック" charset="0"/>
            </a:endParaRPr>
          </a:p>
        </p:txBody>
      </p:sp>
      <p:pic>
        <p:nvPicPr>
          <p:cNvPr id="46085"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1600" y="1524000"/>
            <a:ext cx="9042400" cy="2273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5"/>
          <p:cNvSpPr/>
          <p:nvPr/>
        </p:nvSpPr>
        <p:spPr>
          <a:xfrm>
            <a:off x="1676400" y="4114803"/>
            <a:ext cx="3581400" cy="428625"/>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26" tIns="45714" rIns="91426" bIns="45714"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 name="Rectangle 6"/>
          <p:cNvSpPr/>
          <p:nvPr/>
        </p:nvSpPr>
        <p:spPr>
          <a:xfrm>
            <a:off x="2362200" y="5791203"/>
            <a:ext cx="3581400" cy="428625"/>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26" tIns="45714" rIns="91426" bIns="45714"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Rectangle 7"/>
          <p:cNvSpPr/>
          <p:nvPr/>
        </p:nvSpPr>
        <p:spPr>
          <a:xfrm>
            <a:off x="1858966" y="4953003"/>
            <a:ext cx="1493837" cy="428625"/>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26" tIns="45714" rIns="91426" bIns="45714"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 name="TextBox 1"/>
          <p:cNvSpPr txBox="1"/>
          <p:nvPr/>
        </p:nvSpPr>
        <p:spPr>
          <a:xfrm>
            <a:off x="0" y="6477000"/>
            <a:ext cx="9277796" cy="307777"/>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128"/>
                <a:cs typeface="+mn-cs"/>
              </a:rPr>
              <a:t>Qureshi+, “</a:t>
            </a:r>
            <a:r>
              <a:rPr kumimoji="0" lang="en-US" sz="1400" b="0" i="0" u="none" strike="noStrike" kern="1200" cap="none" spc="0" normalizeH="0" baseline="0" noProof="0" dirty="0">
                <a:ln>
                  <a:noFill/>
                </a:ln>
                <a:solidFill>
                  <a:srgbClr val="0432FF"/>
                </a:solidFill>
                <a:effectLst/>
                <a:uLnTx/>
                <a:uFillTx/>
                <a:latin typeface="Arial" charset="0"/>
                <a:ea typeface="ＭＳ Ｐゴシック" charset="-128"/>
                <a:cs typeface="+mn-cs"/>
              </a:rPr>
              <a:t>Scalable high performance main memory system using phase-change memory technology</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128"/>
                <a:cs typeface="+mn-cs"/>
              </a:rPr>
              <a:t>,” ISCA 2009.</a:t>
            </a:r>
          </a:p>
        </p:txBody>
      </p:sp>
    </p:spTree>
    <p:extLst>
      <p:ext uri="{BB962C8B-B14F-4D97-AF65-F5344CB8AC3E}">
        <p14:creationId xmlns:p14="http://schemas.microsoft.com/office/powerpoint/2010/main" val="3234619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8" end="8"/>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
                                            <p:txEl>
                                              <p:pRg st="10" end="10"/>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11" end="11"/>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6" grpId="0" animBg="1"/>
      <p:bldP spid="7" grpId="0" animBg="1"/>
      <p:bldP spid="8" grpId="0" animBg="1"/>
    </p:bld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Title 1"/>
          <p:cNvSpPr>
            <a:spLocks noGrp="1"/>
          </p:cNvSpPr>
          <p:nvPr>
            <p:ph type="title"/>
          </p:nvPr>
        </p:nvSpPr>
        <p:spPr/>
        <p:txBody>
          <a:bodyPr/>
          <a:lstStyle/>
          <a:p>
            <a:r>
              <a:rPr lang="en-US">
                <a:latin typeface="Garamond" charset="0"/>
                <a:ea typeface="ＭＳ Ｐゴシック" charset="0"/>
                <a:cs typeface="ＭＳ Ｐゴシック" charset="0"/>
              </a:rPr>
              <a:t>Phase Change Memory Properties</a:t>
            </a:r>
          </a:p>
        </p:txBody>
      </p:sp>
      <p:sp>
        <p:nvSpPr>
          <p:cNvPr id="47107" name="Content Placeholder 2"/>
          <p:cNvSpPr>
            <a:spLocks noGrp="1"/>
          </p:cNvSpPr>
          <p:nvPr>
            <p:ph idx="1"/>
          </p:nvPr>
        </p:nvSpPr>
        <p:spPr>
          <a:xfrm>
            <a:off x="228600" y="996950"/>
            <a:ext cx="8610600" cy="5194300"/>
          </a:xfrm>
        </p:spPr>
        <p:txBody>
          <a:bodyPr/>
          <a:lstStyle/>
          <a:p>
            <a:r>
              <a:rPr lang="en-US">
                <a:latin typeface="Tahoma" charset="0"/>
                <a:ea typeface="ＭＳ Ｐゴシック" charset="0"/>
                <a:cs typeface="ＭＳ Ｐゴシック" charset="0"/>
              </a:rPr>
              <a:t>Dynamic Energy</a:t>
            </a:r>
          </a:p>
          <a:p>
            <a:pPr lvl="1"/>
            <a:r>
              <a:rPr lang="en-US">
                <a:latin typeface="Tahoma" charset="0"/>
                <a:ea typeface="ＭＳ Ｐゴシック" charset="0"/>
              </a:rPr>
              <a:t>40 uA Rd, 150 uA Wr</a:t>
            </a:r>
          </a:p>
          <a:p>
            <a:pPr lvl="1"/>
            <a:r>
              <a:rPr lang="en-US">
                <a:latin typeface="Tahoma" charset="0"/>
                <a:ea typeface="ＭＳ Ｐゴシック" charset="0"/>
              </a:rPr>
              <a:t>2-43x DRAM, 1x NAND Flash</a:t>
            </a:r>
          </a:p>
          <a:p>
            <a:pPr lvl="1"/>
            <a:endParaRPr lang="en-US">
              <a:latin typeface="Tahoma" charset="0"/>
              <a:ea typeface="ＭＳ Ｐゴシック" charset="0"/>
            </a:endParaRPr>
          </a:p>
          <a:p>
            <a:r>
              <a:rPr lang="en-US">
                <a:latin typeface="Tahoma" charset="0"/>
                <a:ea typeface="ＭＳ Ｐゴシック" charset="0"/>
                <a:cs typeface="ＭＳ Ｐゴシック" charset="0"/>
              </a:rPr>
              <a:t>Endurance</a:t>
            </a:r>
          </a:p>
          <a:p>
            <a:pPr lvl="1"/>
            <a:r>
              <a:rPr lang="en-US">
                <a:latin typeface="Tahoma" charset="0"/>
                <a:ea typeface="ＭＳ Ｐゴシック" charset="0"/>
              </a:rPr>
              <a:t>Writes induce phase change at 650C</a:t>
            </a:r>
          </a:p>
          <a:p>
            <a:pPr lvl="1"/>
            <a:r>
              <a:rPr lang="en-US">
                <a:latin typeface="Tahoma" charset="0"/>
                <a:ea typeface="ＭＳ Ｐゴシック" charset="0"/>
              </a:rPr>
              <a:t>Contacts degrade from thermal expansion/contraction</a:t>
            </a:r>
          </a:p>
          <a:p>
            <a:pPr lvl="1"/>
            <a:r>
              <a:rPr lang="en-US">
                <a:latin typeface="Tahoma" charset="0"/>
                <a:ea typeface="ＭＳ Ｐゴシック" charset="0"/>
              </a:rPr>
              <a:t>10</a:t>
            </a:r>
            <a:r>
              <a:rPr lang="en-US" baseline="30000">
                <a:latin typeface="Tahoma" charset="0"/>
                <a:ea typeface="ＭＳ Ｐゴシック" charset="0"/>
              </a:rPr>
              <a:t>8</a:t>
            </a:r>
            <a:r>
              <a:rPr lang="en-US">
                <a:latin typeface="Tahoma" charset="0"/>
                <a:ea typeface="ＭＳ Ｐゴシック" charset="0"/>
              </a:rPr>
              <a:t> writes per cell</a:t>
            </a:r>
          </a:p>
          <a:p>
            <a:pPr lvl="1"/>
            <a:r>
              <a:rPr lang="en-US">
                <a:latin typeface="Tahoma" charset="0"/>
                <a:ea typeface="ＭＳ Ｐゴシック" charset="0"/>
              </a:rPr>
              <a:t>10</a:t>
            </a:r>
            <a:r>
              <a:rPr lang="en-US" baseline="30000">
                <a:latin typeface="Tahoma" charset="0"/>
                <a:ea typeface="ＭＳ Ｐゴシック" charset="0"/>
              </a:rPr>
              <a:t>-8</a:t>
            </a:r>
            <a:r>
              <a:rPr lang="en-US">
                <a:latin typeface="Tahoma" charset="0"/>
                <a:ea typeface="ＭＳ Ｐゴシック" charset="0"/>
              </a:rPr>
              <a:t>x DRAM, 10</a:t>
            </a:r>
            <a:r>
              <a:rPr lang="en-US" baseline="30000">
                <a:latin typeface="Tahoma" charset="0"/>
                <a:ea typeface="ＭＳ Ｐゴシック" charset="0"/>
              </a:rPr>
              <a:t>3</a:t>
            </a:r>
            <a:r>
              <a:rPr lang="en-US">
                <a:latin typeface="Tahoma" charset="0"/>
                <a:ea typeface="ＭＳ Ｐゴシック" charset="0"/>
              </a:rPr>
              <a:t>x NAND Flash</a:t>
            </a:r>
          </a:p>
          <a:p>
            <a:pPr lvl="1"/>
            <a:endParaRPr lang="en-US">
              <a:latin typeface="Tahoma" charset="0"/>
              <a:ea typeface="ＭＳ Ｐゴシック" charset="0"/>
            </a:endParaRPr>
          </a:p>
          <a:p>
            <a:r>
              <a:rPr lang="en-US">
                <a:latin typeface="Tahoma" charset="0"/>
                <a:ea typeface="ＭＳ Ｐゴシック" charset="0"/>
                <a:cs typeface="ＭＳ Ｐゴシック" charset="0"/>
              </a:rPr>
              <a:t>Cell Size</a:t>
            </a:r>
          </a:p>
          <a:p>
            <a:pPr lvl="1"/>
            <a:r>
              <a:rPr lang="en-US">
                <a:latin typeface="Tahoma" charset="0"/>
                <a:ea typeface="ＭＳ Ｐゴシック" charset="0"/>
              </a:rPr>
              <a:t>9-12F</a:t>
            </a:r>
            <a:r>
              <a:rPr lang="en-US" baseline="30000">
                <a:latin typeface="Tahoma" charset="0"/>
                <a:ea typeface="ＭＳ Ｐゴシック" charset="0"/>
              </a:rPr>
              <a:t>2</a:t>
            </a:r>
            <a:r>
              <a:rPr lang="en-US">
                <a:latin typeface="Tahoma" charset="0"/>
                <a:ea typeface="ＭＳ Ｐゴシック" charset="0"/>
              </a:rPr>
              <a:t> using BJT, single-level cells</a:t>
            </a:r>
          </a:p>
          <a:p>
            <a:pPr lvl="1"/>
            <a:r>
              <a:rPr lang="en-US">
                <a:latin typeface="Tahoma" charset="0"/>
                <a:ea typeface="ＭＳ Ｐゴシック" charset="0"/>
              </a:rPr>
              <a:t>1.5x DRAM, 2-3x NAND     (will scale with feature size, MLC)</a:t>
            </a:r>
          </a:p>
          <a:p>
            <a:pPr lvl="1"/>
            <a:endParaRPr lang="en-US">
              <a:latin typeface="Tahoma" charset="0"/>
              <a:ea typeface="ＭＳ Ｐゴシック" charset="0"/>
            </a:endParaRPr>
          </a:p>
        </p:txBody>
      </p:sp>
      <p:sp>
        <p:nvSpPr>
          <p:cNvPr id="4710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1BB1E15-88E8-7E48-935F-EBC85272E6E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440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6" name="Rectangle 5"/>
          <p:cNvSpPr/>
          <p:nvPr/>
        </p:nvSpPr>
        <p:spPr>
          <a:xfrm>
            <a:off x="838200" y="1828803"/>
            <a:ext cx="3810000" cy="428625"/>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26" tIns="45714" rIns="91426" bIns="45714"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 name="Rectangle 6"/>
          <p:cNvSpPr/>
          <p:nvPr/>
        </p:nvSpPr>
        <p:spPr>
          <a:xfrm>
            <a:off x="838200" y="4278313"/>
            <a:ext cx="4038600" cy="428625"/>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91426" tIns="45714" rIns="91426" bIns="45714"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Rectangle 7"/>
          <p:cNvSpPr/>
          <p:nvPr/>
        </p:nvSpPr>
        <p:spPr>
          <a:xfrm>
            <a:off x="838200" y="5943603"/>
            <a:ext cx="3124200" cy="428625"/>
          </a:xfrm>
          <a:prstGeom prst="rect">
            <a:avLst/>
          </a:pr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91426" tIns="45714" rIns="91426" bIns="45714"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0429124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Phase Change Memory: Pros and Cons</a:t>
            </a:r>
          </a:p>
        </p:txBody>
      </p:sp>
      <p:sp>
        <p:nvSpPr>
          <p:cNvPr id="29699" name="Content Placeholder 2"/>
          <p:cNvSpPr>
            <a:spLocks noGrp="1"/>
          </p:cNvSpPr>
          <p:nvPr>
            <p:ph idx="1"/>
          </p:nvPr>
        </p:nvSpPr>
        <p:spPr>
          <a:xfrm>
            <a:off x="228600" y="520700"/>
            <a:ext cx="8610600" cy="5194300"/>
          </a:xfrm>
        </p:spPr>
        <p:txBody>
          <a:bodyPr/>
          <a:lstStyle/>
          <a:p>
            <a:pPr eaLnBrk="1" hangingPunct="1"/>
            <a:endParaRPr lang="en-US" dirty="0">
              <a:latin typeface="Tahoma" charset="0"/>
              <a:ea typeface="ＭＳ Ｐゴシック" charset="0"/>
              <a:cs typeface="ＭＳ Ｐゴシック" charset="0"/>
            </a:endParaRPr>
          </a:p>
          <a:p>
            <a:pPr eaLnBrk="1" hangingPunct="1"/>
            <a:r>
              <a:rPr lang="en-US" dirty="0">
                <a:latin typeface="Tahoma" charset="0"/>
                <a:ea typeface="ＭＳ Ｐゴシック" charset="0"/>
                <a:cs typeface="ＭＳ Ｐゴシック" charset="0"/>
              </a:rPr>
              <a:t>Pros over DRAM</a:t>
            </a:r>
          </a:p>
          <a:p>
            <a:pPr lvl="1" eaLnBrk="1" hangingPunct="1"/>
            <a:r>
              <a:rPr lang="en-US" dirty="0">
                <a:solidFill>
                  <a:srgbClr val="008000"/>
                </a:solidFill>
                <a:latin typeface="Tahoma" charset="0"/>
                <a:ea typeface="ＭＳ Ｐゴシック" charset="0"/>
              </a:rPr>
              <a:t>Better technology scaling (capacity and cost)</a:t>
            </a:r>
          </a:p>
          <a:p>
            <a:pPr lvl="1" eaLnBrk="1" hangingPunct="1"/>
            <a:r>
              <a:rPr lang="en-US" dirty="0">
                <a:solidFill>
                  <a:srgbClr val="008000"/>
                </a:solidFill>
                <a:latin typeface="Tahoma" charset="0"/>
                <a:ea typeface="ＭＳ Ｐゴシック" charset="0"/>
              </a:rPr>
              <a:t>Non volatile </a:t>
            </a:r>
            <a:r>
              <a:rPr lang="en-US" dirty="0">
                <a:solidFill>
                  <a:srgbClr val="008000"/>
                </a:solidFill>
                <a:latin typeface="Tahoma" charset="0"/>
                <a:ea typeface="ＭＳ Ｐゴシック" charset="0"/>
                <a:sym typeface="Wingdings"/>
              </a:rPr>
              <a:t> Persistent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Low idle power (no refresh)</a:t>
            </a:r>
          </a:p>
          <a:p>
            <a:pPr lvl="1" eaLnBrk="1" hangingPunct="1"/>
            <a:endParaRPr lang="en-US" sz="11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Cons</a:t>
            </a:r>
          </a:p>
          <a:p>
            <a:pPr lvl="1" eaLnBrk="1" hangingPunct="1"/>
            <a:r>
              <a:rPr lang="en-US" dirty="0">
                <a:solidFill>
                  <a:srgbClr val="FF0000"/>
                </a:solidFill>
                <a:latin typeface="Tahoma" charset="0"/>
                <a:ea typeface="ＭＳ Ｐゴシック" charset="0"/>
              </a:rPr>
              <a:t>Higher latencies: ~4-15x DRAM (especially write)</a:t>
            </a:r>
          </a:p>
          <a:p>
            <a:pPr lvl="1" eaLnBrk="1" hangingPunct="1"/>
            <a:r>
              <a:rPr lang="en-US" dirty="0">
                <a:solidFill>
                  <a:srgbClr val="FF0000"/>
                </a:solidFill>
                <a:latin typeface="Tahoma" charset="0"/>
                <a:ea typeface="ＭＳ Ｐゴシック" charset="0"/>
              </a:rPr>
              <a:t>Higher active energy: ~2-50x DRAM (especially write)</a:t>
            </a:r>
          </a:p>
          <a:p>
            <a:pPr lvl="1" eaLnBrk="1" hangingPunct="1"/>
            <a:r>
              <a:rPr lang="en-US" dirty="0">
                <a:solidFill>
                  <a:srgbClr val="FF0000"/>
                </a:solidFill>
                <a:latin typeface="Tahoma" charset="0"/>
                <a:ea typeface="ＭＳ Ｐゴシック" charset="0"/>
              </a:rPr>
              <a:t>Lower endurance (a cell dies after ~10</a:t>
            </a:r>
            <a:r>
              <a:rPr lang="en-US" baseline="30000" dirty="0">
                <a:solidFill>
                  <a:srgbClr val="FF0000"/>
                </a:solidFill>
                <a:latin typeface="Tahoma" charset="0"/>
                <a:ea typeface="ＭＳ Ｐゴシック" charset="0"/>
              </a:rPr>
              <a:t>8</a:t>
            </a:r>
            <a:r>
              <a:rPr lang="en-US" dirty="0">
                <a:solidFill>
                  <a:srgbClr val="FF0000"/>
                </a:solidFill>
                <a:latin typeface="Tahoma" charset="0"/>
                <a:ea typeface="ＭＳ Ｐゴシック" charset="0"/>
              </a:rPr>
              <a:t> writes)</a:t>
            </a:r>
          </a:p>
          <a:p>
            <a:pPr lvl="1" eaLnBrk="1" hangingPunct="1"/>
            <a:r>
              <a:rPr lang="en-US" dirty="0">
                <a:solidFill>
                  <a:srgbClr val="FF0000"/>
                </a:solidFill>
                <a:latin typeface="Tahoma" charset="0"/>
                <a:ea typeface="ＭＳ Ｐゴシック" charset="0"/>
              </a:rPr>
              <a:t>Reliability issues (resistance drift)</a:t>
            </a:r>
          </a:p>
          <a:p>
            <a:pPr lvl="1" eaLnBrk="1" hangingPunct="1"/>
            <a:endParaRPr lang="en-US" sz="20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Challenges in enabling PCM as DRAM replacement/helper:</a:t>
            </a:r>
          </a:p>
          <a:p>
            <a:pPr lvl="1" eaLnBrk="1" hangingPunct="1"/>
            <a:r>
              <a:rPr lang="en-US" dirty="0">
                <a:solidFill>
                  <a:srgbClr val="0000FF"/>
                </a:solidFill>
                <a:latin typeface="Tahoma" charset="0"/>
                <a:ea typeface="ＭＳ Ｐゴシック" charset="0"/>
              </a:rPr>
              <a:t>Mitigate PCM shortcomings</a:t>
            </a:r>
          </a:p>
          <a:p>
            <a:pPr lvl="1" eaLnBrk="1" hangingPunct="1"/>
            <a:r>
              <a:rPr lang="en-US" dirty="0">
                <a:solidFill>
                  <a:srgbClr val="0000FF"/>
                </a:solidFill>
                <a:latin typeface="Tahoma" charset="0"/>
                <a:ea typeface="ＭＳ Ｐゴシック" charset="0"/>
              </a:rPr>
              <a:t>Find the right way to place PCM in the system</a:t>
            </a:r>
          </a:p>
        </p:txBody>
      </p:sp>
      <p:sp>
        <p:nvSpPr>
          <p:cNvPr id="4813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2FE82CC-7BA9-6841-9A5F-3367483BAFF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441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61098775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9699">
                                            <p:txEl>
                                              <p:pRg st="12" end="1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9699">
                                            <p:txEl>
                                              <p:pRg st="13" end="13"/>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9699">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9" grpId="0" build="p"/>
    </p:bld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(I)</a:t>
            </a:r>
          </a:p>
        </p:txBody>
      </p:sp>
      <p:sp>
        <p:nvSpPr>
          <p:cNvPr id="52227"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endParaRPr lang="en-US" sz="1100" dirty="0">
              <a:solidFill>
                <a:srgbClr val="0000FF"/>
              </a:solidFill>
              <a:latin typeface="Tahoma" charset="0"/>
              <a:ea typeface="ＭＳ Ｐゴシック" charset="0"/>
              <a:cs typeface="ＭＳ Ｐゴシック" charset="0"/>
            </a:endParaRPr>
          </a:p>
          <a:p>
            <a:pPr eaLnBrk="1" hangingPunct="1"/>
            <a:endParaRPr lang="en-US" sz="1100" dirty="0">
              <a:solidFill>
                <a:srgbClr val="0000FF"/>
              </a:solidFill>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Hybrid PCM+DRAM </a:t>
            </a:r>
            <a:r>
              <a:rPr lang="en-US" sz="2000" dirty="0">
                <a:solidFill>
                  <a:srgbClr val="008000"/>
                </a:solidFill>
                <a:latin typeface="Tahoma" charset="0"/>
                <a:ea typeface="ＭＳ Ｐゴシック" charset="0"/>
                <a:cs typeface="ＭＳ Ｐゴシック" charset="0"/>
              </a:rPr>
              <a:t>[</a:t>
            </a:r>
            <a:r>
              <a:rPr lang="en-US" sz="2000" dirty="0" err="1">
                <a:solidFill>
                  <a:srgbClr val="008000"/>
                </a:solidFill>
                <a:latin typeface="Tahoma" charset="0"/>
                <a:ea typeface="ＭＳ Ｐゴシック" charset="0"/>
                <a:cs typeface="ＭＳ Ｐゴシック" charset="0"/>
              </a:rPr>
              <a:t>Qureshi</a:t>
            </a:r>
            <a:r>
              <a:rPr lang="en-US" sz="2000" dirty="0">
                <a:solidFill>
                  <a:srgbClr val="008000"/>
                </a:solidFill>
                <a:latin typeface="Tahoma" charset="0"/>
                <a:ea typeface="ＭＳ Ｐゴシック" charset="0"/>
                <a:cs typeface="ＭＳ Ｐゴシック" charset="0"/>
              </a:rPr>
              <a:t>+ ISCA’09, </a:t>
            </a:r>
            <a:r>
              <a:rPr lang="en-US" sz="2000" dirty="0" err="1">
                <a:solidFill>
                  <a:srgbClr val="008000"/>
                </a:solidFill>
                <a:latin typeface="Tahoma" charset="0"/>
                <a:ea typeface="ＭＳ Ｐゴシック" charset="0"/>
                <a:cs typeface="ＭＳ Ｐゴシック" charset="0"/>
              </a:rPr>
              <a:t>Dhiman</a:t>
            </a:r>
            <a:r>
              <a:rPr lang="en-US" sz="2000" dirty="0">
                <a:solidFill>
                  <a:srgbClr val="008000"/>
                </a:solidFill>
                <a:latin typeface="Tahoma" charset="0"/>
                <a:ea typeface="ＭＳ Ｐゴシック" charset="0"/>
                <a:cs typeface="ＭＳ Ｐゴシック" charset="0"/>
              </a:rPr>
              <a:t>+ DAC’09]</a:t>
            </a:r>
            <a:r>
              <a:rPr lang="en-US" dirty="0">
                <a:solidFill>
                  <a:srgbClr val="0000FF"/>
                </a:solidFill>
                <a:latin typeface="Tahoma" charset="0"/>
                <a:ea typeface="ＭＳ Ｐゴシック" charset="0"/>
                <a:cs typeface="ＭＳ Ｐゴシック" charset="0"/>
              </a:rPr>
              <a:t>: </a:t>
            </a:r>
          </a:p>
          <a:p>
            <a:pPr lvl="1" eaLnBrk="1" hangingPunct="1"/>
            <a:r>
              <a:rPr lang="en-US" dirty="0">
                <a:latin typeface="Tahoma" charset="0"/>
                <a:ea typeface="ＭＳ Ｐゴシック" charset="0"/>
              </a:rPr>
              <a:t>How to partition/migrate data between PCM and DRAM</a:t>
            </a:r>
          </a:p>
        </p:txBody>
      </p:sp>
      <p:sp>
        <p:nvSpPr>
          <p:cNvPr id="5222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B3EF163-E7CF-734F-8A38-A2627986A4B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442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52229" name="Picture 4" descr="pcm-dram.tif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79600" y="1524000"/>
            <a:ext cx="5588000" cy="25574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2230"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6850" y="1484784"/>
            <a:ext cx="8642350" cy="2432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2231" name="Rectangle 5"/>
          <p:cNvSpPr>
            <a:spLocks noChangeArrowheads="1"/>
          </p:cNvSpPr>
          <p:nvPr/>
        </p:nvSpPr>
        <p:spPr bwMode="auto">
          <a:xfrm>
            <a:off x="3200400" y="2708920"/>
            <a:ext cx="2895600" cy="1143000"/>
          </a:xfrm>
          <a:prstGeom prst="rect">
            <a:avLst/>
          </a:prstGeom>
          <a:noFill/>
          <a:ln w="1270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
              <a:cs typeface="+mn-cs"/>
            </a:endParaRPr>
          </a:p>
        </p:txBody>
      </p:sp>
    </p:spTree>
    <p:extLst>
      <p:ext uri="{BB962C8B-B14F-4D97-AF65-F5344CB8AC3E}">
        <p14:creationId xmlns:p14="http://schemas.microsoft.com/office/powerpoint/2010/main" val="222445356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227">
                                            <p:txEl>
                                              <p:pRg st="9" end="9"/>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23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227">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build="p"/>
      <p:bldP spid="52231" grpId="0" animBg="1"/>
    </p:bld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(II)</a:t>
            </a:r>
          </a:p>
        </p:txBody>
      </p:sp>
      <p:sp>
        <p:nvSpPr>
          <p:cNvPr id="54275"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Pure PCM main memory </a:t>
            </a:r>
            <a:r>
              <a:rPr lang="en-US" sz="2000" dirty="0">
                <a:solidFill>
                  <a:srgbClr val="008000"/>
                </a:solidFill>
                <a:latin typeface="Tahoma" charset="0"/>
                <a:ea typeface="ＭＳ Ｐゴシック" charset="0"/>
                <a:cs typeface="ＭＳ Ｐゴシック" charset="0"/>
              </a:rPr>
              <a:t>[Lee et al., ISCA’09, Top Picks’10]</a:t>
            </a:r>
            <a:r>
              <a:rPr lang="en-US" dirty="0">
                <a:latin typeface="Tahoma" charset="0"/>
                <a:ea typeface="ＭＳ Ｐゴシック" charset="0"/>
                <a:cs typeface="ＭＳ Ｐゴシック" charset="0"/>
              </a:rPr>
              <a:t>: </a:t>
            </a:r>
          </a:p>
          <a:p>
            <a:pPr lvl="1" eaLnBrk="1" hangingPunct="1"/>
            <a:r>
              <a:rPr lang="en-US" dirty="0">
                <a:latin typeface="Tahoma" charset="0"/>
                <a:ea typeface="ＭＳ Ｐゴシック" charset="0"/>
              </a:rPr>
              <a:t>How to redesign entire hierarchy (and cores) to overcome PCM shortcomings</a:t>
            </a:r>
          </a:p>
        </p:txBody>
      </p:sp>
      <p:sp>
        <p:nvSpPr>
          <p:cNvPr id="5427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9D8C9EB-AE2A-C24C-B938-98D1CB46FF5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443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54277" name="Picture 4" descr="pcm-dram.tif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79600" y="1524000"/>
            <a:ext cx="5588000" cy="25574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4278"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2471" y="1484784"/>
            <a:ext cx="8642350" cy="2432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279" name="Rectangle 5"/>
          <p:cNvSpPr>
            <a:spLocks noChangeArrowheads="1"/>
          </p:cNvSpPr>
          <p:nvPr/>
        </p:nvSpPr>
        <p:spPr bwMode="auto">
          <a:xfrm>
            <a:off x="6096000" y="2743200"/>
            <a:ext cx="2895600" cy="1143000"/>
          </a:xfrm>
          <a:prstGeom prst="rect">
            <a:avLst/>
          </a:prstGeom>
          <a:noFill/>
          <a:ln w="1270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
              <a:cs typeface="+mn-cs"/>
            </a:endParaRPr>
          </a:p>
        </p:txBody>
      </p:sp>
    </p:spTree>
    <p:extLst>
      <p:ext uri="{BB962C8B-B14F-4D97-AF65-F5344CB8AC3E}">
        <p14:creationId xmlns:p14="http://schemas.microsoft.com/office/powerpoint/2010/main" val="3838688717"/>
      </p:ext>
    </p:extLst>
  </p:cSld>
  <p:clrMapOvr>
    <a:masterClrMapping/>
  </p:clrMapOvr>
  <p:transition/>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An Initial Study: Replace DRAM with PCM</a:t>
            </a:r>
          </a:p>
        </p:txBody>
      </p:sp>
      <p:sp>
        <p:nvSpPr>
          <p:cNvPr id="45059" name="Content Placeholder 2"/>
          <p:cNvSpPr>
            <a:spLocks noGrp="1"/>
          </p:cNvSpPr>
          <p:nvPr>
            <p:ph idx="1"/>
          </p:nvPr>
        </p:nvSpPr>
        <p:spPr>
          <a:xfrm>
            <a:off x="228600" y="996950"/>
            <a:ext cx="8807896" cy="5194300"/>
          </a:xfrm>
        </p:spPr>
        <p:txBody>
          <a:bodyPr/>
          <a:lstStyle/>
          <a:p>
            <a:r>
              <a:rPr lang="en-US" dirty="0">
                <a:latin typeface="Tahoma" charset="0"/>
                <a:ea typeface="ＭＳ Ｐゴシック" charset="0"/>
                <a:cs typeface="ＭＳ Ｐゴシック" charset="0"/>
              </a:rPr>
              <a:t>Lee, </a:t>
            </a:r>
            <a:r>
              <a:rPr lang="en-US" dirty="0" err="1">
                <a:latin typeface="Tahoma" charset="0"/>
                <a:ea typeface="ＭＳ Ｐゴシック" charset="0"/>
                <a:cs typeface="ＭＳ Ｐゴシック" charset="0"/>
              </a:rPr>
              <a:t>Ipek</a:t>
            </a:r>
            <a:r>
              <a:rPr lang="en-US" dirty="0">
                <a:latin typeface="Tahoma" charset="0"/>
                <a:ea typeface="ＭＳ Ｐゴシック" charset="0"/>
                <a:cs typeface="ＭＳ Ｐゴシック" charset="0"/>
              </a:rPr>
              <a:t>, Mutlu, Burger, </a:t>
            </a:r>
            <a:r>
              <a:rPr lang="ja-JP" altLang="en-US" dirty="0">
                <a:latin typeface="Tahoma" charset="0"/>
                <a:ea typeface="ＭＳ Ｐゴシック" charset="0"/>
                <a:cs typeface="ＭＳ Ｐゴシック" charset="0"/>
              </a:rPr>
              <a:t>“</a:t>
            </a:r>
            <a:r>
              <a:rPr lang="en-US" dirty="0">
                <a:solidFill>
                  <a:srgbClr val="0000FF"/>
                </a:solidFill>
                <a:latin typeface="Tahoma" charset="0"/>
                <a:ea typeface="ＭＳ Ｐゴシック" charset="0"/>
                <a:cs typeface="ＭＳ Ｐゴシック" charset="0"/>
              </a:rPr>
              <a:t>Architecting Phase Change Memory as a Scalable DRAM Alternative</a:t>
            </a:r>
            <a:r>
              <a:rPr lang="en-US" dirty="0">
                <a:latin typeface="Tahoma" charset="0"/>
                <a:ea typeface="ＭＳ Ｐゴシック" charset="0"/>
                <a:cs typeface="ＭＳ Ｐゴシック" charset="0"/>
              </a:rPr>
              <a:t>,</a:t>
            </a:r>
            <a:r>
              <a:rPr lang="ja-JP" altLang="en-US" dirty="0">
                <a:latin typeface="Tahoma" charset="0"/>
                <a:ea typeface="ＭＳ Ｐゴシック" charset="0"/>
                <a:cs typeface="ＭＳ Ｐゴシック" charset="0"/>
              </a:rPr>
              <a:t>”</a:t>
            </a:r>
            <a:r>
              <a:rPr lang="en-US" dirty="0">
                <a:latin typeface="Tahoma" charset="0"/>
                <a:ea typeface="ＭＳ Ｐゴシック" charset="0"/>
                <a:cs typeface="ＭＳ Ｐゴシック" charset="0"/>
              </a:rPr>
              <a:t> ISCA 2009.</a:t>
            </a:r>
          </a:p>
          <a:p>
            <a:pPr lvl="1"/>
            <a:r>
              <a:rPr lang="en-US" dirty="0">
                <a:latin typeface="Tahoma" charset="0"/>
                <a:ea typeface="ＭＳ Ｐゴシック" charset="0"/>
                <a:cs typeface="ＭＳ Ｐゴシック" charset="0"/>
              </a:rPr>
              <a:t>Surveyed prototypes from 2003-2008 (e.g. IEDM, VLSI, ISSCC)</a:t>
            </a:r>
          </a:p>
          <a:p>
            <a:pPr lvl="1"/>
            <a:r>
              <a:rPr lang="en-US" dirty="0">
                <a:latin typeface="Tahoma" charset="0"/>
                <a:ea typeface="ＭＳ Ｐゴシック" charset="0"/>
                <a:cs typeface="ＭＳ Ｐゴシック" charset="0"/>
              </a:rPr>
              <a:t>Derived “average” PCM parameters for F=90nm</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450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082A579-E316-044F-805A-ED8A38B34982}"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444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81000" y="3284984"/>
            <a:ext cx="8401050" cy="30718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5"/>
          <p:cNvSpPr/>
          <p:nvPr/>
        </p:nvSpPr>
        <p:spPr>
          <a:xfrm>
            <a:off x="611560" y="5301208"/>
            <a:ext cx="216024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 name="Rectangle 6"/>
          <p:cNvSpPr/>
          <p:nvPr/>
        </p:nvSpPr>
        <p:spPr>
          <a:xfrm>
            <a:off x="4876800" y="4199384"/>
            <a:ext cx="243840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Rectangle 7"/>
          <p:cNvSpPr/>
          <p:nvPr/>
        </p:nvSpPr>
        <p:spPr>
          <a:xfrm>
            <a:off x="4876800" y="5775772"/>
            <a:ext cx="243840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6964552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itle 1"/>
          <p:cNvSpPr>
            <a:spLocks noGrp="1"/>
          </p:cNvSpPr>
          <p:nvPr>
            <p:ph type="title"/>
          </p:nvPr>
        </p:nvSpPr>
        <p:spPr>
          <a:xfrm>
            <a:off x="228600" y="152400"/>
            <a:ext cx="8915400" cy="1066800"/>
          </a:xfrm>
        </p:spPr>
        <p:txBody>
          <a:bodyPr/>
          <a:lstStyle/>
          <a:p>
            <a:r>
              <a:rPr lang="en-US" sz="3500">
                <a:solidFill>
                  <a:srgbClr val="006633"/>
                </a:solidFill>
                <a:latin typeface="Garamond" charset="0"/>
                <a:ea typeface="ＭＳ Ｐゴシック" charset="0"/>
                <a:cs typeface="ＭＳ Ｐゴシック" charset="0"/>
              </a:rPr>
              <a:t>Results: Naïve Replacement of DRAM with PCM</a:t>
            </a:r>
            <a:endParaRPr lang="en-US">
              <a:latin typeface="Garamond" charset="0"/>
              <a:ea typeface="ＭＳ Ｐゴシック" charset="0"/>
              <a:cs typeface="ＭＳ Ｐゴシック" charset="0"/>
            </a:endParaRPr>
          </a:p>
        </p:txBody>
      </p:sp>
      <p:sp>
        <p:nvSpPr>
          <p:cNvPr id="55299" name="Content Placeholder 2"/>
          <p:cNvSpPr>
            <a:spLocks noGrp="1"/>
          </p:cNvSpPr>
          <p:nvPr>
            <p:ph idx="1"/>
          </p:nvPr>
        </p:nvSpPr>
        <p:spPr>
          <a:xfrm>
            <a:off x="228600" y="996950"/>
            <a:ext cx="8915400" cy="5194300"/>
          </a:xfrm>
        </p:spPr>
        <p:txBody>
          <a:bodyPr/>
          <a:lstStyle/>
          <a:p>
            <a:r>
              <a:rPr lang="en-US" sz="2200" dirty="0">
                <a:latin typeface="Tahoma" charset="0"/>
                <a:ea typeface="ＭＳ Ｐゴシック" charset="0"/>
                <a:cs typeface="ＭＳ Ｐゴシック" charset="0"/>
              </a:rPr>
              <a:t>Replace DRAM with PCM in a 4-core, 4MB L2 system</a:t>
            </a:r>
          </a:p>
          <a:p>
            <a:r>
              <a:rPr lang="en-US" sz="2200" dirty="0">
                <a:latin typeface="Tahoma" charset="0"/>
                <a:ea typeface="ＭＳ Ｐゴシック" charset="0"/>
                <a:cs typeface="ＭＳ Ｐゴシック" charset="0"/>
              </a:rPr>
              <a:t>PCM organized the same as DRAM: row buffers, banks, peripherals</a:t>
            </a:r>
          </a:p>
          <a:p>
            <a:r>
              <a:rPr lang="en-US" sz="2200" dirty="0">
                <a:solidFill>
                  <a:srgbClr val="FF0000"/>
                </a:solidFill>
                <a:latin typeface="Tahoma" charset="0"/>
                <a:ea typeface="ＭＳ Ｐゴシック" charset="0"/>
                <a:cs typeface="ＭＳ Ｐゴシック" charset="0"/>
              </a:rPr>
              <a:t>1.6x delay, 2.2x energy, 500-hour average lifetime</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r>
              <a:rPr lang="en-US" sz="2200" dirty="0">
                <a:latin typeface="Tahoma" charset="0"/>
                <a:ea typeface="ＭＳ Ｐゴシック" charset="0"/>
                <a:cs typeface="ＭＳ Ｐゴシック" charset="0"/>
              </a:rPr>
              <a:t>Lee, </a:t>
            </a:r>
            <a:r>
              <a:rPr lang="en-US" sz="2200" dirty="0" err="1">
                <a:latin typeface="Tahoma" charset="0"/>
                <a:ea typeface="ＭＳ Ｐゴシック" charset="0"/>
                <a:cs typeface="ＭＳ Ｐゴシック" charset="0"/>
              </a:rPr>
              <a:t>Ipek</a:t>
            </a:r>
            <a:r>
              <a:rPr lang="en-US" sz="2200" dirty="0">
                <a:latin typeface="Tahoma" charset="0"/>
                <a:ea typeface="ＭＳ Ｐゴシック" charset="0"/>
                <a:cs typeface="ＭＳ Ｐゴシック" charset="0"/>
              </a:rPr>
              <a:t>, Mutlu, Burger, </a:t>
            </a:r>
            <a:r>
              <a:rPr lang="ja-JP" altLang="en-US" sz="2200" dirty="0">
                <a:latin typeface="Tahoma" charset="0"/>
                <a:ea typeface="ＭＳ Ｐゴシック" charset="0"/>
                <a:cs typeface="ＭＳ Ｐゴシック" charset="0"/>
              </a:rPr>
              <a:t>“</a:t>
            </a:r>
            <a:r>
              <a:rPr lang="en-US" sz="2200" dirty="0">
                <a:solidFill>
                  <a:srgbClr val="0000FF"/>
                </a:solidFill>
                <a:latin typeface="Tahoma" charset="0"/>
                <a:ea typeface="ＭＳ Ｐゴシック" charset="0"/>
                <a:cs typeface="ＭＳ Ｐゴシック" charset="0"/>
              </a:rPr>
              <a:t>Architecting Phase Change Memory as a Scalable DRAM Alternative</a:t>
            </a:r>
            <a:r>
              <a:rPr lang="en-US" sz="2200" dirty="0">
                <a:latin typeface="Tahoma" charset="0"/>
                <a:ea typeface="ＭＳ Ｐゴシック" charset="0"/>
                <a:cs typeface="ＭＳ Ｐゴシック" charset="0"/>
              </a:rPr>
              <a:t>,</a:t>
            </a:r>
            <a:r>
              <a:rPr lang="ja-JP" altLang="en-US" sz="2200" dirty="0">
                <a:latin typeface="Tahoma" charset="0"/>
                <a:ea typeface="ＭＳ Ｐゴシック" charset="0"/>
                <a:cs typeface="ＭＳ Ｐゴシック" charset="0"/>
              </a:rPr>
              <a:t>”</a:t>
            </a:r>
            <a:r>
              <a:rPr lang="en-US" sz="2200" dirty="0">
                <a:latin typeface="Tahoma" charset="0"/>
                <a:ea typeface="ＭＳ Ｐゴシック" charset="0"/>
                <a:cs typeface="ＭＳ Ｐゴシック" charset="0"/>
              </a:rPr>
              <a:t> ISCA 2009.</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5530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05DDA85-8629-3848-BCAD-65B9EC18818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445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5530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4000" y="2362200"/>
            <a:ext cx="8280400" cy="32591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6448873"/>
      </p:ext>
    </p:extLst>
  </p:cSld>
  <p:clrMapOvr>
    <a:masterClrMapping/>
  </p:clrMapOvr>
  <p:transition/>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Title 1"/>
          <p:cNvSpPr>
            <a:spLocks noGrp="1"/>
          </p:cNvSpPr>
          <p:nvPr>
            <p:ph type="title"/>
          </p:nvPr>
        </p:nvSpPr>
        <p:spPr>
          <a:xfrm>
            <a:off x="228600" y="152400"/>
            <a:ext cx="8915400" cy="1066800"/>
          </a:xfrm>
        </p:spPr>
        <p:txBody>
          <a:bodyPr/>
          <a:lstStyle/>
          <a:p>
            <a:r>
              <a:rPr lang="en-US">
                <a:latin typeface="Garamond" charset="0"/>
                <a:ea typeface="ＭＳ Ｐゴシック" charset="0"/>
                <a:cs typeface="ＭＳ Ｐゴシック" charset="0"/>
              </a:rPr>
              <a:t>Architecting PCM to Mitigate Shortcomings</a:t>
            </a:r>
          </a:p>
        </p:txBody>
      </p:sp>
      <p:sp>
        <p:nvSpPr>
          <p:cNvPr id="56323" name="Content Placeholder 2"/>
          <p:cNvSpPr>
            <a:spLocks noGrp="1"/>
          </p:cNvSpPr>
          <p:nvPr>
            <p:ph idx="1"/>
          </p:nvPr>
        </p:nvSpPr>
        <p:spPr>
          <a:xfrm>
            <a:off x="228600" y="996950"/>
            <a:ext cx="8915400" cy="5194300"/>
          </a:xfrm>
        </p:spPr>
        <p:txBody>
          <a:bodyPr/>
          <a:lstStyle/>
          <a:p>
            <a:r>
              <a:rPr lang="en-US" dirty="0">
                <a:latin typeface="Tahoma" charset="0"/>
                <a:ea typeface="ＭＳ Ｐゴシック" charset="0"/>
                <a:cs typeface="ＭＳ Ｐゴシック" charset="0"/>
              </a:rPr>
              <a:t>Idea 1: Use multiple narrow row buffers in each PCM chip</a:t>
            </a:r>
          </a:p>
          <a:p>
            <a:pPr marL="695220" lvl="2" indent="-342849">
              <a:buNone/>
            </a:pPr>
            <a:r>
              <a:rPr lang="en-US" sz="2200" dirty="0">
                <a:latin typeface="Tahoma" charset="0"/>
                <a:ea typeface="ＭＳ Ｐゴシック" charset="0"/>
                <a:sym typeface="Wingdings" charset="0"/>
              </a:rPr>
              <a:t> </a:t>
            </a:r>
            <a:r>
              <a:rPr lang="en-US" sz="2200" dirty="0">
                <a:latin typeface="Tahoma" charset="0"/>
                <a:ea typeface="ＭＳ Ｐゴシック" charset="0"/>
              </a:rPr>
              <a:t>Reduces array reads/writes </a:t>
            </a:r>
            <a:r>
              <a:rPr lang="en-US" sz="2200" dirty="0">
                <a:latin typeface="Tahoma" charset="0"/>
                <a:ea typeface="ＭＳ Ｐゴシック" charset="0"/>
                <a:sym typeface="Wingdings" charset="0"/>
              </a:rPr>
              <a:t> better endurance, latency, energy</a:t>
            </a:r>
            <a:endParaRPr lang="en-US" dirty="0">
              <a:latin typeface="Tahoma" charset="0"/>
              <a:ea typeface="ＭＳ Ｐゴシック" charset="0"/>
            </a:endParaRPr>
          </a:p>
          <a:p>
            <a:pPr lvl="1"/>
            <a:endParaRPr lang="en-US" dirty="0">
              <a:latin typeface="Tahoma" charset="0"/>
              <a:ea typeface="ＭＳ Ｐゴシック" charset="0"/>
              <a:sym typeface="Wingdings" charset="0"/>
            </a:endParaRPr>
          </a:p>
          <a:p>
            <a:r>
              <a:rPr lang="en-US" dirty="0">
                <a:latin typeface="Tahoma" charset="0"/>
                <a:ea typeface="ＭＳ Ｐゴシック" charset="0"/>
                <a:cs typeface="ＭＳ Ｐゴシック" charset="0"/>
                <a:sym typeface="Wingdings" charset="0"/>
              </a:rPr>
              <a:t>Idea 2: Write into array at</a:t>
            </a:r>
          </a:p>
          <a:p>
            <a:pPr>
              <a:buFont typeface="Wingdings" charset="0"/>
              <a:buNone/>
            </a:pPr>
            <a:r>
              <a:rPr lang="en-US" dirty="0">
                <a:latin typeface="Tahoma" charset="0"/>
                <a:ea typeface="ＭＳ Ｐゴシック" charset="0"/>
                <a:cs typeface="ＭＳ Ｐゴシック" charset="0"/>
                <a:sym typeface="Wingdings" charset="0"/>
              </a:rPr>
              <a:t>    cache block or word </a:t>
            </a:r>
          </a:p>
          <a:p>
            <a:pPr>
              <a:buFont typeface="Wingdings" charset="0"/>
              <a:buNone/>
            </a:pPr>
            <a:r>
              <a:rPr lang="en-US" dirty="0">
                <a:latin typeface="Tahoma" charset="0"/>
                <a:ea typeface="ＭＳ Ｐゴシック" charset="0"/>
                <a:cs typeface="ＭＳ Ｐゴシック" charset="0"/>
                <a:sym typeface="Wingdings" charset="0"/>
              </a:rPr>
              <a:t>    granularity</a:t>
            </a:r>
          </a:p>
          <a:p>
            <a:pPr>
              <a:buFont typeface="Wingdings" charset="0"/>
              <a:buNone/>
            </a:pPr>
            <a:r>
              <a:rPr lang="en-US" sz="2200" dirty="0">
                <a:latin typeface="Tahoma" charset="0"/>
                <a:ea typeface="ＭＳ Ｐゴシック" charset="0"/>
                <a:cs typeface="ＭＳ Ｐゴシック" charset="0"/>
                <a:sym typeface="Wingdings" charset="0"/>
              </a:rPr>
              <a:t>	 Reduces unnecessary wear	 </a:t>
            </a:r>
            <a:endParaRPr lang="en-US" sz="2200" dirty="0">
              <a:latin typeface="Tahoma" charset="0"/>
              <a:ea typeface="ＭＳ Ｐゴシック" charset="0"/>
              <a:cs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p:txBody>
      </p:sp>
      <p:sp>
        <p:nvSpPr>
          <p:cNvPr id="5632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840896" indent="-35840896"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1" eaLnBrk="0" fontAlgn="base" hangingPunct="0">
              <a:spcBef>
                <a:spcPct val="0"/>
              </a:spcBef>
              <a:spcAft>
                <a:spcPct val="0"/>
              </a:spcAft>
              <a:defRPr sz="2400">
                <a:solidFill>
                  <a:schemeClr val="tx1"/>
                </a:solidFill>
                <a:latin typeface="Arial" charset="0"/>
                <a:ea typeface="Arial" charset="0"/>
                <a:cs typeface="Arial" charset="0"/>
              </a:defRPr>
            </a:lvl6pPr>
            <a:lvl7pPr marL="914263" eaLnBrk="0" fontAlgn="base" hangingPunct="0">
              <a:spcBef>
                <a:spcPct val="0"/>
              </a:spcBef>
              <a:spcAft>
                <a:spcPct val="0"/>
              </a:spcAft>
              <a:defRPr sz="2400">
                <a:solidFill>
                  <a:schemeClr val="tx1"/>
                </a:solidFill>
                <a:latin typeface="Arial" charset="0"/>
                <a:ea typeface="Arial" charset="0"/>
                <a:cs typeface="Arial" charset="0"/>
              </a:defRPr>
            </a:lvl7pPr>
            <a:lvl8pPr marL="1371395" eaLnBrk="0" fontAlgn="base" hangingPunct="0">
              <a:spcBef>
                <a:spcPct val="0"/>
              </a:spcBef>
              <a:spcAft>
                <a:spcPct val="0"/>
              </a:spcAft>
              <a:defRPr sz="2400">
                <a:solidFill>
                  <a:schemeClr val="tx1"/>
                </a:solidFill>
                <a:latin typeface="Arial" charset="0"/>
                <a:ea typeface="Arial" charset="0"/>
                <a:cs typeface="Arial" charset="0"/>
              </a:defRPr>
            </a:lvl8pPr>
            <a:lvl9pPr marL="1828527"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C7187ED-11D3-4F44-9645-0E823415E70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446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5632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724400" y="3352800"/>
            <a:ext cx="4419600" cy="31226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326" name="Text Box 55"/>
          <p:cNvSpPr txBox="1">
            <a:spLocks noChangeArrowheads="1"/>
          </p:cNvSpPr>
          <p:nvPr/>
        </p:nvSpPr>
        <p:spPr bwMode="auto">
          <a:xfrm>
            <a:off x="5105530" y="3200402"/>
            <a:ext cx="1107817"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426" tIns="45714" rIns="91426" bIns="4571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0000FF"/>
                </a:solidFill>
                <a:effectLst/>
                <a:uLnTx/>
                <a:uFillTx/>
                <a:latin typeface="Arial" charset="0"/>
                <a:ea typeface="ＭＳ Ｐゴシック" charset="0"/>
                <a:cs typeface="Arial" charset="0"/>
              </a:rPr>
              <a:t>DRAM</a:t>
            </a:r>
          </a:p>
        </p:txBody>
      </p:sp>
      <p:sp>
        <p:nvSpPr>
          <p:cNvPr id="56327" name="Text Box 55"/>
          <p:cNvSpPr txBox="1">
            <a:spLocks noChangeArrowheads="1"/>
          </p:cNvSpPr>
          <p:nvPr/>
        </p:nvSpPr>
        <p:spPr bwMode="auto">
          <a:xfrm>
            <a:off x="7742136" y="3195641"/>
            <a:ext cx="868569"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426" tIns="45714" rIns="91426" bIns="4571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0000FF"/>
                </a:solidFill>
                <a:effectLst/>
                <a:uLnTx/>
                <a:uFillTx/>
                <a:latin typeface="Arial" charset="0"/>
                <a:ea typeface="ＭＳ Ｐゴシック" charset="0"/>
                <a:cs typeface="Arial" charset="0"/>
              </a:rPr>
              <a:t>PCM</a:t>
            </a:r>
          </a:p>
        </p:txBody>
      </p:sp>
    </p:spTree>
    <p:extLst>
      <p:ext uri="{BB962C8B-B14F-4D97-AF65-F5344CB8AC3E}">
        <p14:creationId xmlns:p14="http://schemas.microsoft.com/office/powerpoint/2010/main" val="1456275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Results: Architected PCM as Main Memory </a:t>
            </a:r>
          </a:p>
        </p:txBody>
      </p:sp>
      <p:sp>
        <p:nvSpPr>
          <p:cNvPr id="3" name="Content Placeholder 2"/>
          <p:cNvSpPr>
            <a:spLocks noGrp="1"/>
          </p:cNvSpPr>
          <p:nvPr>
            <p:ph idx="1"/>
          </p:nvPr>
        </p:nvSpPr>
        <p:spPr>
          <a:xfrm>
            <a:off x="228600" y="996950"/>
            <a:ext cx="8915400" cy="5194300"/>
          </a:xfrm>
        </p:spPr>
        <p:txBody>
          <a:bodyPr/>
          <a:lstStyle/>
          <a:p>
            <a:r>
              <a:rPr lang="en-US" sz="2200" dirty="0">
                <a:solidFill>
                  <a:srgbClr val="FF0000"/>
                </a:solidFill>
                <a:latin typeface="Tahoma" charset="0"/>
                <a:ea typeface="ＭＳ Ｐゴシック" charset="0"/>
                <a:cs typeface="ＭＳ Ｐゴシック" charset="0"/>
              </a:rPr>
              <a:t>1.2x delay, 1.0x energy, 5.6-year average lifetime</a:t>
            </a:r>
          </a:p>
          <a:p>
            <a:r>
              <a:rPr lang="en-US" sz="2200" dirty="0">
                <a:latin typeface="Tahoma" charset="0"/>
                <a:ea typeface="ＭＳ Ｐゴシック" charset="0"/>
                <a:cs typeface="ＭＳ Ｐゴシック" charset="0"/>
              </a:rPr>
              <a:t>Scaling improves energy, endurance, density</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sz="2100" dirty="0">
                <a:latin typeface="Tahoma" charset="0"/>
                <a:ea typeface="ＭＳ Ｐゴシック" charset="0"/>
                <a:cs typeface="ＭＳ Ｐゴシック" charset="0"/>
              </a:rPr>
              <a:t>Caveat 1: Worst-case lifetime is much shorter (no guarantees)</a:t>
            </a:r>
          </a:p>
          <a:p>
            <a:r>
              <a:rPr lang="en-US" sz="2100" dirty="0">
                <a:latin typeface="Tahoma" charset="0"/>
                <a:ea typeface="ＭＳ Ｐゴシック" charset="0"/>
                <a:cs typeface="ＭＳ Ｐゴシック" charset="0"/>
              </a:rPr>
              <a:t>Caveat 2: Intensive applications see large performance and energy hits</a:t>
            </a:r>
          </a:p>
          <a:p>
            <a:r>
              <a:rPr lang="en-US" sz="2100" dirty="0">
                <a:latin typeface="Tahoma" charset="0"/>
                <a:ea typeface="ＭＳ Ｐゴシック" charset="0"/>
                <a:cs typeface="ＭＳ Ｐゴシック" charset="0"/>
              </a:rPr>
              <a:t>Caveat 3: Optimistic PCM parameters?</a:t>
            </a:r>
          </a:p>
        </p:txBody>
      </p:sp>
      <p:sp>
        <p:nvSpPr>
          <p:cNvPr id="5734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CCB8ED4-A500-C744-ACEF-D399903418A2}"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447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5734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04800" y="1949450"/>
            <a:ext cx="8337550" cy="31559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6833350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PCM as Main Memory (I)</a:t>
            </a:r>
          </a:p>
        </p:txBody>
      </p:sp>
      <p:sp>
        <p:nvSpPr>
          <p:cNvPr id="3" name="Content Placeholder 2"/>
          <p:cNvSpPr>
            <a:spLocks noGrp="1"/>
          </p:cNvSpPr>
          <p:nvPr>
            <p:ph idx="1"/>
          </p:nvPr>
        </p:nvSpPr>
        <p:spPr/>
        <p:txBody>
          <a:bodyPr/>
          <a:lstStyle/>
          <a:p>
            <a:r>
              <a:rPr lang="en-US" sz="2200" dirty="0"/>
              <a:t>Benjamin C. Lee, </a:t>
            </a:r>
            <a:r>
              <a:rPr lang="en-US" sz="2200" dirty="0" err="1"/>
              <a:t>Engin</a:t>
            </a:r>
            <a:r>
              <a:rPr lang="en-US" sz="2200" dirty="0"/>
              <a:t> </a:t>
            </a:r>
            <a:r>
              <a:rPr lang="en-US" sz="2200" dirty="0" err="1"/>
              <a:t>Ipek</a:t>
            </a:r>
            <a:r>
              <a:rPr lang="en-US" sz="2200" dirty="0"/>
              <a:t>, Onur Mutlu, and Doug Burger,</a:t>
            </a:r>
            <a:br>
              <a:rPr lang="en-US" sz="2200" dirty="0"/>
            </a:br>
            <a:r>
              <a:rPr lang="en-US" sz="2200" b="1" dirty="0">
                <a:hlinkClick r:id="rId2"/>
              </a:rPr>
              <a:t>"Architecting Phase Change Memory as a Scalable DRAM Alternative"</a:t>
            </a:r>
            <a:br>
              <a:rPr lang="en-US" sz="2200" dirty="0"/>
            </a:br>
            <a:r>
              <a:rPr lang="en-US" sz="2200" i="1" dirty="0"/>
              <a:t>Proceedings of the </a:t>
            </a:r>
            <a:r>
              <a:rPr lang="en-US" sz="2200" i="1" dirty="0">
                <a:hlinkClick r:id="rId3"/>
              </a:rPr>
              <a:t>36th International Symposium on Computer Architecture</a:t>
            </a:r>
            <a:r>
              <a:rPr lang="en-US" sz="2200" i="1" dirty="0"/>
              <a:t> (</a:t>
            </a:r>
            <a:r>
              <a:rPr lang="en-US" sz="2200" b="1" i="1" dirty="0"/>
              <a:t>ISCA</a:t>
            </a:r>
            <a:r>
              <a:rPr lang="en-US" sz="2200" i="1" dirty="0"/>
              <a:t>)</a:t>
            </a:r>
            <a:r>
              <a:rPr lang="en-US" sz="2200" dirty="0"/>
              <a:t>, pages 2-13, Austin, TX, June 2009. </a:t>
            </a:r>
            <a:r>
              <a:rPr lang="en-US" sz="2200" dirty="0">
                <a:hlinkClick r:id="rId4"/>
              </a:rPr>
              <a:t>Slides (pdf)</a:t>
            </a:r>
            <a:endParaRPr lang="en-US" sz="2200"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448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5"/>
          <a:stretch>
            <a:fillRect/>
          </a:stretch>
        </p:blipFill>
        <p:spPr>
          <a:xfrm>
            <a:off x="0" y="3573016"/>
            <a:ext cx="9144000" cy="2857500"/>
          </a:xfrm>
          <a:prstGeom prst="rect">
            <a:avLst/>
          </a:prstGeom>
        </p:spPr>
      </p:pic>
    </p:spTree>
    <p:extLst>
      <p:ext uri="{BB962C8B-B14F-4D97-AF65-F5344CB8AC3E}">
        <p14:creationId xmlns:p14="http://schemas.microsoft.com/office/powerpoint/2010/main" val="2975997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PCM as Main Memory (II)</a:t>
            </a:r>
          </a:p>
        </p:txBody>
      </p:sp>
      <p:sp>
        <p:nvSpPr>
          <p:cNvPr id="3" name="Content Placeholder 2"/>
          <p:cNvSpPr>
            <a:spLocks noGrp="1"/>
          </p:cNvSpPr>
          <p:nvPr>
            <p:ph idx="1"/>
          </p:nvPr>
        </p:nvSpPr>
        <p:spPr/>
        <p:txBody>
          <a:bodyPr/>
          <a:lstStyle/>
          <a:p>
            <a:r>
              <a:rPr lang="en-US" sz="2100" dirty="0"/>
              <a:t>Benjamin C. Lee, Ping Zhou, Jun Yang, </a:t>
            </a:r>
            <a:r>
              <a:rPr lang="en-US" sz="2100" dirty="0" err="1"/>
              <a:t>Youtao</a:t>
            </a:r>
            <a:r>
              <a:rPr lang="en-US" sz="2100" dirty="0"/>
              <a:t> Zhang, Bo Zhao, </a:t>
            </a:r>
            <a:r>
              <a:rPr lang="en-US" sz="2100" dirty="0" err="1"/>
              <a:t>Engin</a:t>
            </a:r>
            <a:r>
              <a:rPr lang="en-US" sz="2100" dirty="0"/>
              <a:t> </a:t>
            </a:r>
            <a:r>
              <a:rPr lang="en-US" sz="2100" dirty="0" err="1"/>
              <a:t>Ipek</a:t>
            </a:r>
            <a:r>
              <a:rPr lang="en-US" sz="2100" dirty="0"/>
              <a:t>, Onur Mutlu, and Doug Burger,</a:t>
            </a:r>
            <a:br>
              <a:rPr lang="en-US" sz="2100" dirty="0"/>
            </a:br>
            <a:r>
              <a:rPr lang="en-US" sz="2100" b="1" dirty="0">
                <a:hlinkClick r:id="rId2"/>
              </a:rPr>
              <a:t>"Phase Change Technology and the Future of Main Memory"</a:t>
            </a:r>
            <a:br>
              <a:rPr lang="en-US" sz="2100" dirty="0"/>
            </a:br>
            <a:r>
              <a:rPr lang="en-US" sz="2100" i="1" dirty="0">
                <a:hlinkClick r:id="rId3"/>
              </a:rPr>
              <a:t>IEEE Micro</a:t>
            </a:r>
            <a:r>
              <a:rPr lang="en-US" sz="2100" i="1" dirty="0"/>
              <a:t>, Special Issue: Micro's Top Picks from 2009 Computer Architecture Conferences (</a:t>
            </a:r>
            <a:r>
              <a:rPr lang="en-US" sz="2100" b="1" i="1" dirty="0"/>
              <a:t>MICRO TOP PICKS</a:t>
            </a:r>
            <a:r>
              <a:rPr lang="en-US" sz="2100" i="1" dirty="0"/>
              <a:t>)</a:t>
            </a:r>
            <a:r>
              <a:rPr lang="en-US" sz="2100" dirty="0"/>
              <a:t>, Vol. 30, No. 1, pages 60-70, January/February 2010. </a:t>
            </a:r>
          </a:p>
          <a:p>
            <a:endParaRPr lang="en-US" sz="2100"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449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4"/>
          <a:stretch>
            <a:fillRect/>
          </a:stretch>
        </p:blipFill>
        <p:spPr>
          <a:xfrm>
            <a:off x="0" y="3875936"/>
            <a:ext cx="9144000" cy="1785312"/>
          </a:xfrm>
          <a:prstGeom prst="rect">
            <a:avLst/>
          </a:prstGeom>
        </p:spPr>
      </p:pic>
    </p:spTree>
    <p:extLst>
      <p:ext uri="{BB962C8B-B14F-4D97-AF65-F5344CB8AC3E}">
        <p14:creationId xmlns:p14="http://schemas.microsoft.com/office/powerpoint/2010/main" val="40589188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PCM as Main Memory (III)</a:t>
            </a:r>
          </a:p>
        </p:txBody>
      </p:sp>
      <p:sp>
        <p:nvSpPr>
          <p:cNvPr id="3" name="Content Placeholder 2"/>
          <p:cNvSpPr>
            <a:spLocks noGrp="1"/>
          </p:cNvSpPr>
          <p:nvPr>
            <p:ph idx="1"/>
          </p:nvPr>
        </p:nvSpPr>
        <p:spPr/>
        <p:txBody>
          <a:bodyPr/>
          <a:lstStyle/>
          <a:p>
            <a:r>
              <a:rPr lang="en-US" sz="2200" dirty="0" err="1"/>
              <a:t>HanBin</a:t>
            </a:r>
            <a:r>
              <a:rPr lang="en-US" sz="2200" dirty="0"/>
              <a:t> Yoon, Justin Meza, Naveen </a:t>
            </a:r>
            <a:r>
              <a:rPr lang="en-US" sz="2200" dirty="0" err="1"/>
              <a:t>Muralimanohar</a:t>
            </a:r>
            <a:r>
              <a:rPr lang="en-US" sz="2200" dirty="0"/>
              <a:t>, Norman P. </a:t>
            </a:r>
            <a:r>
              <a:rPr lang="en-US" sz="2200" dirty="0" err="1"/>
              <a:t>Jouppi</a:t>
            </a:r>
            <a:r>
              <a:rPr lang="en-US" sz="2200" dirty="0"/>
              <a:t>, and Onur Mutlu,</a:t>
            </a:r>
            <a:br>
              <a:rPr lang="en-US" sz="2200" dirty="0"/>
            </a:br>
            <a:r>
              <a:rPr lang="en-US" sz="2200" b="1" dirty="0">
                <a:hlinkClick r:id="rId2"/>
              </a:rPr>
              <a:t>"Efficient Data Mapping and Buffering Techniques for Multi-Level Cell Phase-Change Memories"</a:t>
            </a:r>
            <a:r>
              <a:rPr lang="en-US" sz="2200" dirty="0"/>
              <a:t> </a:t>
            </a:r>
            <a:br>
              <a:rPr lang="en-US" sz="2200" dirty="0"/>
            </a:br>
            <a:r>
              <a:rPr lang="en-US" sz="2200" i="1" dirty="0">
                <a:hlinkClick r:id="rId3"/>
              </a:rPr>
              <a:t>ACM Transactions on Architecture and Code Optimization</a:t>
            </a:r>
            <a:r>
              <a:rPr lang="en-US" sz="2200" i="1" dirty="0"/>
              <a:t> (</a:t>
            </a:r>
            <a:r>
              <a:rPr lang="en-US" sz="2200" b="1" i="1" dirty="0"/>
              <a:t>TACO</a:t>
            </a:r>
            <a:r>
              <a:rPr lang="en-US" sz="2200" i="1" dirty="0"/>
              <a:t>)</a:t>
            </a:r>
            <a:r>
              <a:rPr lang="en-US" sz="2200" dirty="0"/>
              <a:t>, Vol. 11, No. 4, December 2014. [</a:t>
            </a:r>
            <a:r>
              <a:rPr lang="en-US" sz="2200" dirty="0">
                <a:hlinkClick r:id="rId4"/>
              </a:rPr>
              <a:t>Slides (ppt)</a:t>
            </a:r>
            <a:r>
              <a:rPr lang="en-US" sz="2200" dirty="0"/>
              <a:t> </a:t>
            </a:r>
            <a:r>
              <a:rPr lang="en-US" sz="2200" dirty="0">
                <a:hlinkClick r:id="rId5"/>
              </a:rPr>
              <a:t>(pdf)</a:t>
            </a:r>
            <a:r>
              <a:rPr lang="en-US" sz="2200" dirty="0"/>
              <a:t>] </a:t>
            </a:r>
            <a:br>
              <a:rPr lang="en-US" sz="2200" dirty="0"/>
            </a:br>
            <a:r>
              <a:rPr lang="en-US" sz="2200" dirty="0"/>
              <a:t>Presented at the </a:t>
            </a:r>
            <a:r>
              <a:rPr lang="en-US" sz="2200" dirty="0">
                <a:hlinkClick r:id="rId6"/>
              </a:rPr>
              <a:t>10th HiPEAC Conference in 2015</a:t>
            </a:r>
            <a:r>
              <a:rPr lang="en-US" sz="2200" dirty="0"/>
              <a:t>. [</a:t>
            </a:r>
            <a:r>
              <a:rPr lang="en-US" sz="2200" dirty="0">
                <a:hlinkClick r:id="rId4"/>
              </a:rPr>
              <a:t>Slides (ppt)</a:t>
            </a:r>
            <a:r>
              <a:rPr lang="en-US" sz="2200" dirty="0"/>
              <a:t> </a:t>
            </a:r>
            <a:r>
              <a:rPr lang="en-US" sz="2200" dirty="0">
                <a:hlinkClick r:id="rId5"/>
              </a:rPr>
              <a:t>(pdf)</a:t>
            </a:r>
            <a:r>
              <a:rPr lang="en-US" sz="2200" dirty="0"/>
              <a:t>]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263"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263" rtl="0" eaLnBrk="1" fontAlgn="auto" latinLnBrk="0" hangingPunct="1">
                <a:lnSpc>
                  <a:spcPct val="100000"/>
                </a:lnSpc>
                <a:spcBef>
                  <a:spcPts val="0"/>
                </a:spcBef>
                <a:spcAft>
                  <a:spcPts val="0"/>
                </a:spcAft>
                <a:buClrTx/>
                <a:buSzTx/>
                <a:buFontTx/>
                <a:buNone/>
                <a:tabLst/>
                <a:defRPr/>
              </a:pPr>
              <a:t>450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7"/>
          <a:stretch>
            <a:fillRect/>
          </a:stretch>
        </p:blipFill>
        <p:spPr>
          <a:xfrm>
            <a:off x="0" y="4149080"/>
            <a:ext cx="9144000" cy="1941939"/>
          </a:xfrm>
          <a:prstGeom prst="rect">
            <a:avLst/>
          </a:prstGeom>
        </p:spPr>
      </p:pic>
    </p:spTree>
    <p:extLst>
      <p:ext uri="{BB962C8B-B14F-4D97-AF65-F5344CB8AC3E}">
        <p14:creationId xmlns:p14="http://schemas.microsoft.com/office/powerpoint/2010/main" val="1126873978"/>
      </p:ext>
    </p:extLst>
  </p:cSld>
  <p:clrMapOvr>
    <a:masterClrMapping/>
  </p:clrMapOvr>
  <p:transition/>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STT-MRAM as Main Memory</a:t>
            </a:r>
          </a:p>
        </p:txBody>
      </p:sp>
      <p:sp>
        <p:nvSpPr>
          <p:cNvPr id="3" name="Content Placeholder 2"/>
          <p:cNvSpPr>
            <a:spLocks noGrp="1"/>
          </p:cNvSpPr>
          <p:nvPr>
            <p:ph idx="1"/>
          </p:nvPr>
        </p:nvSpPr>
        <p:spPr>
          <a:xfrm>
            <a:off x="107505" y="1066800"/>
            <a:ext cx="5904656" cy="5386536"/>
          </a:xfrm>
        </p:spPr>
        <p:txBody>
          <a:bodyPr>
            <a:normAutofit fontScale="92500"/>
          </a:bodyPr>
          <a:lstStyle/>
          <a:p>
            <a:r>
              <a:rPr lang="en-US" dirty="0"/>
              <a:t>Magnetic Tunnel Junction (MTJ) device</a:t>
            </a:r>
          </a:p>
          <a:p>
            <a:pPr lvl="1"/>
            <a:r>
              <a:rPr lang="en-US" dirty="0"/>
              <a:t>Reference layer: Fixed magnetic orientation</a:t>
            </a:r>
          </a:p>
          <a:p>
            <a:pPr lvl="1"/>
            <a:r>
              <a:rPr lang="en-US" dirty="0"/>
              <a:t>Free layer: Parallel or anti-parallel</a:t>
            </a:r>
          </a:p>
          <a:p>
            <a:endParaRPr lang="en-US" sz="1700" dirty="0"/>
          </a:p>
          <a:p>
            <a:r>
              <a:rPr lang="en-US" dirty="0">
                <a:solidFill>
                  <a:srgbClr val="0000FF"/>
                </a:solidFill>
              </a:rPr>
              <a:t>Magnetic orientation of the free layer determines logical state of device</a:t>
            </a:r>
          </a:p>
          <a:p>
            <a:pPr lvl="1"/>
            <a:r>
              <a:rPr lang="en-US" dirty="0"/>
              <a:t>High vs. low resistance</a:t>
            </a:r>
          </a:p>
          <a:p>
            <a:endParaRPr lang="en-US" sz="1700" dirty="0"/>
          </a:p>
          <a:p>
            <a:r>
              <a:rPr lang="en-US" dirty="0"/>
              <a:t>Write: Push large current through MTJ to change orientation of free layer</a:t>
            </a:r>
          </a:p>
          <a:p>
            <a:r>
              <a:rPr lang="en-US" dirty="0"/>
              <a:t>Read: Sense current flow</a:t>
            </a:r>
          </a:p>
          <a:p>
            <a:endParaRPr lang="en-US" sz="1700" dirty="0"/>
          </a:p>
          <a:p>
            <a:endParaRPr lang="en-US" sz="1700" dirty="0"/>
          </a:p>
          <a:p>
            <a:r>
              <a:rPr lang="en-US" sz="1900" dirty="0" err="1"/>
              <a:t>Kultursay</a:t>
            </a:r>
            <a:r>
              <a:rPr lang="en-US" sz="1900" dirty="0"/>
              <a:t> et al., “</a:t>
            </a:r>
            <a:r>
              <a:rPr lang="en-US" sz="1900" dirty="0">
                <a:solidFill>
                  <a:srgbClr val="0000FF"/>
                </a:solidFill>
              </a:rPr>
              <a:t>Evaluating STT-RAM as an Energy-Efficient Main Memory Alternative</a:t>
            </a:r>
            <a:r>
              <a:rPr lang="en-US" sz="1900" dirty="0"/>
              <a:t>,” ISPASS 2013.</a:t>
            </a:r>
          </a:p>
        </p:txBody>
      </p:sp>
      <p:grpSp>
        <p:nvGrpSpPr>
          <p:cNvPr id="17" name="Group 16"/>
          <p:cNvGrpSpPr/>
          <p:nvPr/>
        </p:nvGrpSpPr>
        <p:grpSpPr>
          <a:xfrm>
            <a:off x="6519594" y="1264605"/>
            <a:ext cx="1841633" cy="2519065"/>
            <a:chOff x="7391400" y="3272135"/>
            <a:chExt cx="2679833" cy="3361730"/>
          </a:xfrm>
        </p:grpSpPr>
        <p:sp>
          <p:nvSpPr>
            <p:cNvPr id="4" name="Rectangle 3"/>
            <p:cNvSpPr/>
            <p:nvPr/>
          </p:nvSpPr>
          <p:spPr>
            <a:xfrm>
              <a:off x="7391400" y="3733800"/>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Tahoma"/>
                  <a:ea typeface="+mn-ea"/>
                  <a:cs typeface="+mn-cs"/>
                </a:rPr>
                <a:t>Reference Layer</a:t>
              </a:r>
            </a:p>
          </p:txBody>
        </p:sp>
        <p:sp>
          <p:nvSpPr>
            <p:cNvPr id="5" name="Rectangle 4"/>
            <p:cNvSpPr/>
            <p:nvPr/>
          </p:nvSpPr>
          <p:spPr>
            <a:xfrm>
              <a:off x="7391400" y="4495800"/>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Tahoma"/>
                  <a:ea typeface="+mn-ea"/>
                  <a:cs typeface="+mn-cs"/>
                </a:rPr>
                <a:t>Free Layer</a:t>
              </a:r>
            </a:p>
          </p:txBody>
        </p:sp>
        <p:sp>
          <p:nvSpPr>
            <p:cNvPr id="6" name="Rectangle 5"/>
            <p:cNvSpPr/>
            <p:nvPr/>
          </p:nvSpPr>
          <p:spPr>
            <a:xfrm>
              <a:off x="7391400" y="4114800"/>
              <a:ext cx="2667000" cy="381000"/>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rPr>
                <a:t>Barrier</a:t>
              </a:r>
            </a:p>
          </p:txBody>
        </p:sp>
        <p:sp>
          <p:nvSpPr>
            <p:cNvPr id="7" name="Right Arrow 6"/>
            <p:cNvSpPr/>
            <p:nvPr/>
          </p:nvSpPr>
          <p:spPr>
            <a:xfrm>
              <a:off x="9369552" y="3771900"/>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Tahoma"/>
                <a:ea typeface="+mn-ea"/>
                <a:cs typeface="+mn-cs"/>
              </a:endParaRPr>
            </a:p>
          </p:txBody>
        </p:sp>
        <p:sp>
          <p:nvSpPr>
            <p:cNvPr id="8" name="Right Arrow 7"/>
            <p:cNvSpPr/>
            <p:nvPr/>
          </p:nvSpPr>
          <p:spPr>
            <a:xfrm>
              <a:off x="9372600" y="4533900"/>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Tahoma"/>
                <a:ea typeface="+mn-ea"/>
                <a:cs typeface="+mn-cs"/>
              </a:endParaRPr>
            </a:p>
          </p:txBody>
        </p:sp>
        <p:sp>
          <p:nvSpPr>
            <p:cNvPr id="9" name="Rectangle 8"/>
            <p:cNvSpPr/>
            <p:nvPr/>
          </p:nvSpPr>
          <p:spPr>
            <a:xfrm>
              <a:off x="7404233" y="5490865"/>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Tahoma"/>
                  <a:ea typeface="+mn-ea"/>
                  <a:cs typeface="+mn-cs"/>
                </a:rPr>
                <a:t>Reference Layer</a:t>
              </a:r>
            </a:p>
          </p:txBody>
        </p:sp>
        <p:sp>
          <p:nvSpPr>
            <p:cNvPr id="10" name="Rectangle 9"/>
            <p:cNvSpPr/>
            <p:nvPr/>
          </p:nvSpPr>
          <p:spPr>
            <a:xfrm>
              <a:off x="7404233" y="6252865"/>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Tahoma"/>
                  <a:ea typeface="+mn-ea"/>
                  <a:cs typeface="+mn-cs"/>
                </a:rPr>
                <a:t>Free Layer</a:t>
              </a:r>
            </a:p>
          </p:txBody>
        </p:sp>
        <p:sp>
          <p:nvSpPr>
            <p:cNvPr id="11" name="Rectangle 10"/>
            <p:cNvSpPr/>
            <p:nvPr/>
          </p:nvSpPr>
          <p:spPr>
            <a:xfrm>
              <a:off x="7404233" y="5871865"/>
              <a:ext cx="2667000" cy="381000"/>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mn-ea"/>
                  <a:cs typeface="+mn-cs"/>
                </a:rPr>
                <a:t>Barrier</a:t>
              </a:r>
            </a:p>
          </p:txBody>
        </p:sp>
        <p:sp>
          <p:nvSpPr>
            <p:cNvPr id="12" name="Right Arrow 11"/>
            <p:cNvSpPr/>
            <p:nvPr/>
          </p:nvSpPr>
          <p:spPr>
            <a:xfrm>
              <a:off x="9372600" y="5528965"/>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Tahoma"/>
                <a:ea typeface="+mn-ea"/>
                <a:cs typeface="+mn-cs"/>
              </a:endParaRPr>
            </a:p>
          </p:txBody>
        </p:sp>
        <p:sp>
          <p:nvSpPr>
            <p:cNvPr id="13" name="Right Arrow 12"/>
            <p:cNvSpPr/>
            <p:nvPr/>
          </p:nvSpPr>
          <p:spPr>
            <a:xfrm rot="10800000">
              <a:off x="9372600" y="6290965"/>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000000"/>
                </a:solidFill>
                <a:effectLst/>
                <a:uLnTx/>
                <a:uFillTx/>
                <a:latin typeface="Tahoma"/>
                <a:ea typeface="+mn-ea"/>
                <a:cs typeface="+mn-cs"/>
              </a:endParaRPr>
            </a:p>
          </p:txBody>
        </p:sp>
        <p:sp>
          <p:nvSpPr>
            <p:cNvPr id="14" name="TextBox 13"/>
            <p:cNvSpPr txBox="1"/>
            <p:nvPr/>
          </p:nvSpPr>
          <p:spPr>
            <a:xfrm>
              <a:off x="8077200" y="3272135"/>
              <a:ext cx="1185611" cy="41073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
                  <a:cs typeface="+mn-cs"/>
                </a:rPr>
                <a:t>Logical 0</a:t>
              </a:r>
            </a:p>
          </p:txBody>
        </p:sp>
        <p:sp>
          <p:nvSpPr>
            <p:cNvPr id="15" name="TextBox 14"/>
            <p:cNvSpPr txBox="1"/>
            <p:nvPr/>
          </p:nvSpPr>
          <p:spPr>
            <a:xfrm>
              <a:off x="8080249" y="5033665"/>
              <a:ext cx="1185611" cy="41073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Tahoma"/>
                  <a:ea typeface=""/>
                  <a:cs typeface="+mn-cs"/>
                </a:rPr>
                <a:t>Logical 1</a:t>
              </a:r>
            </a:p>
          </p:txBody>
        </p:sp>
      </p:grpSp>
      <p:grpSp>
        <p:nvGrpSpPr>
          <p:cNvPr id="39" name="Group 38"/>
          <p:cNvGrpSpPr/>
          <p:nvPr/>
        </p:nvGrpSpPr>
        <p:grpSpPr>
          <a:xfrm>
            <a:off x="6066411" y="4334961"/>
            <a:ext cx="2919304" cy="1567247"/>
            <a:chOff x="2667000" y="2117229"/>
            <a:chExt cx="2919304" cy="1567247"/>
          </a:xfrm>
        </p:grpSpPr>
        <p:cxnSp>
          <p:nvCxnSpPr>
            <p:cNvPr id="18" name="Straight Connector 17"/>
            <p:cNvCxnSpPr/>
            <p:nvPr/>
          </p:nvCxnSpPr>
          <p:spPr>
            <a:xfrm>
              <a:off x="2895600" y="2438400"/>
              <a:ext cx="228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3418667" y="2744596"/>
              <a:ext cx="381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3418667" y="2820796"/>
              <a:ext cx="381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3425470" y="2820796"/>
              <a:ext cx="0" cy="1262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792864" y="2820796"/>
              <a:ext cx="0" cy="12382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V="1">
              <a:off x="3048001" y="2937478"/>
              <a:ext cx="377469" cy="794"/>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3607807" y="2438400"/>
              <a:ext cx="0" cy="306196"/>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3792864" y="2117229"/>
              <a:ext cx="1034066"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
                  <a:cs typeface="+mn-cs"/>
                </a:rPr>
                <a:t>Word Line</a:t>
              </a:r>
            </a:p>
          </p:txBody>
        </p:sp>
        <p:sp>
          <p:nvSpPr>
            <p:cNvPr id="26" name="TextBox 25"/>
            <p:cNvSpPr txBox="1"/>
            <p:nvPr/>
          </p:nvSpPr>
          <p:spPr>
            <a:xfrm>
              <a:off x="2667000" y="3345922"/>
              <a:ext cx="801823"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
                  <a:cs typeface="+mn-cs"/>
                </a:rPr>
                <a:t>Bit Line</a:t>
              </a:r>
            </a:p>
          </p:txBody>
        </p:sp>
        <p:cxnSp>
          <p:nvCxnSpPr>
            <p:cNvPr id="27" name="Straight Connector 26"/>
            <p:cNvCxnSpPr/>
            <p:nvPr/>
          </p:nvCxnSpPr>
          <p:spPr>
            <a:xfrm>
              <a:off x="3792864" y="2938272"/>
              <a:ext cx="546557" cy="0"/>
            </a:xfrm>
            <a:prstGeom prst="line">
              <a:avLst/>
            </a:prstGeom>
            <a:ln w="19050">
              <a:solidFill>
                <a:schemeClr val="tx1"/>
              </a:solidFill>
              <a:headEnd type="none"/>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3165306" y="2944622"/>
              <a:ext cx="90287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
                  <a:cs typeface="+mn-cs"/>
                </a:rPr>
                <a:t>Access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
                  <a:cs typeface="+mn-cs"/>
                </a:rPr>
                <a:t>Transistor</a:t>
              </a:r>
            </a:p>
          </p:txBody>
        </p:sp>
        <p:sp>
          <p:nvSpPr>
            <p:cNvPr id="29" name="TextBox 28"/>
            <p:cNvSpPr txBox="1"/>
            <p:nvPr/>
          </p:nvSpPr>
          <p:spPr>
            <a:xfrm>
              <a:off x="4206794" y="2591498"/>
              <a:ext cx="478721"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
                  <a:cs typeface="+mn-cs"/>
                </a:rPr>
                <a:t>MTJ</a:t>
              </a:r>
            </a:p>
          </p:txBody>
        </p:sp>
        <p:grpSp>
          <p:nvGrpSpPr>
            <p:cNvPr id="30" name="Group 29"/>
            <p:cNvGrpSpPr/>
            <p:nvPr/>
          </p:nvGrpSpPr>
          <p:grpSpPr>
            <a:xfrm>
              <a:off x="4336395" y="2823972"/>
              <a:ext cx="225574" cy="228600"/>
              <a:chOff x="844252" y="685800"/>
              <a:chExt cx="225574" cy="228600"/>
            </a:xfrm>
          </p:grpSpPr>
          <p:sp>
            <p:nvSpPr>
              <p:cNvPr id="31" name="Rectangle 30"/>
              <p:cNvSpPr/>
              <p:nvPr/>
            </p:nvSpPr>
            <p:spPr>
              <a:xfrm>
                <a:off x="844252" y="685800"/>
                <a:ext cx="73174" cy="228600"/>
              </a:xfrm>
              <a:prstGeom prst="rect">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2" name="Rectangle 31"/>
              <p:cNvSpPr/>
              <p:nvPr/>
            </p:nvSpPr>
            <p:spPr>
              <a:xfrm>
                <a:off x="917426" y="685800"/>
                <a:ext cx="73174" cy="22860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3" name="Rectangle 32"/>
              <p:cNvSpPr/>
              <p:nvPr/>
            </p:nvSpPr>
            <p:spPr>
              <a:xfrm>
                <a:off x="996652" y="685800"/>
                <a:ext cx="73174" cy="228600"/>
              </a:xfrm>
              <a:prstGeom prst="rect">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grpSp>
        <p:cxnSp>
          <p:nvCxnSpPr>
            <p:cNvPr id="34" name="Straight Connector 33"/>
            <p:cNvCxnSpPr/>
            <p:nvPr/>
          </p:nvCxnSpPr>
          <p:spPr>
            <a:xfrm flipH="1">
              <a:off x="4525382" y="2937478"/>
              <a:ext cx="53017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3048000" y="2209800"/>
              <a:ext cx="2007552" cy="1181336"/>
              <a:chOff x="3048000" y="2101764"/>
              <a:chExt cx="2286002" cy="2470236"/>
            </a:xfrm>
          </p:grpSpPr>
          <p:cxnSp>
            <p:nvCxnSpPr>
              <p:cNvPr id="36" name="Straight Connector 35"/>
              <p:cNvCxnSpPr/>
              <p:nvPr/>
            </p:nvCxnSpPr>
            <p:spPr>
              <a:xfrm flipH="1">
                <a:off x="3048000" y="2133600"/>
                <a:ext cx="2" cy="2438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5334000" y="2101764"/>
                <a:ext cx="2" cy="2438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TextBox 37"/>
            <p:cNvSpPr txBox="1"/>
            <p:nvPr/>
          </p:nvSpPr>
          <p:spPr>
            <a:xfrm>
              <a:off x="4524795" y="3323951"/>
              <a:ext cx="106150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
                  <a:cs typeface="+mn-cs"/>
                </a:rPr>
                <a:t>Sense Line</a:t>
              </a:r>
            </a:p>
          </p:txBody>
        </p:sp>
      </p:grpSp>
    </p:spTree>
    <p:extLst>
      <p:ext uri="{BB962C8B-B14F-4D97-AF65-F5344CB8AC3E}">
        <p14:creationId xmlns:p14="http://schemas.microsoft.com/office/powerpoint/2010/main" val="2707286438"/>
      </p:ext>
    </p:extLst>
  </p:cSld>
  <p:clrMapOvr>
    <a:masterClrMapping/>
  </p:clrMapOvr>
  <p:transition/>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STT-MRAM: Pros and Cons</a:t>
            </a:r>
          </a:p>
        </p:txBody>
      </p:sp>
      <p:sp>
        <p:nvSpPr>
          <p:cNvPr id="29699" name="Content Placeholder 2"/>
          <p:cNvSpPr>
            <a:spLocks noGrp="1"/>
          </p:cNvSpPr>
          <p:nvPr>
            <p:ph idx="1"/>
          </p:nvPr>
        </p:nvSpPr>
        <p:spPr>
          <a:xfrm>
            <a:off x="228600" y="520700"/>
            <a:ext cx="8610600" cy="5194300"/>
          </a:xfrm>
        </p:spPr>
        <p:txBody>
          <a:bodyPr/>
          <a:lstStyle/>
          <a:p>
            <a:pPr eaLnBrk="1" hangingPunct="1"/>
            <a:endParaRPr lang="en-US" dirty="0">
              <a:latin typeface="Tahoma" charset="0"/>
              <a:ea typeface="ＭＳ Ｐゴシック" charset="0"/>
              <a:cs typeface="ＭＳ Ｐゴシック" charset="0"/>
            </a:endParaRPr>
          </a:p>
          <a:p>
            <a:pPr eaLnBrk="1" hangingPunct="1"/>
            <a:r>
              <a:rPr lang="en-US" dirty="0">
                <a:latin typeface="Tahoma" charset="0"/>
                <a:ea typeface="ＭＳ Ｐゴシック" charset="0"/>
                <a:cs typeface="ＭＳ Ｐゴシック" charset="0"/>
              </a:rPr>
              <a:t>Pros over DRAM</a:t>
            </a:r>
          </a:p>
          <a:p>
            <a:pPr lvl="1" eaLnBrk="1" hangingPunct="1"/>
            <a:r>
              <a:rPr lang="en-US" dirty="0">
                <a:solidFill>
                  <a:srgbClr val="008000"/>
                </a:solidFill>
                <a:latin typeface="Tahoma" charset="0"/>
                <a:ea typeface="ＭＳ Ｐゴシック" charset="0"/>
              </a:rPr>
              <a:t>Better technology scaling (capacity and cost)</a:t>
            </a:r>
          </a:p>
          <a:p>
            <a:pPr lvl="1" eaLnBrk="1" hangingPunct="1"/>
            <a:r>
              <a:rPr lang="en-US" dirty="0">
                <a:solidFill>
                  <a:srgbClr val="008000"/>
                </a:solidFill>
                <a:latin typeface="Tahoma" charset="0"/>
                <a:ea typeface="ＭＳ Ｐゴシック" charset="0"/>
              </a:rPr>
              <a:t>Non volatile </a:t>
            </a:r>
            <a:r>
              <a:rPr lang="en-US" dirty="0">
                <a:solidFill>
                  <a:srgbClr val="008000"/>
                </a:solidFill>
                <a:latin typeface="Tahoma" charset="0"/>
                <a:ea typeface="ＭＳ Ｐゴシック" charset="0"/>
                <a:sym typeface="Wingdings"/>
              </a:rPr>
              <a:t> Persistent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Low idle power (no refresh)</a:t>
            </a:r>
          </a:p>
          <a:p>
            <a:pPr lvl="1" eaLnBrk="1" hangingPunct="1"/>
            <a:endParaRPr lang="en-US" sz="11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Cons</a:t>
            </a:r>
          </a:p>
          <a:p>
            <a:pPr lvl="1" eaLnBrk="1" hangingPunct="1"/>
            <a:r>
              <a:rPr lang="en-US" dirty="0">
                <a:solidFill>
                  <a:srgbClr val="FF0000"/>
                </a:solidFill>
                <a:latin typeface="Tahoma" charset="0"/>
                <a:ea typeface="ＭＳ Ｐゴシック" charset="0"/>
              </a:rPr>
              <a:t>Higher write latency</a:t>
            </a:r>
          </a:p>
          <a:p>
            <a:pPr lvl="1" eaLnBrk="1" hangingPunct="1"/>
            <a:r>
              <a:rPr lang="en-US" dirty="0">
                <a:solidFill>
                  <a:srgbClr val="FF0000"/>
                </a:solidFill>
                <a:latin typeface="Tahoma" charset="0"/>
                <a:ea typeface="ＭＳ Ｐゴシック" charset="0"/>
              </a:rPr>
              <a:t>Higher write energy</a:t>
            </a:r>
          </a:p>
          <a:p>
            <a:pPr lvl="1" eaLnBrk="1" hangingPunct="1"/>
            <a:r>
              <a:rPr lang="en-US" dirty="0">
                <a:solidFill>
                  <a:srgbClr val="FF0000"/>
                </a:solidFill>
                <a:latin typeface="Tahoma" charset="0"/>
                <a:ea typeface="ＭＳ Ｐゴシック" charset="0"/>
              </a:rPr>
              <a:t>Poor density (currently)</a:t>
            </a:r>
          </a:p>
          <a:p>
            <a:pPr lvl="1" eaLnBrk="1" hangingPunct="1"/>
            <a:r>
              <a:rPr lang="en-US" dirty="0">
                <a:solidFill>
                  <a:srgbClr val="FF0000"/>
                </a:solidFill>
                <a:latin typeface="Tahoma" charset="0"/>
                <a:ea typeface="ＭＳ Ｐゴシック" charset="0"/>
              </a:rPr>
              <a:t>Reliability?</a:t>
            </a:r>
          </a:p>
          <a:p>
            <a:pPr lvl="1" eaLnBrk="1" hangingPunct="1"/>
            <a:endParaRPr lang="en-US" dirty="0">
              <a:solidFill>
                <a:srgbClr val="FF0000"/>
              </a:solidFill>
              <a:latin typeface="Tahoma" charset="0"/>
              <a:ea typeface="ＭＳ Ｐゴシック" charset="0"/>
            </a:endParaRPr>
          </a:p>
          <a:p>
            <a:pPr eaLnBrk="1" hangingPunct="1"/>
            <a:r>
              <a:rPr lang="en-US" dirty="0">
                <a:latin typeface="Tahoma" charset="0"/>
                <a:ea typeface="ＭＳ Ｐゴシック" charset="0"/>
              </a:rPr>
              <a:t>Another level of freedom</a:t>
            </a:r>
          </a:p>
          <a:p>
            <a:pPr lvl="1" eaLnBrk="1" hangingPunct="1"/>
            <a:r>
              <a:rPr lang="en-US" dirty="0">
                <a:solidFill>
                  <a:srgbClr val="FF0000"/>
                </a:solidFill>
                <a:latin typeface="Tahoma" charset="0"/>
                <a:ea typeface="ＭＳ Ｐゴシック" charset="0"/>
              </a:rPr>
              <a:t>Can trade off non-volatility for lower write latency/energy (by reducing the size of the MTJ)</a:t>
            </a:r>
          </a:p>
        </p:txBody>
      </p:sp>
      <p:sp>
        <p:nvSpPr>
          <p:cNvPr id="4813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B4145D1-8D0C-954A-B9B2-B5A6EDB1613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452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3589223674"/>
      </p:ext>
    </p:extLst>
  </p:cSld>
  <p:clrMapOvr>
    <a:masterClrMapping/>
  </p:clrMapOvr>
  <p:transition/>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Architected STT-MRAM as Main Memory</a:t>
            </a:r>
          </a:p>
        </p:txBody>
      </p:sp>
      <p:sp>
        <p:nvSpPr>
          <p:cNvPr id="3" name="Content Placeholder 2"/>
          <p:cNvSpPr>
            <a:spLocks noGrp="1"/>
          </p:cNvSpPr>
          <p:nvPr>
            <p:ph idx="1"/>
          </p:nvPr>
        </p:nvSpPr>
        <p:spPr/>
        <p:txBody>
          <a:bodyPr/>
          <a:lstStyle/>
          <a:p>
            <a:r>
              <a:rPr lang="en-US" dirty="0"/>
              <a:t>4-core, 4GB main memory, </a:t>
            </a:r>
            <a:r>
              <a:rPr lang="en-US" dirty="0" err="1"/>
              <a:t>multiprogrammed</a:t>
            </a:r>
            <a:r>
              <a:rPr lang="en-US" dirty="0"/>
              <a:t> workloads</a:t>
            </a:r>
          </a:p>
          <a:p>
            <a:r>
              <a:rPr lang="en-US" dirty="0">
                <a:solidFill>
                  <a:srgbClr val="0000FF"/>
                </a:solidFill>
              </a:rPr>
              <a:t>~6% performance loss, ~60% energy savings vs. DRAM</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453</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graphicFrame>
        <p:nvGraphicFramePr>
          <p:cNvPr id="5" name="Chart 4"/>
          <p:cNvGraphicFramePr>
            <a:graphicFrameLocks/>
          </p:cNvGraphicFramePr>
          <p:nvPr>
            <p:extLst/>
          </p:nvPr>
        </p:nvGraphicFramePr>
        <p:xfrm>
          <a:off x="971600" y="1916832"/>
          <a:ext cx="5328592" cy="201622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p:cNvGraphicFramePr>
            <a:graphicFrameLocks/>
          </p:cNvGraphicFramePr>
          <p:nvPr>
            <p:extLst/>
          </p:nvPr>
        </p:nvGraphicFramePr>
        <p:xfrm>
          <a:off x="899592" y="3861048"/>
          <a:ext cx="5472608" cy="2298192"/>
        </p:xfrm>
        <a:graphic>
          <a:graphicData uri="http://schemas.openxmlformats.org/drawingml/2006/chart">
            <c:chart xmlns:c="http://schemas.openxmlformats.org/drawingml/2006/chart" xmlns:r="http://schemas.openxmlformats.org/officeDocument/2006/relationships" r:id="rId3"/>
          </a:graphicData>
        </a:graphic>
      </p:graphicFrame>
      <p:sp>
        <p:nvSpPr>
          <p:cNvPr id="7" name="Rectangle 6"/>
          <p:cNvSpPr/>
          <p:nvPr/>
        </p:nvSpPr>
        <p:spPr>
          <a:xfrm>
            <a:off x="122598" y="6093296"/>
            <a:ext cx="9129922"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srgbClr val="000000"/>
                </a:solidFill>
                <a:effectLst/>
                <a:uLnTx/>
                <a:uFillTx/>
                <a:latin typeface="Tahoma"/>
                <a:ea typeface=""/>
                <a:cs typeface="+mn-cs"/>
              </a:rPr>
              <a:t>Kultursay</a:t>
            </a:r>
            <a:r>
              <a:rPr kumimoji="0" lang="en-US" sz="1600" b="0" i="0" u="none" strike="noStrike" kern="1200" cap="none" spc="0" normalizeH="0" baseline="0" noProof="0" dirty="0">
                <a:ln>
                  <a:noFill/>
                </a:ln>
                <a:solidFill>
                  <a:srgbClr val="000000"/>
                </a:solidFill>
                <a:effectLst/>
                <a:uLnTx/>
                <a:uFillTx/>
                <a:latin typeface="Tahoma"/>
                <a:ea typeface=""/>
                <a:cs typeface="+mn-cs"/>
              </a:rPr>
              <a:t>+, “</a:t>
            </a:r>
            <a:r>
              <a:rPr kumimoji="0" lang="en-US" sz="1600" b="0" i="0" u="none" strike="noStrike" kern="1200" cap="none" spc="0" normalizeH="0" baseline="0" noProof="0" dirty="0">
                <a:ln>
                  <a:noFill/>
                </a:ln>
                <a:solidFill>
                  <a:srgbClr val="0000FF"/>
                </a:solidFill>
                <a:effectLst/>
                <a:uLnTx/>
                <a:uFillTx/>
                <a:latin typeface="Tahoma"/>
                <a:ea typeface=""/>
                <a:cs typeface="+mn-cs"/>
              </a:rPr>
              <a:t>Evaluating STT-RAM as an Energy-Efficient Main Memory Alternative</a:t>
            </a:r>
            <a:r>
              <a:rPr kumimoji="0" lang="en-US" sz="1600" b="0" i="0" u="none" strike="noStrike" kern="1200" cap="none" spc="0" normalizeH="0" baseline="0" noProof="0" dirty="0">
                <a:ln>
                  <a:noFill/>
                </a:ln>
                <a:solidFill>
                  <a:srgbClr val="000000"/>
                </a:solidFill>
                <a:effectLst/>
                <a:uLnTx/>
                <a:uFillTx/>
                <a:latin typeface="Tahoma"/>
                <a:ea typeface=""/>
                <a:cs typeface="+mn-cs"/>
              </a:rPr>
              <a:t>,” ISPASS 2013.</a:t>
            </a:r>
          </a:p>
        </p:txBody>
      </p:sp>
    </p:spTree>
    <p:extLst>
      <p:ext uri="{BB962C8B-B14F-4D97-AF65-F5344CB8AC3E}">
        <p14:creationId xmlns:p14="http://schemas.microsoft.com/office/powerpoint/2010/main" val="1046552648"/>
      </p:ext>
    </p:extLst>
  </p:cSld>
  <p:clrMapOvr>
    <a:masterClrMapping/>
  </p:clrMapOvr>
  <p:transition/>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STT-MRAM as Main Memory</a:t>
            </a:r>
          </a:p>
        </p:txBody>
      </p:sp>
      <p:sp>
        <p:nvSpPr>
          <p:cNvPr id="3" name="Content Placeholder 2"/>
          <p:cNvSpPr>
            <a:spLocks noGrp="1"/>
          </p:cNvSpPr>
          <p:nvPr>
            <p:ph idx="1"/>
          </p:nvPr>
        </p:nvSpPr>
        <p:spPr/>
        <p:txBody>
          <a:bodyPr/>
          <a:lstStyle/>
          <a:p>
            <a:r>
              <a:rPr lang="en-US" dirty="0" err="1"/>
              <a:t>Emre</a:t>
            </a:r>
            <a:r>
              <a:rPr lang="en-US" dirty="0"/>
              <a:t> </a:t>
            </a:r>
            <a:r>
              <a:rPr lang="en-US" dirty="0" err="1"/>
              <a:t>Kultursay</a:t>
            </a:r>
            <a:r>
              <a:rPr lang="en-US" dirty="0"/>
              <a:t>, </a:t>
            </a:r>
            <a:r>
              <a:rPr lang="en-US" dirty="0" err="1"/>
              <a:t>Mahmut</a:t>
            </a:r>
            <a:r>
              <a:rPr lang="en-US" dirty="0"/>
              <a:t> </a:t>
            </a:r>
            <a:r>
              <a:rPr lang="en-US" dirty="0" err="1"/>
              <a:t>Kandemir</a:t>
            </a:r>
            <a:r>
              <a:rPr lang="en-US" dirty="0"/>
              <a:t>, </a:t>
            </a:r>
            <a:r>
              <a:rPr lang="en-US" dirty="0" err="1"/>
              <a:t>Anand</a:t>
            </a:r>
            <a:r>
              <a:rPr lang="en-US" dirty="0"/>
              <a:t> </a:t>
            </a:r>
            <a:r>
              <a:rPr lang="en-US" dirty="0" err="1"/>
              <a:t>Sivasubramaniam</a:t>
            </a:r>
            <a:r>
              <a:rPr lang="en-US" dirty="0"/>
              <a:t>, and Onur Mutlu</a:t>
            </a:r>
            <a:r>
              <a:rPr lang="en-US" u="sng" dirty="0"/>
              <a:t>,</a:t>
            </a:r>
            <a:br>
              <a:rPr lang="en-US" dirty="0"/>
            </a:br>
            <a:r>
              <a:rPr lang="en-US" b="1" dirty="0">
                <a:hlinkClick r:id="rId2"/>
              </a:rPr>
              <a:t>"Evaluating STT-RAM as an Energy-Efficient Main Memory Alternative"</a:t>
            </a:r>
            <a:r>
              <a:rPr lang="en-US" dirty="0"/>
              <a:t> </a:t>
            </a:r>
            <a:br>
              <a:rPr lang="en-US" dirty="0"/>
            </a:br>
            <a:r>
              <a:rPr lang="en-US" i="1" dirty="0"/>
              <a:t>Proceedings of the </a:t>
            </a:r>
            <a:r>
              <a:rPr lang="en-US" i="1" dirty="0">
                <a:hlinkClick r:id="rId3"/>
              </a:rPr>
              <a:t>2013 IEEE International Symposium on Performance Analysis of Systems and Software</a:t>
            </a:r>
            <a:r>
              <a:rPr lang="en-US" i="1" dirty="0"/>
              <a:t> (</a:t>
            </a:r>
            <a:r>
              <a:rPr lang="en-US" b="1" i="1" dirty="0"/>
              <a:t>ISPASS</a:t>
            </a:r>
            <a:r>
              <a:rPr lang="en-US" i="1" dirty="0"/>
              <a:t>)</a:t>
            </a:r>
            <a:r>
              <a:rPr lang="en-US" dirty="0"/>
              <a:t>, Austin, TX, April 2013. </a:t>
            </a:r>
            <a:r>
              <a:rPr lang="en-US" dirty="0">
                <a:hlinkClick r:id="rId4"/>
              </a:rPr>
              <a:t>Slides (pptx)</a:t>
            </a:r>
            <a:r>
              <a:rPr lang="en-US" dirty="0"/>
              <a:t> </a:t>
            </a:r>
            <a:r>
              <a:rPr lang="en-US" dirty="0">
                <a:hlinkClick r:id="rId5"/>
              </a:rPr>
              <a:t>(pdf)</a:t>
            </a: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454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6"/>
          <a:stretch>
            <a:fillRect/>
          </a:stretch>
        </p:blipFill>
        <p:spPr>
          <a:xfrm>
            <a:off x="0" y="4442268"/>
            <a:ext cx="9144000" cy="1939060"/>
          </a:xfrm>
          <a:prstGeom prst="rect">
            <a:avLst/>
          </a:prstGeom>
        </p:spPr>
      </p:pic>
    </p:spTree>
    <p:extLst>
      <p:ext uri="{BB962C8B-B14F-4D97-AF65-F5344CB8AC3E}">
        <p14:creationId xmlns:p14="http://schemas.microsoft.com/office/powerpoint/2010/main" val="28554156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400" dirty="0"/>
              <a:t>A More Viable Approach: Hybrid Memory Systems</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6633">
                    <a:lumMod val="75000"/>
                  </a:srgbClr>
                </a:solidFill>
                <a:effectLst/>
                <a:uLnTx/>
                <a:uFillTx/>
                <a:latin typeface="Tahoma"/>
                <a:ea typeface="+mn-ea"/>
                <a:cs typeface="+mn-cs"/>
              </a:rPr>
              <a:t>Fast, </a:t>
            </a:r>
            <a:r>
              <a:rPr kumimoji="0" lang="en-US" sz="1800" b="1" i="0" u="none" strike="noStrike" kern="1200" cap="none" spc="0" normalizeH="0" baseline="0" noProof="0" dirty="0">
                <a:ln>
                  <a:noFill/>
                </a:ln>
                <a:solidFill>
                  <a:srgbClr val="006633">
                    <a:lumMod val="75000"/>
                  </a:srgbClr>
                </a:solidFill>
                <a:effectLst/>
                <a:uLnTx/>
                <a:uFillTx/>
                <a:latin typeface="Tahoma"/>
                <a:ea typeface="+mn-ea"/>
                <a:cs typeface="+mn-cs"/>
              </a:rPr>
              <a:t>durable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Small,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leaky, volatile,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4D26"/>
                </a:solidFill>
                <a:effectLst/>
                <a:uLnTx/>
                <a:uFillTx/>
                <a:latin typeface="Tahoma"/>
                <a:ea typeface="+mn-ea"/>
                <a:cs typeface="+mn-cs"/>
              </a:rPr>
              <a:t>Large, non-volatile, low-cost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Slow, </a:t>
            </a:r>
            <a:r>
              <a:rPr kumimoji="0" lang="en-US" sz="1800" b="1" i="0" u="none" strike="noStrike" kern="1200" cap="none" spc="0" normalizeH="0" baseline="0" noProof="0" dirty="0">
                <a:ln>
                  <a:noFill/>
                </a:ln>
                <a:solidFill>
                  <a:srgbClr val="8C0000"/>
                </a:solidFill>
                <a:effectLst/>
                <a:uLnTx/>
                <a:uFillTx/>
                <a:latin typeface="Tahoma"/>
                <a:ea typeface="+mn-ea"/>
                <a:cs typeface="+mn-cs"/>
              </a:rPr>
              <a:t>wears out, </a:t>
            </a:r>
            <a:r>
              <a:rPr kumimoji="0" lang="en-US" sz="1800" b="0" i="0" u="none" strike="noStrike" kern="1200" cap="none" spc="0" normalizeH="0" baseline="0" noProof="0" dirty="0">
                <a:ln>
                  <a:noFill/>
                </a:ln>
                <a:solidFill>
                  <a:srgbClr val="8C0000"/>
                </a:solidFill>
                <a:effectLst/>
                <a:uLnTx/>
                <a:uFillTx/>
                <a:latin typeface="Tahoma"/>
                <a:ea typeface="+mn-ea"/>
                <a:cs typeface="+mn-cs"/>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303030"/>
                </a:solidFill>
                <a:effectLst/>
                <a:uLnTx/>
                <a:uFillTx/>
                <a:latin typeface="Tahoma"/>
                <a:ea typeface="+mn-ea"/>
                <a:cs typeface="+mn-cs"/>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
                <a:cs typeface="+mn-cs"/>
              </a:rPr>
              <a:t>DRAM</a:t>
            </a:r>
          </a:p>
        </p:txBody>
      </p:sp>
      <p:sp>
        <p:nvSpPr>
          <p:cNvPr id="14" name="TextBox 13"/>
          <p:cNvSpPr txBox="1"/>
          <p:nvPr/>
        </p:nvSpPr>
        <p:spPr>
          <a:xfrm>
            <a:off x="4876146" y="2364939"/>
            <a:ext cx="347132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
                <a:cs typeface="+mn-cs"/>
              </a:rPr>
              <a:t>Phase Change Memory (or Tech. X)</a:t>
            </a:r>
          </a:p>
        </p:txBody>
      </p:sp>
      <p:sp>
        <p:nvSpPr>
          <p:cNvPr id="15" name="TextBox 14"/>
          <p:cNvSpPr txBox="1"/>
          <p:nvPr/>
        </p:nvSpPr>
        <p:spPr>
          <a:xfrm>
            <a:off x="459985" y="4365104"/>
            <a:ext cx="8161209"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
                <a:cs typeface="+mn-cs"/>
              </a:rPr>
              <a:t>Hardware/software manage data allocation and movement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000"/>
                </a:solidFill>
                <a:effectLst/>
                <a:uLnTx/>
                <a:uFillTx/>
                <a:latin typeface="Tahoma"/>
                <a:ea typeface=""/>
                <a:cs typeface="+mn-cs"/>
              </a:rPr>
              <a:t>to achieve the best of multiple technologies</a:t>
            </a:r>
          </a:p>
        </p:txBody>
      </p:sp>
    </p:spTree>
    <p:extLst>
      <p:ext uri="{BB962C8B-B14F-4D97-AF65-F5344CB8AC3E}">
        <p14:creationId xmlns:p14="http://schemas.microsoft.com/office/powerpoint/2010/main" val="271352473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Challenge and Opportunity</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5000" dirty="0">
                <a:solidFill>
                  <a:srgbClr val="FF0000"/>
                </a:solidFill>
              </a:rPr>
              <a:t>Providing the Best of</a:t>
            </a:r>
          </a:p>
          <a:p>
            <a:pPr marL="0" indent="0" algn="ctr">
              <a:buNone/>
            </a:pPr>
            <a:r>
              <a:rPr lang="en-US" sz="5000" dirty="0">
                <a:solidFill>
                  <a:srgbClr val="FF0000"/>
                </a:solidFill>
              </a:rPr>
              <a:t>Multiple Metrics</a:t>
            </a:r>
          </a:p>
          <a:p>
            <a:pPr marL="0" indent="0" algn="ctr">
              <a:buNone/>
            </a:pPr>
            <a:r>
              <a:rPr lang="en-US" sz="5000" dirty="0"/>
              <a:t>with</a:t>
            </a:r>
          </a:p>
          <a:p>
            <a:pPr marL="0" indent="0" algn="ctr">
              <a:buNone/>
            </a:pPr>
            <a:r>
              <a:rPr lang="en-US" sz="5000" dirty="0">
                <a:solidFill>
                  <a:srgbClr val="0000FF"/>
                </a:solidFill>
              </a:rPr>
              <a:t>Multiple Memory Technologies</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456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Tree>
    <p:extLst>
      <p:ext uri="{BB962C8B-B14F-4D97-AF65-F5344CB8AC3E}">
        <p14:creationId xmlns:p14="http://schemas.microsoft.com/office/powerpoint/2010/main" val="1526191418"/>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Challenge and Opportunity</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457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5" name="Content Placeholder 2"/>
          <p:cNvSpPr>
            <a:spLocks noGrp="1"/>
          </p:cNvSpPr>
          <p:nvPr>
            <p:ph idx="1"/>
          </p:nvPr>
        </p:nvSpPr>
        <p:spPr>
          <a:xfrm>
            <a:off x="251520" y="1844824"/>
            <a:ext cx="8352928" cy="2088232"/>
          </a:xfrm>
        </p:spPr>
        <p:txBody>
          <a:bodyPr/>
          <a:lstStyle/>
          <a:p>
            <a:pPr marL="0" indent="0" algn="ctr">
              <a:buNone/>
            </a:pPr>
            <a:r>
              <a:rPr lang="en-US" sz="5000" dirty="0">
                <a:solidFill>
                  <a:srgbClr val="FF0000"/>
                </a:solidFill>
              </a:rPr>
              <a:t>Heterogeneous,</a:t>
            </a:r>
          </a:p>
          <a:p>
            <a:pPr marL="0" indent="0" algn="ctr">
              <a:buNone/>
            </a:pPr>
            <a:r>
              <a:rPr lang="en-US" sz="5000" dirty="0">
                <a:solidFill>
                  <a:srgbClr val="FF0000"/>
                </a:solidFill>
              </a:rPr>
              <a:t>Configurable,</a:t>
            </a:r>
          </a:p>
          <a:p>
            <a:pPr marL="0" indent="0" algn="ctr">
              <a:buNone/>
            </a:pPr>
            <a:r>
              <a:rPr lang="en-US" sz="5000" dirty="0">
                <a:solidFill>
                  <a:srgbClr val="FF0000"/>
                </a:solidFill>
              </a:rPr>
              <a:t>Programmable </a:t>
            </a:r>
          </a:p>
          <a:p>
            <a:pPr marL="0" indent="0" algn="ctr">
              <a:buNone/>
            </a:pPr>
            <a:r>
              <a:rPr lang="en-US" sz="5000" dirty="0">
                <a:solidFill>
                  <a:srgbClr val="0000FF"/>
                </a:solidFill>
              </a:rPr>
              <a:t>Memory Systems</a:t>
            </a:r>
          </a:p>
        </p:txBody>
      </p:sp>
    </p:spTree>
    <p:extLst>
      <p:ext uri="{BB962C8B-B14F-4D97-AF65-F5344CB8AC3E}">
        <p14:creationId xmlns:p14="http://schemas.microsoft.com/office/powerpoint/2010/main" val="1161012984"/>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Hybrid Memory Systems: Issues</a:t>
            </a:r>
          </a:p>
        </p:txBody>
      </p:sp>
      <p:sp>
        <p:nvSpPr>
          <p:cNvPr id="3" name="Content Placeholder 2"/>
          <p:cNvSpPr>
            <a:spLocks noGrp="1"/>
          </p:cNvSpPr>
          <p:nvPr>
            <p:ph idx="1"/>
          </p:nvPr>
        </p:nvSpPr>
        <p:spPr/>
        <p:txBody>
          <a:bodyPr/>
          <a:lstStyle/>
          <a:p>
            <a:r>
              <a:rPr lang="en-US" dirty="0"/>
              <a:t>Cache vs. Main Memory</a:t>
            </a:r>
          </a:p>
          <a:p>
            <a:endParaRPr lang="en-US" dirty="0"/>
          </a:p>
          <a:p>
            <a:r>
              <a:rPr lang="en-US" dirty="0"/>
              <a:t>Granularity of Data Move/Manage-</a:t>
            </a:r>
            <a:r>
              <a:rPr lang="en-US" dirty="0" err="1"/>
              <a:t>ment</a:t>
            </a:r>
            <a:r>
              <a:rPr lang="en-US" dirty="0"/>
              <a:t>: Fine or Coarse</a:t>
            </a:r>
          </a:p>
          <a:p>
            <a:endParaRPr lang="en-US" dirty="0"/>
          </a:p>
          <a:p>
            <a:r>
              <a:rPr lang="en-US" dirty="0"/>
              <a:t>Hardware vs. Software vs. HW/SW Cooperative </a:t>
            </a:r>
          </a:p>
          <a:p>
            <a:endParaRPr lang="en-US" dirty="0"/>
          </a:p>
          <a:p>
            <a:r>
              <a:rPr lang="en-US" dirty="0"/>
              <a:t>When to migrate data?</a:t>
            </a:r>
          </a:p>
          <a:p>
            <a:endParaRPr lang="en-US" dirty="0"/>
          </a:p>
          <a:p>
            <a:r>
              <a:rPr lang="en-US" dirty="0"/>
              <a:t>How to design a scalable and efficient large cache?</a:t>
            </a:r>
          </a:p>
          <a:p>
            <a:endParaRPr lang="en-US" dirty="0"/>
          </a:p>
          <a:p>
            <a:r>
              <a:rPr lang="is-IS" dirty="0"/>
              <a:t>…</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458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Tree>
    <p:extLst>
      <p:ext uri="{BB962C8B-B14F-4D97-AF65-F5344CB8AC3E}">
        <p14:creationId xmlns:p14="http://schemas.microsoft.com/office/powerpoint/2010/main" val="1228599748"/>
      </p:ext>
    </p:extLst>
  </p:cSld>
  <p:clrMapOvr>
    <a:masterClrMapping/>
  </p:clrMapOvr>
  <p:transition/>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One Option: DRAM as a Cache for PCM</a:t>
            </a:r>
          </a:p>
        </p:txBody>
      </p:sp>
      <p:sp>
        <p:nvSpPr>
          <p:cNvPr id="3" name="Content Placeholder 2"/>
          <p:cNvSpPr>
            <a:spLocks noGrp="1"/>
          </p:cNvSpPr>
          <p:nvPr>
            <p:ph idx="1"/>
          </p:nvPr>
        </p:nvSpPr>
        <p:spPr/>
        <p:txBody>
          <a:bodyPr/>
          <a:lstStyle/>
          <a:p>
            <a:r>
              <a:rPr lang="en-US" dirty="0"/>
              <a:t>PCM is main memory; DRAM caches memory rows/blocks</a:t>
            </a:r>
          </a:p>
          <a:p>
            <a:pPr lvl="1"/>
            <a:r>
              <a:rPr lang="en-US" dirty="0"/>
              <a:t>Benefits: Reduced latency on DRAM cache hit; write filtering</a:t>
            </a:r>
          </a:p>
          <a:p>
            <a:r>
              <a:rPr lang="en-US" dirty="0"/>
              <a:t>Memory controller hardware manages the DRAM cache</a:t>
            </a:r>
          </a:p>
          <a:p>
            <a:pPr lvl="1"/>
            <a:r>
              <a:rPr lang="en-US" dirty="0"/>
              <a:t>Benefit: Eliminates system software overhead</a:t>
            </a:r>
          </a:p>
          <a:p>
            <a:endParaRPr lang="en-US" dirty="0"/>
          </a:p>
          <a:p>
            <a:r>
              <a:rPr lang="en-US" dirty="0"/>
              <a:t>Three issues:</a:t>
            </a:r>
          </a:p>
          <a:p>
            <a:pPr lvl="1"/>
            <a:r>
              <a:rPr lang="en-US" dirty="0"/>
              <a:t>What data should be placed in DRAM versus kept in PCM?</a:t>
            </a:r>
          </a:p>
          <a:p>
            <a:pPr lvl="1"/>
            <a:r>
              <a:rPr lang="en-US" dirty="0"/>
              <a:t>What is the granularity of data movement?</a:t>
            </a:r>
          </a:p>
          <a:p>
            <a:pPr lvl="1"/>
            <a:r>
              <a:rPr lang="en-US" dirty="0"/>
              <a:t>How to design a low-cost hardware-managed DRAM cache?</a:t>
            </a:r>
          </a:p>
          <a:p>
            <a:pPr lvl="1"/>
            <a:endParaRPr lang="en-US" dirty="0"/>
          </a:p>
          <a:p>
            <a:r>
              <a:rPr lang="en-US" dirty="0"/>
              <a:t>Two idea directions:</a:t>
            </a:r>
          </a:p>
          <a:p>
            <a:pPr lvl="1"/>
            <a:r>
              <a:rPr lang="en-US" dirty="0">
                <a:solidFill>
                  <a:srgbClr val="0000FF"/>
                </a:solidFill>
              </a:rPr>
              <a:t>Locality-aware data placement </a:t>
            </a:r>
            <a:r>
              <a:rPr lang="en-US" sz="1600" b="1" dirty="0">
                <a:solidFill>
                  <a:schemeClr val="tx2">
                    <a:lumMod val="75000"/>
                  </a:schemeClr>
                </a:solidFill>
              </a:rPr>
              <a:t>[Yoon+ , ICCD 2012]</a:t>
            </a:r>
          </a:p>
          <a:p>
            <a:pPr lvl="1"/>
            <a:r>
              <a:rPr lang="en-US" dirty="0">
                <a:solidFill>
                  <a:srgbClr val="0000FF"/>
                </a:solidFill>
              </a:rPr>
              <a:t>Cheap tag stores and dynamic granularity </a:t>
            </a:r>
            <a:r>
              <a:rPr lang="en-US" sz="1600" b="1" dirty="0">
                <a:solidFill>
                  <a:srgbClr val="004D26"/>
                </a:solidFill>
              </a:rPr>
              <a:t>[Meza+, IEEE CAL 2012]</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459</a:t>
            </a:fld>
            <a:endParaRPr kumimoji="0" lang="en-US" sz="1600" b="0" i="0" u="none" strike="noStrike" kern="1200" cap="none" spc="0" normalizeH="0" baseline="0" noProof="0" dirty="0">
              <a:ln>
                <a:noFill/>
              </a:ln>
              <a:solidFill>
                <a:srgbClr val="000000"/>
              </a:solidFill>
              <a:effectLst/>
              <a:uLnTx/>
              <a:uFillTx/>
              <a:latin typeface="Garamond" charset="0"/>
              <a:ea typeface="ＭＳ Ｐゴシック" charset="-128"/>
              <a:cs typeface="+mn-cs"/>
            </a:endParaRPr>
          </a:p>
        </p:txBody>
      </p:sp>
    </p:spTree>
    <p:extLst>
      <p:ext uri="{BB962C8B-B14F-4D97-AF65-F5344CB8AC3E}">
        <p14:creationId xmlns:p14="http://schemas.microsoft.com/office/powerpoint/2010/main" val="30838424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6" name="Straight Connector 25"/>
          <p:cNvCxnSpPr/>
          <p:nvPr/>
        </p:nvCxnSpPr>
        <p:spPr>
          <a:xfrm flipV="1">
            <a:off x="2352982" y="2133600"/>
            <a:ext cx="0" cy="534748"/>
          </a:xfrm>
          <a:prstGeom prst="line">
            <a:avLst/>
          </a:prstGeom>
          <a:effectLst/>
        </p:spPr>
        <p:style>
          <a:lnRef idx="2">
            <a:schemeClr val="dk1"/>
          </a:lnRef>
          <a:fillRef idx="0">
            <a:schemeClr val="dk1"/>
          </a:fillRef>
          <a:effectRef idx="1">
            <a:schemeClr val="dk1"/>
          </a:effectRef>
          <a:fontRef idx="minor">
            <a:schemeClr val="tx1"/>
          </a:fontRef>
        </p:style>
      </p:cxnSp>
      <p:sp>
        <p:nvSpPr>
          <p:cNvPr id="2" name="Title 1"/>
          <p:cNvSpPr>
            <a:spLocks noGrp="1"/>
          </p:cNvSpPr>
          <p:nvPr>
            <p:ph type="title"/>
          </p:nvPr>
        </p:nvSpPr>
        <p:spPr/>
        <p:txBody>
          <a:bodyPr/>
          <a:lstStyle/>
          <a:p>
            <a:r>
              <a:rPr lang="en-US" dirty="0"/>
              <a:t>Data Placement in Hybrid Memory</a:t>
            </a:r>
          </a:p>
        </p:txBody>
      </p:sp>
      <p:sp>
        <p:nvSpPr>
          <p:cNvPr id="3" name="Content Placeholder 2"/>
          <p:cNvSpPr>
            <a:spLocks noGrp="1"/>
          </p:cNvSpPr>
          <p:nvPr>
            <p:ph idx="1"/>
          </p:nvPr>
        </p:nvSpPr>
        <p:spPr>
          <a:xfrm>
            <a:off x="228600" y="5373216"/>
            <a:ext cx="8915400" cy="1310812"/>
          </a:xfrm>
        </p:spPr>
        <p:txBody>
          <a:bodyPr/>
          <a:lstStyle/>
          <a:p>
            <a:r>
              <a:rPr lang="en-US" sz="2000" dirty="0"/>
              <a:t>Memory A is fast, but small</a:t>
            </a:r>
          </a:p>
          <a:p>
            <a:r>
              <a:rPr lang="en-US" sz="2000" dirty="0"/>
              <a:t>Load should be balanced on both channels?</a:t>
            </a:r>
          </a:p>
          <a:p>
            <a:r>
              <a:rPr lang="en-US" sz="2000" dirty="0"/>
              <a:t>Page migrations have performance and energy overhead </a:t>
            </a:r>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460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cxnSp>
        <p:nvCxnSpPr>
          <p:cNvPr id="30" name="Straight Connector 29"/>
          <p:cNvCxnSpPr/>
          <p:nvPr/>
        </p:nvCxnSpPr>
        <p:spPr>
          <a:xfrm>
            <a:off x="4533503" y="1542340"/>
            <a:ext cx="0" cy="156551"/>
          </a:xfrm>
          <a:prstGeom prst="line">
            <a:avLst/>
          </a:prstGeom>
          <a:effectLst/>
        </p:spPr>
        <p:style>
          <a:lnRef idx="2">
            <a:schemeClr val="dk1"/>
          </a:lnRef>
          <a:fillRef idx="0">
            <a:schemeClr val="dk1"/>
          </a:fillRef>
          <a:effectRef idx="1">
            <a:schemeClr val="dk1"/>
          </a:effectRef>
          <a:fontRef idx="minor">
            <a:schemeClr val="tx1"/>
          </a:fontRef>
        </p:style>
      </p:cxnSp>
      <p:sp>
        <p:nvSpPr>
          <p:cNvPr id="31" name="Rectangle 30"/>
          <p:cNvSpPr/>
          <p:nvPr/>
        </p:nvSpPr>
        <p:spPr>
          <a:xfrm>
            <a:off x="557971" y="2590800"/>
            <a:ext cx="3480629" cy="1465207"/>
          </a:xfrm>
          <a:prstGeom prst="rect">
            <a:avLst/>
          </a:prstGeom>
          <a:solidFill>
            <a:schemeClr val="accent3">
              <a:lumMod val="95000"/>
            </a:schemeClr>
          </a:solidFill>
          <a:ln w="76200">
            <a:solidFill>
              <a:srgbClr val="009900"/>
            </a:solidFill>
          </a:ln>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32" name="Rectangle 31"/>
          <p:cNvSpPr/>
          <p:nvPr/>
        </p:nvSpPr>
        <p:spPr>
          <a:xfrm>
            <a:off x="5157121" y="2590800"/>
            <a:ext cx="3316004" cy="1465207"/>
          </a:xfrm>
          <a:prstGeom prst="rect">
            <a:avLst/>
          </a:prstGeom>
          <a:solidFill>
            <a:schemeClr val="accent3">
              <a:lumMod val="95000"/>
            </a:schemeClr>
          </a:solidFill>
          <a:ln w="76200">
            <a:solidFill>
              <a:srgbClr val="99CC00"/>
            </a:solidFill>
          </a:ln>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47" name="Straight Connector 46"/>
          <p:cNvCxnSpPr/>
          <p:nvPr/>
        </p:nvCxnSpPr>
        <p:spPr>
          <a:xfrm flipV="1">
            <a:off x="6815123" y="2057400"/>
            <a:ext cx="0" cy="534748"/>
          </a:xfrm>
          <a:prstGeom prst="line">
            <a:avLst/>
          </a:prstGeom>
          <a:effectLst/>
        </p:spPr>
        <p:style>
          <a:lnRef idx="2">
            <a:schemeClr val="dk1"/>
          </a:lnRef>
          <a:fillRef idx="0">
            <a:schemeClr val="dk1"/>
          </a:fillRef>
          <a:effectRef idx="1">
            <a:schemeClr val="dk1"/>
          </a:effectRef>
          <a:fontRef idx="minor">
            <a:schemeClr val="tx1"/>
          </a:fontRef>
        </p:style>
      </p:cxnSp>
      <p:sp>
        <p:nvSpPr>
          <p:cNvPr id="50" name="TextBox 49"/>
          <p:cNvSpPr txBox="1"/>
          <p:nvPr/>
        </p:nvSpPr>
        <p:spPr>
          <a:xfrm>
            <a:off x="783322" y="2133600"/>
            <a:ext cx="156966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Times New Roman"/>
                <a:ea typeface=""/>
                <a:cs typeface="Times New Roman"/>
              </a:rPr>
              <a:t>Channel A</a:t>
            </a:r>
          </a:p>
        </p:txBody>
      </p:sp>
      <p:sp>
        <p:nvSpPr>
          <p:cNvPr id="51" name="TextBox 50"/>
          <p:cNvSpPr txBox="1"/>
          <p:nvPr/>
        </p:nvSpPr>
        <p:spPr>
          <a:xfrm>
            <a:off x="6796715" y="2138065"/>
            <a:ext cx="157867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Times New Roman"/>
                <a:ea typeface=""/>
                <a:cs typeface="Times New Roman"/>
              </a:rPr>
              <a:t>Channel B</a:t>
            </a:r>
          </a:p>
        </p:txBody>
      </p:sp>
      <p:sp>
        <p:nvSpPr>
          <p:cNvPr id="52" name="TextBox 51"/>
          <p:cNvSpPr txBox="1"/>
          <p:nvPr/>
        </p:nvSpPr>
        <p:spPr>
          <a:xfrm>
            <a:off x="1548870" y="2891135"/>
            <a:ext cx="165411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Times New Roman"/>
                <a:ea typeface=""/>
                <a:cs typeface="Times New Roman"/>
              </a:rPr>
              <a:t>Memory A</a:t>
            </a:r>
          </a:p>
        </p:txBody>
      </p:sp>
      <p:sp>
        <p:nvSpPr>
          <p:cNvPr id="53" name="TextBox 52"/>
          <p:cNvSpPr txBox="1"/>
          <p:nvPr/>
        </p:nvSpPr>
        <p:spPr>
          <a:xfrm>
            <a:off x="5995918" y="2971800"/>
            <a:ext cx="15947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Times New Roman"/>
                <a:ea typeface=""/>
                <a:cs typeface="Times New Roman"/>
              </a:rPr>
              <a:t>Memory B</a:t>
            </a:r>
          </a:p>
        </p:txBody>
      </p:sp>
      <p:cxnSp>
        <p:nvCxnSpPr>
          <p:cNvPr id="54" name="Straight Connector 53"/>
          <p:cNvCxnSpPr/>
          <p:nvPr/>
        </p:nvCxnSpPr>
        <p:spPr>
          <a:xfrm flipH="1">
            <a:off x="2331503" y="2239264"/>
            <a:ext cx="4092" cy="0"/>
          </a:xfrm>
          <a:prstGeom prst="line">
            <a:avLst/>
          </a:prstGeom>
        </p:spPr>
        <p:style>
          <a:lnRef idx="2">
            <a:schemeClr val="accent1"/>
          </a:lnRef>
          <a:fillRef idx="0">
            <a:schemeClr val="accent1"/>
          </a:fillRef>
          <a:effectRef idx="1">
            <a:schemeClr val="accent1"/>
          </a:effectRef>
          <a:fontRef idx="minor">
            <a:schemeClr val="tx1"/>
          </a:fontRef>
        </p:style>
      </p:cxnSp>
      <p:sp>
        <p:nvSpPr>
          <p:cNvPr id="61" name="TextBox 60"/>
          <p:cNvSpPr txBox="1"/>
          <p:nvPr/>
        </p:nvSpPr>
        <p:spPr>
          <a:xfrm>
            <a:off x="1452525" y="3276600"/>
            <a:ext cx="177479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a:ea typeface=""/>
                <a:cs typeface="Times New Roman"/>
              </a:rPr>
              <a:t>(</a:t>
            </a:r>
            <a:r>
              <a:rPr kumimoji="0" lang="en-US" sz="2400" b="0" i="0" u="none" strike="noStrike" kern="1200" cap="none" spc="0" normalizeH="0" baseline="0" noProof="0" dirty="0">
                <a:ln>
                  <a:noFill/>
                </a:ln>
                <a:solidFill>
                  <a:srgbClr val="35742A"/>
                </a:solidFill>
                <a:effectLst/>
                <a:uLnTx/>
                <a:uFillTx/>
                <a:latin typeface="Times New Roman"/>
                <a:ea typeface=""/>
                <a:cs typeface="Times New Roman"/>
              </a:rPr>
              <a:t>Fast</a:t>
            </a:r>
            <a:r>
              <a:rPr kumimoji="0" lang="en-US" sz="2400" b="0" i="0" u="none" strike="noStrike" kern="1200" cap="none" spc="0" normalizeH="0" baseline="0" noProof="0" dirty="0">
                <a:ln>
                  <a:noFill/>
                </a:ln>
                <a:solidFill>
                  <a:srgbClr val="000000"/>
                </a:solidFill>
                <a:effectLst/>
                <a:uLnTx/>
                <a:uFillTx/>
                <a:latin typeface="Times New Roman"/>
                <a:ea typeface=""/>
                <a:cs typeface="Times New Roman"/>
              </a:rPr>
              <a:t>, </a:t>
            </a:r>
            <a:r>
              <a:rPr kumimoji="0" lang="en-US" sz="2400" b="0" i="0" u="none" strike="noStrike" kern="1200" cap="none" spc="0" normalizeH="0" baseline="0" noProof="0" dirty="0">
                <a:ln>
                  <a:noFill/>
                </a:ln>
                <a:solidFill>
                  <a:srgbClr val="FF0000"/>
                </a:solidFill>
                <a:effectLst/>
                <a:uLnTx/>
                <a:uFillTx/>
                <a:latin typeface="Times New Roman"/>
                <a:ea typeface=""/>
                <a:cs typeface="Times New Roman"/>
              </a:rPr>
              <a:t>Small</a:t>
            </a:r>
            <a:r>
              <a:rPr kumimoji="0" lang="en-US" sz="2400" b="0" i="0" u="none" strike="noStrike" kern="1200" cap="none" spc="0" normalizeH="0" baseline="0" noProof="0" dirty="0">
                <a:ln>
                  <a:noFill/>
                </a:ln>
                <a:solidFill>
                  <a:srgbClr val="000000"/>
                </a:solidFill>
                <a:effectLst/>
                <a:uLnTx/>
                <a:uFillTx/>
                <a:latin typeface="Times New Roman"/>
                <a:ea typeface=""/>
                <a:cs typeface="Times New Roman"/>
              </a:rPr>
              <a:t>)</a:t>
            </a:r>
          </a:p>
        </p:txBody>
      </p:sp>
      <p:sp>
        <p:nvSpPr>
          <p:cNvPr id="62" name="TextBox 61"/>
          <p:cNvSpPr txBox="1"/>
          <p:nvPr/>
        </p:nvSpPr>
        <p:spPr>
          <a:xfrm>
            <a:off x="5867842" y="3276600"/>
            <a:ext cx="188840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a:ea typeface=""/>
                <a:cs typeface="Times New Roman"/>
              </a:rPr>
              <a:t>(</a:t>
            </a:r>
            <a:r>
              <a:rPr kumimoji="0" lang="en-US" sz="2400" b="0" i="0" u="none" strike="noStrike" kern="1200" cap="none" spc="0" normalizeH="0" baseline="0" noProof="0" dirty="0">
                <a:ln>
                  <a:noFill/>
                </a:ln>
                <a:solidFill>
                  <a:srgbClr val="35742A"/>
                </a:solidFill>
                <a:effectLst/>
                <a:uLnTx/>
                <a:uFillTx/>
                <a:latin typeface="Times New Roman"/>
                <a:ea typeface=""/>
                <a:cs typeface="Times New Roman"/>
              </a:rPr>
              <a:t>Large</a:t>
            </a:r>
            <a:r>
              <a:rPr kumimoji="0" lang="en-US" sz="2400" b="0" i="0" u="none" strike="noStrike" kern="1200" cap="none" spc="0" normalizeH="0" baseline="0" noProof="0" dirty="0">
                <a:ln>
                  <a:noFill/>
                </a:ln>
                <a:solidFill>
                  <a:srgbClr val="000000"/>
                </a:solidFill>
                <a:effectLst/>
                <a:uLnTx/>
                <a:uFillTx/>
                <a:latin typeface="Times New Roman"/>
                <a:ea typeface=""/>
                <a:cs typeface="Times New Roman"/>
              </a:rPr>
              <a:t>, </a:t>
            </a:r>
            <a:r>
              <a:rPr kumimoji="0" lang="en-US" sz="2400" b="0" i="0" u="none" strike="noStrike" kern="1200" cap="none" spc="0" normalizeH="0" baseline="0" noProof="0" dirty="0">
                <a:ln>
                  <a:noFill/>
                </a:ln>
                <a:solidFill>
                  <a:srgbClr val="FF0000"/>
                </a:solidFill>
                <a:effectLst/>
                <a:uLnTx/>
                <a:uFillTx/>
                <a:latin typeface="Times New Roman"/>
                <a:ea typeface=""/>
                <a:cs typeface="Times New Roman"/>
              </a:rPr>
              <a:t>Slow</a:t>
            </a:r>
            <a:r>
              <a:rPr kumimoji="0" lang="en-US" sz="2400" b="0" i="0" u="none" strike="noStrike" kern="1200" cap="none" spc="0" normalizeH="0" baseline="0" noProof="0" dirty="0">
                <a:ln>
                  <a:noFill/>
                </a:ln>
                <a:solidFill>
                  <a:srgbClr val="000000"/>
                </a:solidFill>
                <a:effectLst/>
                <a:uLnTx/>
                <a:uFillTx/>
                <a:latin typeface="Times New Roman"/>
                <a:ea typeface=""/>
                <a:cs typeface="Times New Roman"/>
              </a:rPr>
              <a:t>)</a:t>
            </a:r>
          </a:p>
        </p:txBody>
      </p:sp>
      <p:sp>
        <p:nvSpPr>
          <p:cNvPr id="5" name="Rectangle 4"/>
          <p:cNvSpPr/>
          <p:nvPr/>
        </p:nvSpPr>
        <p:spPr>
          <a:xfrm>
            <a:off x="1398520" y="3733219"/>
            <a:ext cx="1828800" cy="301186"/>
          </a:xfrm>
          <a:prstGeom prst="rect">
            <a:avLst/>
          </a:prstGeom>
          <a:solidFill>
            <a:srgbClr val="0066FF"/>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Page 1</a:t>
            </a:r>
          </a:p>
        </p:txBody>
      </p:sp>
      <p:sp>
        <p:nvSpPr>
          <p:cNvPr id="63" name="Rectangle 62"/>
          <p:cNvSpPr/>
          <p:nvPr/>
        </p:nvSpPr>
        <p:spPr>
          <a:xfrm>
            <a:off x="5927450" y="3733219"/>
            <a:ext cx="1828800" cy="301186"/>
          </a:xfrm>
          <a:prstGeom prst="rect">
            <a:avLst/>
          </a:prstGeom>
          <a:solidFill>
            <a:srgbClr val="0066FF"/>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Page 2</a:t>
            </a:r>
          </a:p>
        </p:txBody>
      </p:sp>
      <p:sp>
        <p:nvSpPr>
          <p:cNvPr id="6" name="TextBox 5"/>
          <p:cNvSpPr txBox="1"/>
          <p:nvPr/>
        </p:nvSpPr>
        <p:spPr>
          <a:xfrm>
            <a:off x="5927450" y="2138065"/>
            <a:ext cx="93807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0000"/>
                </a:solidFill>
                <a:effectLst/>
                <a:uLnTx/>
                <a:uFillTx/>
                <a:latin typeface="Times New Roman" charset="0"/>
                <a:ea typeface="Times New Roman" charset="0"/>
                <a:cs typeface="Times New Roman" charset="0"/>
              </a:rPr>
              <a:t>IDLE</a:t>
            </a:r>
          </a:p>
        </p:txBody>
      </p:sp>
      <p:sp>
        <p:nvSpPr>
          <p:cNvPr id="7" name="Rectangle 6"/>
          <p:cNvSpPr/>
          <p:nvPr/>
        </p:nvSpPr>
        <p:spPr>
          <a:xfrm>
            <a:off x="0" y="4211506"/>
            <a:ext cx="9144000" cy="1157751"/>
          </a:xfrm>
          <a:prstGeom prst="rect">
            <a:avLst/>
          </a:prstGeom>
          <a:solidFill>
            <a:srgbClr val="0066CC"/>
          </a:solidFill>
        </p:spPr>
        <p:txBody>
          <a:bodyPr wrap="square"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Tahoma"/>
                <a:ea typeface=""/>
                <a:cs typeface="+mn-cs"/>
              </a:rPr>
              <a:t>Which memory</a:t>
            </a:r>
            <a:r>
              <a:rPr kumimoji="0" lang="en-US" sz="2800" b="0" i="0" u="none" strike="noStrike" kern="1200" cap="none" spc="0" normalizeH="0" baseline="0" noProof="0" dirty="0">
                <a:ln>
                  <a:noFill/>
                </a:ln>
                <a:solidFill>
                  <a:srgbClr val="FFFFFF"/>
                </a:solidFill>
                <a:effectLst/>
                <a:uLnTx/>
                <a:uFillTx/>
                <a:latin typeface="Tahoma"/>
                <a:ea typeface=""/>
                <a:cs typeface="+mn-cs"/>
              </a:rPr>
              <a:t> do we place each page in,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FFFFFF"/>
                </a:solidFill>
                <a:effectLst/>
                <a:uLnTx/>
                <a:uFillTx/>
                <a:latin typeface="Tahoma"/>
                <a:ea typeface=""/>
                <a:cs typeface="+mn-cs"/>
              </a:rPr>
              <a:t>to </a:t>
            </a:r>
            <a:r>
              <a:rPr kumimoji="0" lang="en-US" sz="2800" b="1" i="0" u="none" strike="noStrike" kern="1200" cap="none" spc="0" normalizeH="0" baseline="0" noProof="0" dirty="0">
                <a:ln>
                  <a:noFill/>
                </a:ln>
                <a:solidFill>
                  <a:srgbClr val="FFFFFF"/>
                </a:solidFill>
                <a:effectLst/>
                <a:uLnTx/>
                <a:uFillTx/>
                <a:latin typeface="Tahoma"/>
                <a:ea typeface=""/>
                <a:cs typeface="+mn-cs"/>
              </a:rPr>
              <a:t>maximize system performance</a:t>
            </a:r>
            <a:r>
              <a:rPr kumimoji="0" lang="en-US" sz="2800" b="0" i="0" u="none" strike="noStrike" kern="1200" cap="none" spc="0" normalizeH="0" baseline="0" noProof="0" dirty="0">
                <a:ln>
                  <a:noFill/>
                </a:ln>
                <a:solidFill>
                  <a:srgbClr val="FFFFFF"/>
                </a:solidFill>
                <a:effectLst/>
                <a:uLnTx/>
                <a:uFillTx/>
                <a:latin typeface="Tahoma"/>
                <a:ea typeface=""/>
                <a:cs typeface="+mn-cs"/>
              </a:rPr>
              <a:t>?</a:t>
            </a:r>
          </a:p>
        </p:txBody>
      </p:sp>
      <p:sp>
        <p:nvSpPr>
          <p:cNvPr id="23" name="Rectangle 22"/>
          <p:cNvSpPr/>
          <p:nvPr/>
        </p:nvSpPr>
        <p:spPr>
          <a:xfrm>
            <a:off x="1748897" y="1078147"/>
            <a:ext cx="5569209" cy="434709"/>
          </a:xfrm>
          <a:prstGeom prst="rect">
            <a:avLst/>
          </a:prstGeom>
          <a:solidFill>
            <a:schemeClr val="tx1">
              <a:lumMod val="50000"/>
              <a:lumOff val="50000"/>
            </a:schemeClr>
          </a:solidFill>
          <a:ln>
            <a:solidFill>
              <a:schemeClr val="tx1">
                <a:lumMod val="85000"/>
                <a:lumOff val="15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rPr>
              <a:t>Cores/Caches</a:t>
            </a:r>
          </a:p>
        </p:txBody>
      </p:sp>
      <p:sp>
        <p:nvSpPr>
          <p:cNvPr id="24" name="Rectangle 23"/>
          <p:cNvSpPr/>
          <p:nvPr/>
        </p:nvSpPr>
        <p:spPr>
          <a:xfrm>
            <a:off x="1748896" y="1701255"/>
            <a:ext cx="5569209" cy="434709"/>
          </a:xfrm>
          <a:prstGeom prst="rect">
            <a:avLst/>
          </a:prstGeom>
          <a:solidFill>
            <a:srgbClr val="002060"/>
          </a:solidFill>
          <a:ln>
            <a:solidFill>
              <a:schemeClr val="tx1">
                <a:lumMod val="85000"/>
                <a:lumOff val="15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rPr>
              <a:t>Memory Controllers</a:t>
            </a:r>
          </a:p>
        </p:txBody>
      </p:sp>
    </p:spTree>
    <p:extLst>
      <p:ext uri="{BB962C8B-B14F-4D97-AF65-F5344CB8AC3E}">
        <p14:creationId xmlns:p14="http://schemas.microsoft.com/office/powerpoint/2010/main" val="124488544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500"/>
                                        <p:tgtEl>
                                          <p:spTgt spid="5"/>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63"/>
                                        </p:tgtEl>
                                        <p:attrNameLst>
                                          <p:attrName>style.visibility</p:attrName>
                                        </p:attrNameLst>
                                      </p:cBhvr>
                                      <p:to>
                                        <p:strVal val="visible"/>
                                      </p:to>
                                    </p:set>
                                    <p:animEffect transition="in" filter="blinds(horizontal)">
                                      <p:cBhvr>
                                        <p:cTn id="10" dur="500"/>
                                        <p:tgtEl>
                                          <p:spTgt spid="63"/>
                                        </p:tgtEl>
                                      </p:cBhvr>
                                    </p:animEffect>
                                  </p:childTnLst>
                                </p:cTn>
                              </p:par>
                            </p:childTnLst>
                          </p:cTn>
                        </p:par>
                      </p:childTnLst>
                    </p:cTn>
                  </p:par>
                  <p:par>
                    <p:cTn id="11" fill="hold">
                      <p:stCondLst>
                        <p:cond delay="indefinite"/>
                      </p:stCondLst>
                      <p:childTnLst>
                        <p:par>
                          <p:cTn id="12" fill="hold">
                            <p:stCondLst>
                              <p:cond delay="0"/>
                            </p:stCondLst>
                            <p:childTnLst>
                              <p:par>
                                <p:cTn id="13" presetID="0" presetClass="path" presetSubtype="0" accel="50000" decel="50000" fill="hold" grpId="1" nodeType="clickEffect">
                                  <p:stCondLst>
                                    <p:cond delay="0"/>
                                  </p:stCondLst>
                                  <p:childTnLst>
                                    <p:animMotion origin="layout" path="M -0.00104 4.81481E-6 C 0.03907 -0.12871 0.07952 -0.25579 -0.00364 -0.3088 C -0.0868 -0.36158 -0.41684 -0.34862 -0.5 -0.31875 C -0.58211 -0.28913 -0.49566 -0.19723 -0.49392 -0.16227 " pathEditMode="relative" rAng="0" ptsTypes="AAAA">
                                      <p:cBhvr>
                                        <p:cTn id="14" dur="2000" fill="hold"/>
                                        <p:tgtEl>
                                          <p:spTgt spid="63"/>
                                        </p:tgtEl>
                                        <p:attrNameLst>
                                          <p:attrName>ppt_x</p:attrName>
                                          <p:attrName>ppt_y</p:attrName>
                                        </p:attrNameLst>
                                      </p:cBhvr>
                                      <p:rCtr x="-24410" y="-17245"/>
                                    </p:animMotion>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3" grpId="0" animBg="1"/>
      <p:bldP spid="63" grpId="1" animBg="1"/>
      <p:bldP spid="6" grpId="0"/>
      <p:bldP spid="7" grpId="0" animBg="1"/>
    </p:bld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Data Placement Between DRAM and PCM</a:t>
            </a:r>
          </a:p>
        </p:txBody>
      </p:sp>
      <p:sp>
        <p:nvSpPr>
          <p:cNvPr id="3" name="Content Placeholder 2"/>
          <p:cNvSpPr>
            <a:spLocks noGrp="1"/>
          </p:cNvSpPr>
          <p:nvPr>
            <p:ph idx="1"/>
          </p:nvPr>
        </p:nvSpPr>
        <p:spPr/>
        <p:txBody>
          <a:bodyPr/>
          <a:lstStyle/>
          <a:p>
            <a:r>
              <a:rPr lang="en-US" dirty="0"/>
              <a:t>Idea: Characterize data access patterns and guide data placement in hybrid memory</a:t>
            </a:r>
          </a:p>
          <a:p>
            <a:endParaRPr lang="en-US" dirty="0"/>
          </a:p>
          <a:p>
            <a:r>
              <a:rPr lang="en-US" dirty="0"/>
              <a:t>Streaming accesses: As fast in PCM as in DRAM</a:t>
            </a:r>
          </a:p>
          <a:p>
            <a:endParaRPr lang="en-US" dirty="0"/>
          </a:p>
          <a:p>
            <a:r>
              <a:rPr lang="en-US" dirty="0"/>
              <a:t>Random accesses: Much faster in DRAM</a:t>
            </a:r>
          </a:p>
          <a:p>
            <a:endParaRPr lang="en-US" dirty="0"/>
          </a:p>
          <a:p>
            <a:r>
              <a:rPr lang="en-US" dirty="0"/>
              <a:t>Idea: </a:t>
            </a:r>
            <a:r>
              <a:rPr lang="en-US" dirty="0">
                <a:solidFill>
                  <a:srgbClr val="FF0000"/>
                </a:solidFill>
              </a:rPr>
              <a:t>Place random access data with some reuse in DRAM; streaming data in PCM</a:t>
            </a:r>
          </a:p>
          <a:p>
            <a:endParaRPr lang="en-US" dirty="0"/>
          </a:p>
          <a:p>
            <a:r>
              <a:rPr lang="en-US" dirty="0"/>
              <a:t>Yoon+, “</a:t>
            </a:r>
            <a:r>
              <a:rPr lang="en-US" dirty="0">
                <a:solidFill>
                  <a:srgbClr val="0000FF"/>
                </a:solidFill>
              </a:rPr>
              <a:t>Row Buffer Locality-Aware Data Placement in Hybrid Memories</a:t>
            </a:r>
            <a:r>
              <a:rPr lang="en-US" dirty="0"/>
              <a:t>,” ICCD 2012 Best Paper Award.</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481389B1-16D0-EE4E-960B-3BEB333B27E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461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Tree>
    <p:extLst>
      <p:ext uri="{BB962C8B-B14F-4D97-AF65-F5344CB8AC3E}">
        <p14:creationId xmlns:p14="http://schemas.microsoft.com/office/powerpoint/2010/main" val="26616896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More on Hybrid Memory Data Placement</a:t>
            </a:r>
          </a:p>
        </p:txBody>
      </p:sp>
      <p:sp>
        <p:nvSpPr>
          <p:cNvPr id="3" name="Content Placeholder 2"/>
          <p:cNvSpPr>
            <a:spLocks noGrp="1"/>
          </p:cNvSpPr>
          <p:nvPr>
            <p:ph idx="1"/>
          </p:nvPr>
        </p:nvSpPr>
        <p:spPr/>
        <p:txBody>
          <a:bodyPr/>
          <a:lstStyle/>
          <a:p>
            <a:r>
              <a:rPr lang="en-US" dirty="0" err="1"/>
              <a:t>HanBin</a:t>
            </a:r>
            <a:r>
              <a:rPr lang="en-US" dirty="0"/>
              <a:t> Yoon, Justin Meza, </a:t>
            </a:r>
            <a:r>
              <a:rPr lang="en-US" dirty="0" err="1"/>
              <a:t>Rachata</a:t>
            </a:r>
            <a:r>
              <a:rPr lang="en-US" dirty="0"/>
              <a:t> </a:t>
            </a:r>
            <a:r>
              <a:rPr lang="en-US" dirty="0" err="1"/>
              <a:t>Ausavarungnirun</a:t>
            </a:r>
            <a:r>
              <a:rPr lang="en-US" dirty="0"/>
              <a:t>, Rachael Harding, and Onur Mutlu,</a:t>
            </a:r>
            <a:br>
              <a:rPr lang="en-US" dirty="0"/>
            </a:br>
            <a:r>
              <a:rPr lang="en-US" b="1" dirty="0">
                <a:hlinkClick r:id="rId2"/>
              </a:rPr>
              <a:t>"Row Buffer Locality Aware Caching Policies for Hybrid Memories"</a:t>
            </a:r>
            <a:br>
              <a:rPr lang="en-US" dirty="0"/>
            </a:br>
            <a:r>
              <a:rPr lang="en-US" i="1" dirty="0"/>
              <a:t>Proceedings of the </a:t>
            </a:r>
            <a:r>
              <a:rPr lang="en-US" i="1" dirty="0">
                <a:hlinkClick r:id="rId3"/>
              </a:rPr>
              <a:t>30th IEEE International Conference on Computer Design</a:t>
            </a:r>
            <a:r>
              <a:rPr lang="en-US" i="1" dirty="0"/>
              <a:t> (</a:t>
            </a:r>
            <a:r>
              <a:rPr lang="en-US" b="1" i="1" dirty="0"/>
              <a:t>ICCD</a:t>
            </a:r>
            <a:r>
              <a:rPr lang="en-US" i="1" dirty="0"/>
              <a:t>)</a:t>
            </a:r>
            <a:r>
              <a:rPr lang="en-US" dirty="0"/>
              <a:t>, Montreal, Quebec, Canada, September 2012. </a:t>
            </a:r>
            <a:r>
              <a:rPr lang="en-US" dirty="0">
                <a:hlinkClick r:id="rId4"/>
              </a:rPr>
              <a:t>Slides (pptx)</a:t>
            </a:r>
            <a:r>
              <a:rPr lang="en-US" dirty="0"/>
              <a:t> </a:t>
            </a:r>
            <a:r>
              <a:rPr lang="en-US" dirty="0">
                <a:hlinkClick r:id="rId5"/>
              </a:rPr>
              <a:t>(pdf)</a:t>
            </a: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462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6"/>
          <a:stretch>
            <a:fillRect/>
          </a:stretch>
        </p:blipFill>
        <p:spPr>
          <a:xfrm>
            <a:off x="0" y="4533758"/>
            <a:ext cx="9144000" cy="1919578"/>
          </a:xfrm>
          <a:prstGeom prst="rect">
            <a:avLst/>
          </a:prstGeom>
        </p:spPr>
      </p:pic>
    </p:spTree>
    <p:extLst>
      <p:ext uri="{BB962C8B-B14F-4D97-AF65-F5344CB8AC3E}">
        <p14:creationId xmlns:p14="http://schemas.microsoft.com/office/powerpoint/2010/main" val="38634222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Utility-Based Hybrid Memory Management</a:t>
            </a:r>
          </a:p>
        </p:txBody>
      </p:sp>
      <p:sp>
        <p:nvSpPr>
          <p:cNvPr id="3" name="Content Placeholder 2"/>
          <p:cNvSpPr>
            <a:spLocks noGrp="1"/>
          </p:cNvSpPr>
          <p:nvPr>
            <p:ph idx="1"/>
          </p:nvPr>
        </p:nvSpPr>
        <p:spPr/>
        <p:txBody>
          <a:bodyPr/>
          <a:lstStyle/>
          <a:p>
            <a:r>
              <a:rPr lang="en-US" sz="2300" dirty="0"/>
              <a:t>Yang Li, Saugata Ghose, </a:t>
            </a:r>
            <a:r>
              <a:rPr lang="en-US" sz="2300" dirty="0" err="1"/>
              <a:t>Jongmoo</a:t>
            </a:r>
            <a:r>
              <a:rPr lang="en-US" sz="2300" dirty="0"/>
              <a:t> Choi, </a:t>
            </a:r>
            <a:r>
              <a:rPr lang="en-US" sz="2300" dirty="0" err="1"/>
              <a:t>Jin</a:t>
            </a:r>
            <a:r>
              <a:rPr lang="en-US" sz="2300" dirty="0"/>
              <a:t> Sun, Hui Wang, and Onur Mutlu,</a:t>
            </a:r>
            <a:br>
              <a:rPr lang="en-US" sz="2300" dirty="0"/>
            </a:br>
            <a:r>
              <a:rPr lang="en-US" sz="2300" b="1" dirty="0">
                <a:hlinkClick r:id="rId2"/>
              </a:rPr>
              <a:t>"Utility-Based Hybrid Memory Management"</a:t>
            </a:r>
            <a:br>
              <a:rPr lang="en-US" sz="2300" dirty="0"/>
            </a:br>
            <a:r>
              <a:rPr lang="en-US" sz="2300" i="1" dirty="0"/>
              <a:t>Proceedings of the </a:t>
            </a:r>
            <a:r>
              <a:rPr lang="en-US" sz="2300" i="1" dirty="0">
                <a:hlinkClick r:id="rId3"/>
              </a:rPr>
              <a:t>19th IEEE Cluster Conference</a:t>
            </a:r>
            <a:r>
              <a:rPr lang="en-US" sz="2300" i="1" dirty="0"/>
              <a:t> (</a:t>
            </a:r>
            <a:r>
              <a:rPr lang="en-US" sz="2300" b="1" i="1" dirty="0"/>
              <a:t>CLUSTER</a:t>
            </a:r>
            <a:r>
              <a:rPr lang="en-US" sz="2300" i="1" dirty="0"/>
              <a:t>)</a:t>
            </a:r>
            <a:r>
              <a:rPr lang="en-US" sz="2300" dirty="0"/>
              <a:t>, Honolulu, Hawaii, USA, September 2017. </a:t>
            </a:r>
            <a:br>
              <a:rPr lang="en-US" sz="2300" dirty="0"/>
            </a:br>
            <a:r>
              <a:rPr lang="en-US" sz="2300" dirty="0"/>
              <a:t>[</a:t>
            </a:r>
            <a:r>
              <a:rPr lang="en-US" sz="2300" dirty="0">
                <a:hlinkClick r:id="rId4"/>
              </a:rPr>
              <a:t>Slides (pptx)</a:t>
            </a:r>
            <a:r>
              <a:rPr lang="en-US" sz="2300" dirty="0"/>
              <a:t> </a:t>
            </a:r>
            <a:r>
              <a:rPr lang="en-US" sz="2300" dirty="0">
                <a:hlinkClick r:id="rId5"/>
              </a:rPr>
              <a:t>(pdf)</a:t>
            </a:r>
            <a:r>
              <a:rPr lang="en-US" sz="2300" dirty="0"/>
              <a:t>] </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463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6"/>
          <a:stretch>
            <a:fillRect/>
          </a:stretch>
        </p:blipFill>
        <p:spPr>
          <a:xfrm>
            <a:off x="0" y="4437112"/>
            <a:ext cx="9144000" cy="1513211"/>
          </a:xfrm>
          <a:prstGeom prst="rect">
            <a:avLst/>
          </a:prstGeom>
        </p:spPr>
      </p:pic>
    </p:spTree>
    <p:extLst>
      <p:ext uri="{BB962C8B-B14F-4D97-AF65-F5344CB8AC3E}">
        <p14:creationId xmlns:p14="http://schemas.microsoft.com/office/powerpoint/2010/main" val="760339449"/>
      </p:ext>
    </p:extLst>
  </p:cSld>
  <p:clrMapOvr>
    <a:masterClrMapping/>
  </p:clrMapOvr>
  <p:transition/>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On Large DRAM Cache Design</a:t>
            </a:r>
          </a:p>
        </p:txBody>
      </p:sp>
      <p:sp>
        <p:nvSpPr>
          <p:cNvPr id="3" name="Content Placeholder 2"/>
          <p:cNvSpPr>
            <a:spLocks noGrp="1"/>
          </p:cNvSpPr>
          <p:nvPr>
            <p:ph idx="1"/>
          </p:nvPr>
        </p:nvSpPr>
        <p:spPr>
          <a:xfrm>
            <a:off x="228600" y="1196752"/>
            <a:ext cx="8610600" cy="5051648"/>
          </a:xfrm>
        </p:spPr>
        <p:txBody>
          <a:bodyPr/>
          <a:lstStyle/>
          <a:p>
            <a:r>
              <a:rPr lang="en-US" dirty="0"/>
              <a:t>Justin Meza, </a:t>
            </a:r>
            <a:r>
              <a:rPr lang="en-US" dirty="0" err="1"/>
              <a:t>Jichuan</a:t>
            </a:r>
            <a:r>
              <a:rPr lang="en-US" dirty="0"/>
              <a:t> Chang, </a:t>
            </a:r>
            <a:r>
              <a:rPr lang="en-US" dirty="0" err="1"/>
              <a:t>HanBin</a:t>
            </a:r>
            <a:r>
              <a:rPr lang="en-US" dirty="0"/>
              <a:t> Yoon, Onur Mutlu, and </a:t>
            </a:r>
            <a:r>
              <a:rPr lang="en-US" dirty="0" err="1"/>
              <a:t>Parthasarathy</a:t>
            </a:r>
            <a:r>
              <a:rPr lang="en-US" dirty="0"/>
              <a:t> Ranganathan, </a:t>
            </a:r>
            <a:br>
              <a:rPr lang="en-US" dirty="0"/>
            </a:br>
            <a:r>
              <a:rPr lang="en-US" b="1" dirty="0">
                <a:hlinkClick r:id="rId2"/>
              </a:rPr>
              <a:t>"Enabling Efficient and Scalable Hybrid Memories Using Fine-Granularity DRAM Cache Management"</a:t>
            </a:r>
            <a:br>
              <a:rPr lang="en-US" dirty="0"/>
            </a:br>
            <a:r>
              <a:rPr lang="en-US" i="1" dirty="0">
                <a:hlinkClick r:id="rId3"/>
              </a:rPr>
              <a:t>IEEE Computer Architecture Letters</a:t>
            </a:r>
            <a:r>
              <a:rPr lang="en-US" i="1" dirty="0"/>
              <a:t> (</a:t>
            </a:r>
            <a:r>
              <a:rPr lang="en-US" b="1" i="1" dirty="0"/>
              <a:t>CAL</a:t>
            </a:r>
            <a:r>
              <a:rPr lang="en-US" i="1" dirty="0"/>
              <a:t>)</a:t>
            </a:r>
            <a:r>
              <a:rPr lang="en-US" dirty="0"/>
              <a:t>, February 2012. </a:t>
            </a:r>
          </a:p>
          <a:p>
            <a:endParaRPr lang="en-US" u="sng" dirty="0"/>
          </a:p>
          <a:p>
            <a:endParaRPr lang="en-US" u="sng"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464</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4"/>
          <a:stretch>
            <a:fillRect/>
          </a:stretch>
        </p:blipFill>
        <p:spPr>
          <a:xfrm>
            <a:off x="0" y="4143065"/>
            <a:ext cx="9144000" cy="1734207"/>
          </a:xfrm>
          <a:prstGeom prst="rect">
            <a:avLst/>
          </a:prstGeom>
        </p:spPr>
      </p:pic>
    </p:spTree>
    <p:extLst>
      <p:ext uri="{BB962C8B-B14F-4D97-AF65-F5344CB8AC3E}">
        <p14:creationId xmlns:p14="http://schemas.microsoft.com/office/powerpoint/2010/main" val="41198856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a:t>HW/SW Cooperative DRAM Cache Design</a:t>
            </a:r>
          </a:p>
        </p:txBody>
      </p:sp>
      <p:sp>
        <p:nvSpPr>
          <p:cNvPr id="3" name="Content Placeholder 2"/>
          <p:cNvSpPr>
            <a:spLocks noGrp="1"/>
          </p:cNvSpPr>
          <p:nvPr>
            <p:ph idx="1"/>
          </p:nvPr>
        </p:nvSpPr>
        <p:spPr/>
        <p:txBody>
          <a:bodyPr/>
          <a:lstStyle/>
          <a:p>
            <a:r>
              <a:rPr lang="en-US" sz="2300" dirty="0" err="1"/>
              <a:t>Xiangyao</a:t>
            </a:r>
            <a:r>
              <a:rPr lang="en-US" sz="2300" dirty="0"/>
              <a:t> Yu, Christopher J. Hughes, </a:t>
            </a:r>
            <a:r>
              <a:rPr lang="en-US" sz="2300" dirty="0" err="1"/>
              <a:t>Nadathur</a:t>
            </a:r>
            <a:r>
              <a:rPr lang="en-US" sz="2300" dirty="0"/>
              <a:t> Satish, Onur Mutlu, and Srinivas </a:t>
            </a:r>
            <a:r>
              <a:rPr lang="en-US" sz="2300" dirty="0" err="1"/>
              <a:t>Devadas</a:t>
            </a:r>
            <a:r>
              <a:rPr lang="en-US" sz="2300" dirty="0"/>
              <a:t>,</a:t>
            </a:r>
            <a:br>
              <a:rPr lang="en-US" sz="2300" dirty="0"/>
            </a:br>
            <a:r>
              <a:rPr lang="en-US" sz="2300" b="1" dirty="0">
                <a:hlinkClick r:id="rId2"/>
              </a:rPr>
              <a:t>"Banshee: Bandwidth-Efficient DRAM Caching via Software/Hardware Cooperation"</a:t>
            </a:r>
            <a:br>
              <a:rPr lang="en-US" sz="2300" dirty="0"/>
            </a:br>
            <a:r>
              <a:rPr lang="en-US" sz="2300" i="1" dirty="0"/>
              <a:t>Proceedings of the </a:t>
            </a:r>
            <a:r>
              <a:rPr lang="en-US" sz="2300" i="1" dirty="0">
                <a:hlinkClick r:id="rId3"/>
              </a:rPr>
              <a:t>50th International Symposium on Microarchitecture</a:t>
            </a:r>
            <a:r>
              <a:rPr lang="en-US" sz="2300" i="1" dirty="0"/>
              <a:t> (</a:t>
            </a:r>
            <a:r>
              <a:rPr lang="en-US" sz="2300" b="1" i="1" dirty="0"/>
              <a:t>MICRO</a:t>
            </a:r>
            <a:r>
              <a:rPr lang="en-US" sz="2300" i="1" dirty="0"/>
              <a:t>)</a:t>
            </a:r>
            <a:r>
              <a:rPr lang="en-US" sz="2300" dirty="0"/>
              <a:t>, Boston, MA, USA, October 2017. </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465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4"/>
          <a:stretch>
            <a:fillRect/>
          </a:stretch>
        </p:blipFill>
        <p:spPr>
          <a:xfrm>
            <a:off x="0" y="3933056"/>
            <a:ext cx="9144000" cy="1630723"/>
          </a:xfrm>
          <a:prstGeom prst="rect">
            <a:avLst/>
          </a:prstGeom>
        </p:spPr>
      </p:pic>
    </p:spTree>
    <p:extLst>
      <p:ext uri="{BB962C8B-B14F-4D97-AF65-F5344CB8AC3E}">
        <p14:creationId xmlns:p14="http://schemas.microsoft.com/office/powerpoint/2010/main" val="170997216"/>
      </p:ext>
    </p:extLst>
  </p:cSld>
  <p:clrMapOvr>
    <a:masterClrMapping/>
  </p:clrMapOvr>
  <p:transition/>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a:t>Other Opportunities with Emerging Technologies</a:t>
            </a:r>
          </a:p>
        </p:txBody>
      </p:sp>
      <p:sp>
        <p:nvSpPr>
          <p:cNvPr id="3" name="Content Placeholder 2"/>
          <p:cNvSpPr>
            <a:spLocks noGrp="1"/>
          </p:cNvSpPr>
          <p:nvPr>
            <p:ph idx="1"/>
          </p:nvPr>
        </p:nvSpPr>
        <p:spPr/>
        <p:txBody>
          <a:bodyPr/>
          <a:lstStyle/>
          <a:p>
            <a:r>
              <a:rPr lang="en-US" dirty="0">
                <a:solidFill>
                  <a:srgbClr val="0000FF"/>
                </a:solidFill>
              </a:rPr>
              <a:t>Merging of memory and storage</a:t>
            </a:r>
          </a:p>
          <a:p>
            <a:pPr lvl="1"/>
            <a:r>
              <a:rPr lang="en-US" dirty="0"/>
              <a:t>e.g., a single interface to manage all data</a:t>
            </a:r>
          </a:p>
          <a:p>
            <a:endParaRPr lang="en-US" dirty="0"/>
          </a:p>
          <a:p>
            <a:r>
              <a:rPr lang="en-US" dirty="0">
                <a:solidFill>
                  <a:srgbClr val="0000FF"/>
                </a:solidFill>
              </a:rPr>
              <a:t>New applications</a:t>
            </a:r>
          </a:p>
          <a:p>
            <a:pPr lvl="1"/>
            <a:r>
              <a:rPr lang="en-US" dirty="0"/>
              <a:t>e.g., ultra-fast checkpoint and restore</a:t>
            </a:r>
          </a:p>
          <a:p>
            <a:pPr lvl="1"/>
            <a:endParaRPr lang="en-US" dirty="0"/>
          </a:p>
          <a:p>
            <a:r>
              <a:rPr lang="en-US" dirty="0">
                <a:solidFill>
                  <a:srgbClr val="0000FF"/>
                </a:solidFill>
              </a:rPr>
              <a:t>More robust system design</a:t>
            </a:r>
          </a:p>
          <a:p>
            <a:pPr lvl="1"/>
            <a:r>
              <a:rPr lang="en-US" dirty="0"/>
              <a:t>e.g., reducing data loss</a:t>
            </a:r>
          </a:p>
          <a:p>
            <a:endParaRPr lang="en-US" dirty="0"/>
          </a:p>
          <a:p>
            <a:r>
              <a:rPr lang="en-US" dirty="0">
                <a:solidFill>
                  <a:srgbClr val="0000FF"/>
                </a:solidFill>
              </a:rPr>
              <a:t>Processing tightly-coupled with memory</a:t>
            </a:r>
          </a:p>
          <a:p>
            <a:pPr lvl="1"/>
            <a:r>
              <a:rPr lang="en-US" dirty="0"/>
              <a:t>e.g., enabling efficient search and filtering</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466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
        <p:nvSpPr>
          <p:cNvPr id="5" name="Rectangle 4"/>
          <p:cNvSpPr/>
          <p:nvPr/>
        </p:nvSpPr>
        <p:spPr>
          <a:xfrm>
            <a:off x="539552" y="1340768"/>
            <a:ext cx="4608512" cy="504056"/>
          </a:xfrm>
          <a:prstGeom prst="rect">
            <a:avLst/>
          </a:prstGeom>
          <a:noFill/>
          <a:ln w="571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844914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0" y="871538"/>
            <a:ext cx="9144000" cy="453866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32482" name="Title 1"/>
          <p:cNvSpPr>
            <a:spLocks noGrp="1"/>
          </p:cNvSpPr>
          <p:nvPr>
            <p:ph type="title"/>
          </p:nvPr>
        </p:nvSpPr>
        <p:spPr>
          <a:xfrm>
            <a:off x="228600" y="-155575"/>
            <a:ext cx="9144000" cy="1143000"/>
          </a:xfrm>
        </p:spPr>
        <p:txBody>
          <a:bodyPr/>
          <a:lstStyle/>
          <a:p>
            <a:r>
              <a:rPr lang="en-US" b="1">
                <a:latin typeface="Calibri" charset="0"/>
                <a:cs typeface="Charter Black" charset="0"/>
              </a:rPr>
              <a:t>TWO-LEVEL STORAGE MODEL</a:t>
            </a:r>
          </a:p>
        </p:txBody>
      </p:sp>
      <p:sp>
        <p:nvSpPr>
          <p:cNvPr id="18" name="Rectangle 17"/>
          <p:cNvSpPr/>
          <p:nvPr/>
        </p:nvSpPr>
        <p:spPr>
          <a:xfrm>
            <a:off x="733425" y="871538"/>
            <a:ext cx="3124200"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dirty="0">
              <a:ln>
                <a:noFill/>
              </a:ln>
              <a:solidFill>
                <a:srgbClr val="FF0000"/>
              </a:solidFill>
              <a:effectLst/>
              <a:uLnTx/>
              <a:uFillTx/>
              <a:latin typeface="Calibri"/>
              <a:ea typeface="+mn-ea"/>
              <a:cs typeface="+mn-cs"/>
            </a:endParaRPr>
          </a:p>
        </p:txBody>
      </p:sp>
      <p:sp>
        <p:nvSpPr>
          <p:cNvPr id="38" name="Rectangle 37"/>
          <p:cNvSpPr/>
          <p:nvPr/>
        </p:nvSpPr>
        <p:spPr>
          <a:xfrm>
            <a:off x="0" y="2138363"/>
            <a:ext cx="9144000" cy="1366837"/>
          </a:xfrm>
          <a:prstGeom prst="rect">
            <a:avLst/>
          </a:prstGeom>
          <a:solidFill>
            <a:srgbClr val="D9969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 name="Rectangle 38"/>
          <p:cNvSpPr/>
          <p:nvPr/>
        </p:nvSpPr>
        <p:spPr>
          <a:xfrm>
            <a:off x="0" y="3657600"/>
            <a:ext cx="9144000" cy="1366838"/>
          </a:xfrm>
          <a:prstGeom prst="rect">
            <a:avLst/>
          </a:prstGeom>
          <a:solidFill>
            <a:srgbClr val="D9969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white"/>
              </a:solidFill>
              <a:effectLst/>
              <a:uLnTx/>
              <a:uFillTx/>
              <a:latin typeface="Calibri"/>
              <a:ea typeface="+mn-ea"/>
              <a:cs typeface="+mn-cs"/>
            </a:endParaRPr>
          </a:p>
        </p:txBody>
      </p:sp>
      <p:pic>
        <p:nvPicPr>
          <p:cNvPr id="7" name="Picture 6" descr="24342616_s.jpg"/>
          <p:cNvPicPr>
            <a:picLocks noChangeAspect="1"/>
          </p:cNvPicPr>
          <p:nvPr/>
        </p:nvPicPr>
        <p:blipFill>
          <a:blip r:embed="rId3">
            <a:duotone>
              <a:prstClr val="black"/>
              <a:schemeClr val="accent1">
                <a:tint val="45000"/>
                <a:satMod val="400000"/>
              </a:schemeClr>
            </a:duotone>
            <a:extLst>
              <a:ext uri="{28A0092B-C50C-407E-A947-70E740481C1C}">
                <a14:useLocalDpi xmlns:a14="http://schemas.microsoft.com/office/drawing/2010/main" val="0"/>
              </a:ext>
            </a:extLst>
          </a:blip>
          <a:stretch>
            <a:fillRect/>
          </a:stretch>
        </p:blipFill>
        <p:spPr>
          <a:xfrm>
            <a:off x="1647612" y="2137766"/>
            <a:ext cx="2314788" cy="1543192"/>
          </a:xfrm>
          <a:prstGeom prst="rect">
            <a:avLst/>
          </a:prstGeom>
        </p:spPr>
      </p:pic>
      <p:pic>
        <p:nvPicPr>
          <p:cNvPr id="532487"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373313" y="3890963"/>
            <a:ext cx="952500" cy="952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 name="Picture 5"/>
          <p:cNvPicPr>
            <a:picLocks noChangeAspect="1"/>
          </p:cNvPicPr>
          <p:nvPr/>
        </p:nvPicPr>
        <p:blipFill>
          <a:blip r:embed="rId5">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2365612" y="960438"/>
            <a:ext cx="952500" cy="952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cxnSp>
        <p:nvCxnSpPr>
          <p:cNvPr id="12" name="Straight Arrow Connector 11"/>
          <p:cNvCxnSpPr/>
          <p:nvPr/>
        </p:nvCxnSpPr>
        <p:spPr>
          <a:xfrm>
            <a:off x="2841625" y="1911350"/>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5" name="Straight Arrow Connector 4"/>
          <p:cNvCxnSpPr/>
          <p:nvPr/>
        </p:nvCxnSpPr>
        <p:spPr>
          <a:xfrm>
            <a:off x="2841625" y="3276600"/>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33" name="Rounded Rectangle 32"/>
          <p:cNvSpPr/>
          <p:nvPr/>
        </p:nvSpPr>
        <p:spPr>
          <a:xfrm>
            <a:off x="885613" y="1066800"/>
            <a:ext cx="841248" cy="762000"/>
          </a:xfrm>
          <a:prstGeom prst="roundRect">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CPU</a:t>
            </a:r>
          </a:p>
        </p:txBody>
      </p:sp>
      <p:sp>
        <p:nvSpPr>
          <p:cNvPr id="34" name="Rounded Rectangle 33"/>
          <p:cNvSpPr/>
          <p:nvPr/>
        </p:nvSpPr>
        <p:spPr>
          <a:xfrm>
            <a:off x="885610" y="2133600"/>
            <a:ext cx="841248" cy="1389888"/>
          </a:xfrm>
          <a:prstGeom prst="roundRect">
            <a:avLst/>
          </a:prstGeom>
          <a:solidFill>
            <a:schemeClr val="tx2">
              <a:lumMod val="50000"/>
            </a:schemeClr>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MEMORY</a:t>
            </a:r>
          </a:p>
        </p:txBody>
      </p:sp>
      <p:sp>
        <p:nvSpPr>
          <p:cNvPr id="35" name="Rounded Rectangle 34"/>
          <p:cNvSpPr/>
          <p:nvPr/>
        </p:nvSpPr>
        <p:spPr>
          <a:xfrm>
            <a:off x="885612" y="3657601"/>
            <a:ext cx="841248" cy="1371599"/>
          </a:xfrm>
          <a:prstGeom prst="roundRect">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STORAGE</a:t>
            </a:r>
          </a:p>
        </p:txBody>
      </p:sp>
      <p:sp>
        <p:nvSpPr>
          <p:cNvPr id="41" name="Rounded Rectangle 40"/>
          <p:cNvSpPr/>
          <p:nvPr/>
        </p:nvSpPr>
        <p:spPr>
          <a:xfrm>
            <a:off x="6324600" y="1981200"/>
            <a:ext cx="2667000" cy="528638"/>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a:ea typeface="+mn-ea"/>
                <a:cs typeface="+mn-cs"/>
              </a:rPr>
              <a:t>VOLATILE</a:t>
            </a:r>
          </a:p>
        </p:txBody>
      </p:sp>
      <p:sp>
        <p:nvSpPr>
          <p:cNvPr id="42" name="Rounded Rectangle 41"/>
          <p:cNvSpPr/>
          <p:nvPr/>
        </p:nvSpPr>
        <p:spPr>
          <a:xfrm>
            <a:off x="6324600" y="25098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a:ea typeface="+mn-ea"/>
                <a:cs typeface="+mn-cs"/>
              </a:rPr>
              <a:t>FAST</a:t>
            </a:r>
          </a:p>
        </p:txBody>
      </p:sp>
      <p:sp>
        <p:nvSpPr>
          <p:cNvPr id="43" name="Rounded Rectangle 42"/>
          <p:cNvSpPr/>
          <p:nvPr/>
        </p:nvSpPr>
        <p:spPr>
          <a:xfrm>
            <a:off x="6324600" y="30432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a:ea typeface="+mn-ea"/>
                <a:cs typeface="+mn-cs"/>
              </a:rPr>
              <a:t>BYTE ADDR</a:t>
            </a:r>
          </a:p>
        </p:txBody>
      </p:sp>
      <p:sp>
        <p:nvSpPr>
          <p:cNvPr id="44" name="Rounded Rectangle 43"/>
          <p:cNvSpPr/>
          <p:nvPr/>
        </p:nvSpPr>
        <p:spPr>
          <a:xfrm>
            <a:off x="6324600" y="3657600"/>
            <a:ext cx="2667000" cy="528638"/>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a:ea typeface="+mn-ea"/>
                <a:cs typeface="+mn-cs"/>
              </a:rPr>
              <a:t>NONVOLATILE</a:t>
            </a:r>
          </a:p>
        </p:txBody>
      </p:sp>
      <p:sp>
        <p:nvSpPr>
          <p:cNvPr id="45" name="Rounded Rectangle 44"/>
          <p:cNvSpPr/>
          <p:nvPr/>
        </p:nvSpPr>
        <p:spPr>
          <a:xfrm>
            <a:off x="6324600" y="41862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a:ea typeface="+mn-ea"/>
                <a:cs typeface="+mn-cs"/>
              </a:rPr>
              <a:t>SLOW</a:t>
            </a:r>
          </a:p>
        </p:txBody>
      </p:sp>
      <p:sp>
        <p:nvSpPr>
          <p:cNvPr id="46" name="Rounded Rectangle 45"/>
          <p:cNvSpPr/>
          <p:nvPr/>
        </p:nvSpPr>
        <p:spPr>
          <a:xfrm>
            <a:off x="6324600" y="47196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a:ea typeface="+mn-ea"/>
                <a:cs typeface="+mn-cs"/>
              </a:rPr>
              <a:t>BLOCK ADDR</a:t>
            </a:r>
          </a:p>
        </p:txBody>
      </p:sp>
      <p:sp>
        <p:nvSpPr>
          <p:cNvPr id="47" name="TextBox 46"/>
          <p:cNvSpPr txBox="1"/>
          <p:nvPr/>
        </p:nvSpPr>
        <p:spPr>
          <a:xfrm>
            <a:off x="2895600" y="1868488"/>
            <a:ext cx="1204913" cy="646112"/>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800000"/>
                </a:solidFill>
                <a:effectLst/>
                <a:uLnTx/>
                <a:uFillTx/>
                <a:latin typeface="Calibri"/>
                <a:ea typeface="ＭＳ Ｐゴシック" charset="0"/>
                <a:cs typeface="ＭＳ Ｐゴシック" charset="0"/>
              </a:rPr>
              <a:t>Ld/St</a:t>
            </a:r>
          </a:p>
        </p:txBody>
      </p:sp>
      <p:sp>
        <p:nvSpPr>
          <p:cNvPr id="48" name="TextBox 47"/>
          <p:cNvSpPr txBox="1"/>
          <p:nvPr/>
        </p:nvSpPr>
        <p:spPr>
          <a:xfrm>
            <a:off x="2971800" y="3295650"/>
            <a:ext cx="939800" cy="895350"/>
          </a:xfrm>
          <a:prstGeom prst="rect">
            <a:avLst/>
          </a:prstGeom>
          <a:noFill/>
        </p:spPr>
        <p:txBody>
          <a:bodyPr wrap="none">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800000"/>
                </a:solidFill>
                <a:effectLst/>
                <a:uLnTx/>
                <a:uFillTx/>
                <a:latin typeface="Calibri"/>
                <a:ea typeface="ＭＳ Ｐゴシック" charset="0"/>
                <a:cs typeface="ＭＳ Ｐゴシック" charset="0"/>
              </a:rPr>
              <a:t>FILE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800000"/>
                </a:solidFill>
                <a:effectLst/>
                <a:uLnTx/>
                <a:uFillTx/>
                <a:latin typeface="Calibri"/>
                <a:ea typeface="ＭＳ Ｐゴシック" charset="0"/>
                <a:cs typeface="ＭＳ Ｐゴシック" charset="0"/>
              </a:rPr>
              <a:t>I/O</a:t>
            </a:r>
          </a:p>
        </p:txBody>
      </p:sp>
      <p:sp>
        <p:nvSpPr>
          <p:cNvPr id="30" name="Rectangle 29"/>
          <p:cNvSpPr/>
          <p:nvPr/>
        </p:nvSpPr>
        <p:spPr>
          <a:xfrm>
            <a:off x="2344738" y="2906713"/>
            <a:ext cx="1008062" cy="46196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Calibri"/>
                <a:ea typeface="ＭＳ Ｐゴシック" charset="0"/>
                <a:cs typeface="ＭＳ Ｐゴシック" charset="0"/>
              </a:rPr>
              <a:t>DRAM</a:t>
            </a:r>
          </a:p>
        </p:txBody>
      </p:sp>
      <p:sp>
        <p:nvSpPr>
          <p:cNvPr id="532503" name="Slide Number Placeholder 1"/>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78A6097-43B5-5645-8DF2-0909C4502255}"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467</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Tree>
    <p:extLst>
      <p:ext uri="{BB962C8B-B14F-4D97-AF65-F5344CB8AC3E}">
        <p14:creationId xmlns:p14="http://schemas.microsoft.com/office/powerpoint/2010/main" val="14293630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6"/>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P spid="41" grpId="0" animBg="1"/>
      <p:bldP spid="42" grpId="0" animBg="1"/>
      <p:bldP spid="43" grpId="0" animBg="1"/>
      <p:bldP spid="44" grpId="0" animBg="1"/>
      <p:bldP spid="45" grpId="0" animBg="1"/>
      <p:bldP spid="46" grpId="0" animBg="1"/>
    </p:bld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0" y="871538"/>
            <a:ext cx="9144000" cy="4538662"/>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33506" name="Title 1"/>
          <p:cNvSpPr>
            <a:spLocks noGrp="1"/>
          </p:cNvSpPr>
          <p:nvPr>
            <p:ph type="title"/>
          </p:nvPr>
        </p:nvSpPr>
        <p:spPr>
          <a:xfrm>
            <a:off x="228600" y="-155575"/>
            <a:ext cx="9144000" cy="1143000"/>
          </a:xfrm>
        </p:spPr>
        <p:txBody>
          <a:bodyPr/>
          <a:lstStyle/>
          <a:p>
            <a:r>
              <a:rPr lang="en-US" b="1">
                <a:latin typeface="Calibri" charset="0"/>
                <a:cs typeface="Charter Black" charset="0"/>
              </a:rPr>
              <a:t>TWO-LEVEL STORAGE MODEL</a:t>
            </a:r>
          </a:p>
        </p:txBody>
      </p:sp>
      <p:sp>
        <p:nvSpPr>
          <p:cNvPr id="18" name="Rectangle 17"/>
          <p:cNvSpPr/>
          <p:nvPr/>
        </p:nvSpPr>
        <p:spPr>
          <a:xfrm>
            <a:off x="733425" y="871538"/>
            <a:ext cx="3124200"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dirty="0">
              <a:ln>
                <a:noFill/>
              </a:ln>
              <a:solidFill>
                <a:srgbClr val="FF0000"/>
              </a:solidFill>
              <a:effectLst/>
              <a:uLnTx/>
              <a:uFillTx/>
              <a:latin typeface="Calibri"/>
              <a:ea typeface="+mn-ea"/>
              <a:cs typeface="+mn-cs"/>
            </a:endParaRPr>
          </a:p>
        </p:txBody>
      </p:sp>
      <p:sp>
        <p:nvSpPr>
          <p:cNvPr id="29" name="Rectangle 28"/>
          <p:cNvSpPr/>
          <p:nvPr/>
        </p:nvSpPr>
        <p:spPr>
          <a:xfrm>
            <a:off x="0" y="2743200"/>
            <a:ext cx="9144000" cy="1366838"/>
          </a:xfrm>
          <a:prstGeom prst="rect">
            <a:avLst/>
          </a:prstGeom>
          <a:solidFill>
            <a:srgbClr val="D9969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white"/>
              </a:solidFill>
              <a:effectLst/>
              <a:uLnTx/>
              <a:uFillTx/>
              <a:latin typeface="Calibri"/>
              <a:ea typeface="+mn-ea"/>
              <a:cs typeface="+mn-cs"/>
            </a:endParaRPr>
          </a:p>
        </p:txBody>
      </p:sp>
      <p:pic>
        <p:nvPicPr>
          <p:cNvPr id="7" name="Picture 6" descr="24342616_s.jpg"/>
          <p:cNvPicPr>
            <a:picLocks noChangeAspect="1"/>
          </p:cNvPicPr>
          <p:nvPr/>
        </p:nvPicPr>
        <p:blipFill>
          <a:blip r:embed="rId3">
            <a:duotone>
              <a:prstClr val="black"/>
              <a:schemeClr val="accent1">
                <a:tint val="45000"/>
                <a:satMod val="400000"/>
              </a:schemeClr>
            </a:duotone>
            <a:extLst>
              <a:ext uri="{28A0092B-C50C-407E-A947-70E740481C1C}">
                <a14:useLocalDpi xmlns:a14="http://schemas.microsoft.com/office/drawing/2010/main" val="0"/>
              </a:ext>
            </a:extLst>
          </a:blip>
          <a:stretch>
            <a:fillRect/>
          </a:stretch>
        </p:blipFill>
        <p:spPr>
          <a:xfrm>
            <a:off x="1647612" y="2137766"/>
            <a:ext cx="2314788" cy="1543192"/>
          </a:xfrm>
          <a:prstGeom prst="rect">
            <a:avLst/>
          </a:prstGeom>
        </p:spPr>
      </p:pic>
      <p:pic>
        <p:nvPicPr>
          <p:cNvPr id="533510" name="Picture 3"/>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373313" y="3890963"/>
            <a:ext cx="952500" cy="952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 name="Picture 5"/>
          <p:cNvPicPr>
            <a:picLocks noChangeAspect="1"/>
          </p:cNvPicPr>
          <p:nvPr/>
        </p:nvPicPr>
        <p:blipFill>
          <a:blip r:embed="rId5">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2365612" y="960438"/>
            <a:ext cx="952500" cy="952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cxnSp>
        <p:nvCxnSpPr>
          <p:cNvPr id="12" name="Straight Arrow Connector 11"/>
          <p:cNvCxnSpPr/>
          <p:nvPr/>
        </p:nvCxnSpPr>
        <p:spPr>
          <a:xfrm>
            <a:off x="2841625" y="1911350"/>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5" name="Straight Arrow Connector 4"/>
          <p:cNvCxnSpPr/>
          <p:nvPr/>
        </p:nvCxnSpPr>
        <p:spPr>
          <a:xfrm>
            <a:off x="2841625" y="3276600"/>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33" name="Rounded Rectangle 32"/>
          <p:cNvSpPr/>
          <p:nvPr/>
        </p:nvSpPr>
        <p:spPr>
          <a:xfrm>
            <a:off x="885613" y="1066800"/>
            <a:ext cx="841248" cy="762000"/>
          </a:xfrm>
          <a:prstGeom prst="roundRect">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CPU</a:t>
            </a:r>
          </a:p>
        </p:txBody>
      </p:sp>
      <p:sp>
        <p:nvSpPr>
          <p:cNvPr id="34" name="Rounded Rectangle 33"/>
          <p:cNvSpPr/>
          <p:nvPr/>
        </p:nvSpPr>
        <p:spPr>
          <a:xfrm>
            <a:off x="885610" y="2133600"/>
            <a:ext cx="841248" cy="1389888"/>
          </a:xfrm>
          <a:prstGeom prst="roundRect">
            <a:avLst/>
          </a:prstGeom>
          <a:solidFill>
            <a:schemeClr val="tx2">
              <a:lumMod val="50000"/>
            </a:schemeClr>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MEMORY</a:t>
            </a:r>
          </a:p>
        </p:txBody>
      </p:sp>
      <p:sp>
        <p:nvSpPr>
          <p:cNvPr id="35" name="Rounded Rectangle 34"/>
          <p:cNvSpPr/>
          <p:nvPr/>
        </p:nvSpPr>
        <p:spPr>
          <a:xfrm>
            <a:off x="885612" y="3657601"/>
            <a:ext cx="841248" cy="1371599"/>
          </a:xfrm>
          <a:prstGeom prst="roundRect">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vert="vert27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STORAGE</a:t>
            </a:r>
          </a:p>
        </p:txBody>
      </p:sp>
      <p:sp>
        <p:nvSpPr>
          <p:cNvPr id="41" name="Rounded Rectangle 40"/>
          <p:cNvSpPr/>
          <p:nvPr/>
        </p:nvSpPr>
        <p:spPr>
          <a:xfrm>
            <a:off x="6324600" y="1981200"/>
            <a:ext cx="2667000" cy="528638"/>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a:ea typeface="+mn-ea"/>
                <a:cs typeface="+mn-cs"/>
              </a:rPr>
              <a:t>VOLATILE</a:t>
            </a:r>
          </a:p>
        </p:txBody>
      </p:sp>
      <p:sp>
        <p:nvSpPr>
          <p:cNvPr id="42" name="Rounded Rectangle 41"/>
          <p:cNvSpPr/>
          <p:nvPr/>
        </p:nvSpPr>
        <p:spPr>
          <a:xfrm>
            <a:off x="6324600" y="25098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a:ea typeface="+mn-ea"/>
                <a:cs typeface="+mn-cs"/>
              </a:rPr>
              <a:t>FAST</a:t>
            </a:r>
          </a:p>
        </p:txBody>
      </p:sp>
      <p:sp>
        <p:nvSpPr>
          <p:cNvPr id="43" name="Rounded Rectangle 42"/>
          <p:cNvSpPr/>
          <p:nvPr/>
        </p:nvSpPr>
        <p:spPr>
          <a:xfrm>
            <a:off x="6324600" y="30432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a:ea typeface="+mn-ea"/>
                <a:cs typeface="+mn-cs"/>
              </a:rPr>
              <a:t>BYTE ADDR</a:t>
            </a:r>
          </a:p>
        </p:txBody>
      </p:sp>
      <p:sp>
        <p:nvSpPr>
          <p:cNvPr id="44" name="Rounded Rectangle 43"/>
          <p:cNvSpPr/>
          <p:nvPr/>
        </p:nvSpPr>
        <p:spPr>
          <a:xfrm>
            <a:off x="6324600" y="3657600"/>
            <a:ext cx="2667000" cy="528638"/>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a:ea typeface="+mn-ea"/>
                <a:cs typeface="+mn-cs"/>
              </a:rPr>
              <a:t>NONVOLATILE</a:t>
            </a:r>
          </a:p>
        </p:txBody>
      </p:sp>
      <p:sp>
        <p:nvSpPr>
          <p:cNvPr id="45" name="Rounded Rectangle 44"/>
          <p:cNvSpPr/>
          <p:nvPr/>
        </p:nvSpPr>
        <p:spPr>
          <a:xfrm>
            <a:off x="6324600" y="41862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a:ea typeface="+mn-ea"/>
                <a:cs typeface="+mn-cs"/>
              </a:rPr>
              <a:t>SLOW</a:t>
            </a:r>
          </a:p>
        </p:txBody>
      </p:sp>
      <p:sp>
        <p:nvSpPr>
          <p:cNvPr id="46" name="Rounded Rectangle 45"/>
          <p:cNvSpPr/>
          <p:nvPr/>
        </p:nvSpPr>
        <p:spPr>
          <a:xfrm>
            <a:off x="6324600" y="4719638"/>
            <a:ext cx="2667000" cy="530225"/>
          </a:xfrm>
          <a:prstGeom prst="roundRect">
            <a:avLst/>
          </a:prstGeom>
          <a:solidFill>
            <a:schemeClr val="bg2"/>
          </a:solidFill>
          <a:ln w="38100" cmpd="sng">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Calibri"/>
                <a:ea typeface="+mn-ea"/>
                <a:cs typeface="+mn-cs"/>
              </a:rPr>
              <a:t>BLOCK ADDR</a:t>
            </a:r>
          </a:p>
        </p:txBody>
      </p:sp>
      <p:sp>
        <p:nvSpPr>
          <p:cNvPr id="47" name="TextBox 46"/>
          <p:cNvSpPr txBox="1"/>
          <p:nvPr/>
        </p:nvSpPr>
        <p:spPr>
          <a:xfrm>
            <a:off x="2895600" y="1868488"/>
            <a:ext cx="1204913" cy="646112"/>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800000"/>
                </a:solidFill>
                <a:effectLst/>
                <a:uLnTx/>
                <a:uFillTx/>
                <a:latin typeface="Calibri"/>
                <a:ea typeface="ＭＳ Ｐゴシック" charset="0"/>
                <a:cs typeface="ＭＳ Ｐゴシック" charset="0"/>
              </a:rPr>
              <a:t>Ld/St</a:t>
            </a:r>
          </a:p>
        </p:txBody>
      </p:sp>
      <p:sp>
        <p:nvSpPr>
          <p:cNvPr id="48" name="TextBox 47"/>
          <p:cNvSpPr txBox="1"/>
          <p:nvPr/>
        </p:nvSpPr>
        <p:spPr>
          <a:xfrm>
            <a:off x="2971800" y="3295650"/>
            <a:ext cx="939800" cy="895350"/>
          </a:xfrm>
          <a:prstGeom prst="rect">
            <a:avLst/>
          </a:prstGeom>
          <a:noFill/>
        </p:spPr>
        <p:txBody>
          <a:bodyPr wrap="none">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800000"/>
                </a:solidFill>
                <a:effectLst/>
                <a:uLnTx/>
                <a:uFillTx/>
                <a:latin typeface="Calibri"/>
                <a:ea typeface="ＭＳ Ｐゴシック" charset="0"/>
                <a:cs typeface="ＭＳ Ｐゴシック" charset="0"/>
              </a:rPr>
              <a:t>FILE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800000"/>
                </a:solidFill>
                <a:effectLst/>
                <a:uLnTx/>
                <a:uFillTx/>
                <a:latin typeface="Calibri"/>
                <a:ea typeface="ＭＳ Ｐゴシック" charset="0"/>
                <a:cs typeface="ＭＳ Ｐゴシック" charset="0"/>
              </a:rPr>
              <a:t>I/O</a:t>
            </a:r>
          </a:p>
        </p:txBody>
      </p:sp>
      <p:sp>
        <p:nvSpPr>
          <p:cNvPr id="30" name="Rectangle 29"/>
          <p:cNvSpPr/>
          <p:nvPr/>
        </p:nvSpPr>
        <p:spPr>
          <a:xfrm>
            <a:off x="2344738" y="2906713"/>
            <a:ext cx="1008062" cy="46196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Calibri"/>
                <a:ea typeface="ＭＳ Ｐゴシック" charset="0"/>
                <a:cs typeface="ＭＳ Ｐゴシック" charset="0"/>
              </a:rPr>
              <a:t>DRAM</a:t>
            </a:r>
          </a:p>
        </p:txBody>
      </p:sp>
      <p:sp>
        <p:nvSpPr>
          <p:cNvPr id="533526" name="Slide Number Placeholder 1"/>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C1A72E8-9CA4-B740-BA28-1FD1F683185C}"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468</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pic>
        <p:nvPicPr>
          <p:cNvPr id="533527" name="Picture 4" descr="24342616_s.jpg"/>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3829050" y="2514600"/>
            <a:ext cx="2343150" cy="1562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3528" name="TextBox 8"/>
          <p:cNvSpPr txBox="1">
            <a:spLocks noChangeArrowheads="1"/>
          </p:cNvSpPr>
          <p:nvPr/>
        </p:nvSpPr>
        <p:spPr bwMode="auto">
          <a:xfrm>
            <a:off x="3505200" y="3652838"/>
            <a:ext cx="3105150" cy="4619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solidFill>
                  <a:srgbClr val="000000"/>
                </a:solidFill>
                <a:miter lim="800000"/>
                <a:headEnd/>
                <a:tailEnd/>
              </a14:hiddenLine>
            </a:ext>
          </a:extLst>
        </p:spPr>
        <p:txBody>
          <a:bodyPr>
            <a:spAutoFit/>
          </a:bodyPr>
          <a:lstStyle>
            <a:lvl1pPr defTabSz="457200" eaLnBrk="0" hangingPunct="0">
              <a:defRPr sz="2400">
                <a:solidFill>
                  <a:schemeClr val="tx1"/>
                </a:solidFill>
                <a:latin typeface="Arial" charset="0"/>
                <a:ea typeface="ＭＳ Ｐゴシック" charset="0"/>
                <a:cs typeface="ＭＳ Ｐゴシック" charset="0"/>
              </a:defRPr>
            </a:lvl1pPr>
            <a:lvl2pPr marL="742950" indent="-285750" defTabSz="457200" eaLnBrk="0" hangingPunct="0">
              <a:defRPr sz="2400">
                <a:solidFill>
                  <a:schemeClr val="tx1"/>
                </a:solidFill>
                <a:latin typeface="Arial" charset="0"/>
                <a:ea typeface="ＭＳ Ｐゴシック" charset="0"/>
              </a:defRPr>
            </a:lvl2pPr>
            <a:lvl3pPr marL="1143000" indent="-228600" defTabSz="457200" eaLnBrk="0" hangingPunct="0">
              <a:defRPr sz="2400">
                <a:solidFill>
                  <a:schemeClr val="tx1"/>
                </a:solidFill>
                <a:latin typeface="Arial" charset="0"/>
                <a:ea typeface="ＭＳ Ｐゴシック" charset="0"/>
              </a:defRPr>
            </a:lvl3pPr>
            <a:lvl4pPr marL="1600200" indent="-228600" defTabSz="457200" eaLnBrk="0" hangingPunct="0">
              <a:defRPr sz="2400">
                <a:solidFill>
                  <a:schemeClr val="tx1"/>
                </a:solidFill>
                <a:latin typeface="Arial" charset="0"/>
                <a:ea typeface="ＭＳ Ｐゴシック" charset="0"/>
              </a:defRPr>
            </a:lvl4pPr>
            <a:lvl5pPr marL="2057400" indent="-228600" defTabSz="4572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000000"/>
                </a:solidFill>
                <a:effectLst/>
                <a:uLnTx/>
                <a:uFillTx/>
                <a:latin typeface="Arial" charset="0"/>
                <a:ea typeface="ＭＳ Ｐゴシック" charset="0"/>
              </a:rPr>
              <a:t>PCM, STT-RAM</a:t>
            </a:r>
          </a:p>
        </p:txBody>
      </p:sp>
      <p:sp>
        <p:nvSpPr>
          <p:cNvPr id="27" name="Rectangle 26"/>
          <p:cNvSpPr/>
          <p:nvPr/>
        </p:nvSpPr>
        <p:spPr>
          <a:xfrm>
            <a:off x="4648200" y="3200400"/>
            <a:ext cx="838200" cy="461963"/>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Calibri"/>
                <a:ea typeface="ＭＳ Ｐゴシック" charset="0"/>
                <a:cs typeface="ＭＳ Ｐゴシック" charset="0"/>
              </a:rPr>
              <a:t>NVM</a:t>
            </a:r>
          </a:p>
        </p:txBody>
      </p:sp>
      <p:sp>
        <p:nvSpPr>
          <p:cNvPr id="3" name="Rounded Rectangle 2"/>
          <p:cNvSpPr/>
          <p:nvPr/>
        </p:nvSpPr>
        <p:spPr>
          <a:xfrm>
            <a:off x="6019800" y="2505075"/>
            <a:ext cx="3124200" cy="1685925"/>
          </a:xfrm>
          <a:prstGeom prst="roundRect">
            <a:avLst/>
          </a:prstGeom>
          <a:noFill/>
          <a:ln w="76200" cmpd="sng">
            <a:solidFill>
              <a:srgbClr val="80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 name="Rounded Rectangle 30"/>
          <p:cNvSpPr/>
          <p:nvPr/>
        </p:nvSpPr>
        <p:spPr>
          <a:xfrm>
            <a:off x="0" y="5470525"/>
            <a:ext cx="9144000"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Calibri"/>
                <a:ea typeface="+mn-ea"/>
                <a:cs typeface="+mn-cs"/>
              </a:rPr>
              <a:t>Non-volatile memories combine characteristics of memory and storage</a:t>
            </a:r>
          </a:p>
        </p:txBody>
      </p:sp>
    </p:spTree>
    <p:extLst>
      <p:ext uri="{BB962C8B-B14F-4D97-AF65-F5344CB8AC3E}">
        <p14:creationId xmlns:p14="http://schemas.microsoft.com/office/powerpoint/2010/main" val="17441216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mph" presetSubtype="0" grpId="0" nodeType="withEffect">
                                  <p:stCondLst>
                                    <p:cond delay="0"/>
                                  </p:stCondLst>
                                  <p:childTnLst>
                                    <p:set>
                                      <p:cBhvr rctx="PPT">
                                        <p:cTn id="6" dur="indefinite"/>
                                        <p:tgtEl>
                                          <p:spTgt spid="41"/>
                                        </p:tgtEl>
                                        <p:attrNameLst>
                                          <p:attrName>style.opacity</p:attrName>
                                        </p:attrNameLst>
                                      </p:cBhvr>
                                      <p:to>
                                        <p:strVal val="0.5"/>
                                      </p:to>
                                    </p:set>
                                    <p:animEffect filter="image" prLst="opacity: 0.5">
                                      <p:cBhvr rctx="IE">
                                        <p:cTn id="7" dur="indefinite"/>
                                        <p:tgtEl>
                                          <p:spTgt spid="41"/>
                                        </p:tgtEl>
                                      </p:cBhvr>
                                    </p:animEffect>
                                  </p:childTnLst>
                                </p:cTn>
                              </p:par>
                              <p:par>
                                <p:cTn id="8" presetID="9" presetClass="emph" presetSubtype="0" grpId="0" nodeType="withEffect">
                                  <p:stCondLst>
                                    <p:cond delay="0"/>
                                  </p:stCondLst>
                                  <p:childTnLst>
                                    <p:set>
                                      <p:cBhvr rctx="PPT">
                                        <p:cTn id="9" dur="indefinite"/>
                                        <p:tgtEl>
                                          <p:spTgt spid="45"/>
                                        </p:tgtEl>
                                        <p:attrNameLst>
                                          <p:attrName>style.opacity</p:attrName>
                                        </p:attrNameLst>
                                      </p:cBhvr>
                                      <p:to>
                                        <p:strVal val="0.5"/>
                                      </p:to>
                                    </p:set>
                                    <p:animEffect filter="image" prLst="opacity: 0.5">
                                      <p:cBhvr rctx="IE">
                                        <p:cTn id="10" dur="indefinite"/>
                                        <p:tgtEl>
                                          <p:spTgt spid="45"/>
                                        </p:tgtEl>
                                      </p:cBhvr>
                                    </p:animEffect>
                                  </p:childTnLst>
                                </p:cTn>
                              </p:par>
                              <p:par>
                                <p:cTn id="11" presetID="9" presetClass="emph" presetSubtype="0" grpId="0" nodeType="withEffect">
                                  <p:stCondLst>
                                    <p:cond delay="0"/>
                                  </p:stCondLst>
                                  <p:childTnLst>
                                    <p:set>
                                      <p:cBhvr rctx="PPT">
                                        <p:cTn id="12" dur="indefinite"/>
                                        <p:tgtEl>
                                          <p:spTgt spid="46"/>
                                        </p:tgtEl>
                                        <p:attrNameLst>
                                          <p:attrName>style.opacity</p:attrName>
                                        </p:attrNameLst>
                                      </p:cBhvr>
                                      <p:to>
                                        <p:strVal val="0.5"/>
                                      </p:to>
                                    </p:set>
                                    <p:animEffect filter="image" prLst="opacity: 0.5">
                                      <p:cBhvr rctx="IE">
                                        <p:cTn id="13" dur="indefinite"/>
                                        <p:tgtEl>
                                          <p:spTgt spid="46"/>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5" grpId="0" animBg="1"/>
      <p:bldP spid="46" grpId="0" animBg="1"/>
      <p:bldP spid="3" grpId="0" animBg="1"/>
    </p:bld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solidFill>
                  <a:srgbClr val="006633"/>
                </a:solidFill>
              </a:rPr>
              <a:t>Two-Level Memory/Storage Model</a:t>
            </a:r>
            <a:endParaRPr lang="en-US" sz="3400" dirty="0"/>
          </a:p>
        </p:txBody>
      </p:sp>
      <p:sp>
        <p:nvSpPr>
          <p:cNvPr id="3" name="Content Placeholder 2"/>
          <p:cNvSpPr>
            <a:spLocks noGrp="1"/>
          </p:cNvSpPr>
          <p:nvPr>
            <p:ph idx="1"/>
          </p:nvPr>
        </p:nvSpPr>
        <p:spPr>
          <a:xfrm>
            <a:off x="228600" y="908720"/>
            <a:ext cx="8807896" cy="5339680"/>
          </a:xfrm>
        </p:spPr>
        <p:txBody>
          <a:bodyPr/>
          <a:lstStyle/>
          <a:p>
            <a:r>
              <a:rPr lang="en-US" sz="2200" dirty="0">
                <a:solidFill>
                  <a:srgbClr val="FF0000"/>
                </a:solidFill>
                <a:sym typeface="Wingdings"/>
              </a:rPr>
              <a:t>The traditional two-level storage model is a bottleneck with NVM</a:t>
            </a:r>
          </a:p>
          <a:p>
            <a:pPr lvl="1"/>
            <a:r>
              <a:rPr lang="en-US" sz="1800" b="1" dirty="0">
                <a:solidFill>
                  <a:schemeClr val="tx2">
                    <a:lumMod val="75000"/>
                  </a:schemeClr>
                </a:solidFill>
                <a:sym typeface="Wingdings"/>
              </a:rPr>
              <a:t>Volatile</a:t>
            </a:r>
            <a:r>
              <a:rPr lang="en-US" sz="1800" dirty="0">
                <a:solidFill>
                  <a:schemeClr val="tx2">
                    <a:lumMod val="75000"/>
                  </a:schemeClr>
                </a:solidFill>
                <a:sym typeface="Wingdings"/>
              </a:rPr>
              <a:t> data in memory  a </a:t>
            </a:r>
            <a:r>
              <a:rPr lang="en-US" sz="1800" b="1" dirty="0">
                <a:solidFill>
                  <a:schemeClr val="tx2">
                    <a:lumMod val="75000"/>
                  </a:schemeClr>
                </a:solidFill>
                <a:sym typeface="Wingdings"/>
              </a:rPr>
              <a:t>load/store </a:t>
            </a:r>
            <a:r>
              <a:rPr lang="en-US" sz="1800" dirty="0">
                <a:solidFill>
                  <a:schemeClr val="tx2">
                    <a:lumMod val="75000"/>
                  </a:schemeClr>
                </a:solidFill>
                <a:sym typeface="Wingdings"/>
              </a:rPr>
              <a:t>interface</a:t>
            </a:r>
          </a:p>
          <a:p>
            <a:pPr lvl="1"/>
            <a:r>
              <a:rPr lang="en-US" sz="1800" b="1" dirty="0">
                <a:solidFill>
                  <a:srgbClr val="004D26"/>
                </a:solidFill>
                <a:sym typeface="Wingdings"/>
              </a:rPr>
              <a:t>Persistent</a:t>
            </a:r>
            <a:r>
              <a:rPr lang="en-US" sz="1800" dirty="0">
                <a:solidFill>
                  <a:srgbClr val="004D26"/>
                </a:solidFill>
                <a:sym typeface="Wingdings"/>
              </a:rPr>
              <a:t> data in storage  a </a:t>
            </a:r>
            <a:r>
              <a:rPr lang="en-US" sz="1800" b="1" dirty="0">
                <a:solidFill>
                  <a:srgbClr val="004D26"/>
                </a:solidFill>
                <a:sym typeface="Wingdings"/>
              </a:rPr>
              <a:t>file system </a:t>
            </a:r>
            <a:r>
              <a:rPr lang="en-US" sz="1800" dirty="0">
                <a:solidFill>
                  <a:srgbClr val="004D26"/>
                </a:solidFill>
                <a:sym typeface="Wingdings"/>
              </a:rPr>
              <a:t>interface</a:t>
            </a:r>
          </a:p>
          <a:p>
            <a:pPr lvl="1"/>
            <a:r>
              <a:rPr lang="en-US" sz="1800" dirty="0">
                <a:sym typeface="Wingdings"/>
              </a:rPr>
              <a:t>Problem: </a:t>
            </a:r>
            <a:r>
              <a:rPr lang="en-US" sz="1800" dirty="0">
                <a:solidFill>
                  <a:srgbClr val="0000FF"/>
                </a:solidFill>
                <a:sym typeface="Wingdings"/>
              </a:rPr>
              <a:t>Operating system (OS) and file system (FS) code to locate, translate, buffer data become performance and energy bottlenecks with fast NVM stores</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
        <p:nvSpPr>
          <p:cNvPr id="5" name="Rectangle 4"/>
          <p:cNvSpPr/>
          <p:nvPr/>
        </p:nvSpPr>
        <p:spPr>
          <a:xfrm>
            <a:off x="1619672" y="2996952"/>
            <a:ext cx="6048672" cy="3384376"/>
          </a:xfrm>
          <a:prstGeom prst="rect">
            <a:avLst/>
          </a:prstGeom>
          <a:noFill/>
          <a:ln>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TextBox 5"/>
          <p:cNvSpPr txBox="1"/>
          <p:nvPr/>
        </p:nvSpPr>
        <p:spPr>
          <a:xfrm>
            <a:off x="1835696" y="2708920"/>
            <a:ext cx="1809172" cy="369332"/>
          </a:xfrm>
          <a:prstGeom prst="rect">
            <a:avLst/>
          </a:prstGeom>
          <a:solidFill>
            <a:srgbClr val="FFFFFF"/>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
                <a:cs typeface="+mn-cs"/>
              </a:rPr>
              <a:t>Two-Level Store</a:t>
            </a:r>
          </a:p>
        </p:txBody>
      </p:sp>
      <p:pic>
        <p:nvPicPr>
          <p:cNvPr id="8"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0433856">
            <a:off x="5857780" y="4481579"/>
            <a:ext cx="1539467" cy="153946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Text Box 13" descr="90%"/>
          <p:cNvSpPr txBox="1">
            <a:spLocks noChangeArrowheads="1"/>
          </p:cNvSpPr>
          <p:nvPr/>
        </p:nvSpPr>
        <p:spPr bwMode="auto">
          <a:xfrm>
            <a:off x="4136766" y="4272103"/>
            <a:ext cx="1047549" cy="495520"/>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ysClr val="windowText" lastClr="000000"/>
                </a:solidFill>
                <a:effectLst/>
                <a:uLnTx/>
                <a:uFillTx/>
                <a:latin typeface="Tahoma"/>
                <a:ea typeface="Arial" pitchFamily="-107" charset="0"/>
                <a:cs typeface="Tahoma"/>
              </a:rPr>
              <a:t>Processor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ysClr val="windowText" lastClr="000000"/>
                </a:solidFill>
                <a:effectLst/>
                <a:uLnTx/>
                <a:uFillTx/>
                <a:latin typeface="Tahoma"/>
                <a:ea typeface="Arial" pitchFamily="-107" charset="0"/>
                <a:cs typeface="Tahoma"/>
              </a:rPr>
              <a:t>and caches</a:t>
            </a:r>
          </a:p>
        </p:txBody>
      </p:sp>
      <p:sp>
        <p:nvSpPr>
          <p:cNvPr id="10" name="Text Box 20" descr="90%"/>
          <p:cNvSpPr txBox="1">
            <a:spLocks noChangeArrowheads="1"/>
          </p:cNvSpPr>
          <p:nvPr/>
        </p:nvSpPr>
        <p:spPr bwMode="auto">
          <a:xfrm>
            <a:off x="2034060" y="5968296"/>
            <a:ext cx="1232132" cy="280077"/>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FF0000"/>
                </a:solidFill>
                <a:effectLst/>
                <a:uLnTx/>
                <a:uFillTx/>
                <a:latin typeface="Tahoma"/>
                <a:ea typeface="Arial" pitchFamily="-107" charset="0"/>
                <a:cs typeface="Tahoma"/>
              </a:rPr>
              <a:t>Main Memory</a:t>
            </a:r>
          </a:p>
        </p:txBody>
      </p:sp>
      <p:sp>
        <p:nvSpPr>
          <p:cNvPr id="11" name="Text Box 24" descr="90%"/>
          <p:cNvSpPr txBox="1">
            <a:spLocks noChangeArrowheads="1"/>
          </p:cNvSpPr>
          <p:nvPr/>
        </p:nvSpPr>
        <p:spPr bwMode="auto">
          <a:xfrm>
            <a:off x="5861314" y="5852092"/>
            <a:ext cx="1735538" cy="2800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Tahoma"/>
                <a:ea typeface="ＭＳ Ｐゴシック" charset="0"/>
                <a:cs typeface="Tahoma"/>
              </a:rPr>
              <a:t>Storage (SSD/HDD)</a:t>
            </a:r>
          </a:p>
        </p:txBody>
      </p:sp>
      <p:pic>
        <p:nvPicPr>
          <p:cNvPr id="12"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184214" y="3333667"/>
            <a:ext cx="951021" cy="927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 name="Picture 1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1835696" y="5469667"/>
            <a:ext cx="1670057" cy="398114"/>
          </a:xfrm>
          <a:prstGeom prst="rect">
            <a:avLst/>
          </a:prstGeom>
        </p:spPr>
      </p:pic>
      <p:cxnSp>
        <p:nvCxnSpPr>
          <p:cNvPr id="14" name="Straight Arrow Connector 13"/>
          <p:cNvCxnSpPr/>
          <p:nvPr/>
        </p:nvCxnSpPr>
        <p:spPr>
          <a:xfrm flipH="1">
            <a:off x="3401375" y="3799610"/>
            <a:ext cx="730650" cy="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5" name="Rectangle 14"/>
          <p:cNvSpPr/>
          <p:nvPr/>
        </p:nvSpPr>
        <p:spPr>
          <a:xfrm>
            <a:off x="1887885" y="3486474"/>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Virtual memory</a:t>
            </a:r>
          </a:p>
        </p:txBody>
      </p:sp>
      <p:sp>
        <p:nvSpPr>
          <p:cNvPr id="16" name="Rectangle 15"/>
          <p:cNvSpPr/>
          <p:nvPr/>
        </p:nvSpPr>
        <p:spPr>
          <a:xfrm>
            <a:off x="1887885" y="4478071"/>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Address translation</a:t>
            </a:r>
          </a:p>
        </p:txBody>
      </p:sp>
      <p:cxnSp>
        <p:nvCxnSpPr>
          <p:cNvPr id="17" name="Straight Arrow Connector 16"/>
          <p:cNvCxnSpPr>
            <a:stCxn id="15" idx="2"/>
            <a:endCxn id="16" idx="0"/>
          </p:cNvCxnSpPr>
          <p:nvPr/>
        </p:nvCxnSpPr>
        <p:spPr>
          <a:xfrm>
            <a:off x="2644630" y="4112746"/>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8" name="Straight Arrow Connector 17"/>
          <p:cNvCxnSpPr/>
          <p:nvPr/>
        </p:nvCxnSpPr>
        <p:spPr>
          <a:xfrm>
            <a:off x="2657425" y="5104342"/>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296996" y="3068960"/>
            <a:ext cx="104947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Tahoma"/>
                <a:ea typeface=""/>
                <a:cs typeface="+mn-cs"/>
              </a:rPr>
              <a:t>Load/Store</a:t>
            </a:r>
          </a:p>
        </p:txBody>
      </p:sp>
      <p:cxnSp>
        <p:nvCxnSpPr>
          <p:cNvPr id="20" name="Straight Arrow Connector 19"/>
          <p:cNvCxnSpPr/>
          <p:nvPr/>
        </p:nvCxnSpPr>
        <p:spPr>
          <a:xfrm>
            <a:off x="5175811" y="3799610"/>
            <a:ext cx="730650" cy="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5906461" y="3486474"/>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Operating system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and file system</a:t>
            </a:r>
          </a:p>
        </p:txBody>
      </p:sp>
      <p:cxnSp>
        <p:nvCxnSpPr>
          <p:cNvPr id="22" name="Straight Arrow Connector 21"/>
          <p:cNvCxnSpPr>
            <a:stCxn id="21" idx="2"/>
          </p:cNvCxnSpPr>
          <p:nvPr/>
        </p:nvCxnSpPr>
        <p:spPr>
          <a:xfrm>
            <a:off x="6663205" y="4112746"/>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5123621" y="3068960"/>
            <a:ext cx="1968633"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err="1">
                <a:ln>
                  <a:noFill/>
                </a:ln>
                <a:solidFill>
                  <a:srgbClr val="FF0000"/>
                </a:solidFill>
                <a:effectLst/>
                <a:uLnTx/>
                <a:uFillTx/>
                <a:latin typeface="Tahoma"/>
                <a:ea typeface=""/>
                <a:cs typeface="+mn-cs"/>
              </a:rPr>
              <a:t>fopen</a:t>
            </a:r>
            <a:r>
              <a:rPr kumimoji="0" lang="en-US" sz="1400" b="0" i="0" u="none" strike="noStrike" kern="1200" cap="none" spc="0" normalizeH="0" baseline="0" noProof="0" dirty="0">
                <a:ln>
                  <a:noFill/>
                </a:ln>
                <a:solidFill>
                  <a:srgbClr val="FF0000"/>
                </a:solidFill>
                <a:effectLst/>
                <a:uLnTx/>
                <a:uFillTx/>
                <a:latin typeface="Tahoma"/>
                <a:ea typeface=""/>
                <a:cs typeface="+mn-cs"/>
              </a:rPr>
              <a:t>, </a:t>
            </a:r>
            <a:r>
              <a:rPr kumimoji="0" lang="en-US" sz="1400" b="0" i="0" u="none" strike="noStrike" kern="1200" cap="none" spc="0" normalizeH="0" baseline="0" noProof="0" dirty="0" err="1">
                <a:ln>
                  <a:noFill/>
                </a:ln>
                <a:solidFill>
                  <a:srgbClr val="FF0000"/>
                </a:solidFill>
                <a:effectLst/>
                <a:uLnTx/>
                <a:uFillTx/>
                <a:latin typeface="Tahoma"/>
                <a:ea typeface=""/>
                <a:cs typeface="+mn-cs"/>
              </a:rPr>
              <a:t>fread</a:t>
            </a:r>
            <a:r>
              <a:rPr kumimoji="0" lang="en-US" sz="1400" b="0" i="0" u="none" strike="noStrike" kern="1200" cap="none" spc="0" normalizeH="0" baseline="0" noProof="0" dirty="0">
                <a:ln>
                  <a:noFill/>
                </a:ln>
                <a:solidFill>
                  <a:srgbClr val="FF0000"/>
                </a:solidFill>
                <a:effectLst/>
                <a:uLnTx/>
                <a:uFillTx/>
                <a:latin typeface="Tahoma"/>
                <a:ea typeface=""/>
                <a:cs typeface="+mn-cs"/>
              </a:rPr>
              <a:t>, </a:t>
            </a:r>
            <a:r>
              <a:rPr kumimoji="0" lang="en-US" sz="1400" b="0" i="0" u="none" strike="noStrike" kern="1200" cap="none" spc="0" normalizeH="0" baseline="0" noProof="0" dirty="0" err="1">
                <a:ln>
                  <a:noFill/>
                </a:ln>
                <a:solidFill>
                  <a:srgbClr val="FF0000"/>
                </a:solidFill>
                <a:effectLst/>
                <a:uLnTx/>
                <a:uFillTx/>
                <a:latin typeface="Tahoma"/>
                <a:ea typeface=""/>
                <a:cs typeface="+mn-cs"/>
              </a:rPr>
              <a:t>fwrite</a:t>
            </a:r>
            <a:r>
              <a:rPr kumimoji="0" lang="en-US" sz="1400" b="0" i="0" u="none" strike="noStrike" kern="1200" cap="none" spc="0" normalizeH="0" baseline="0" noProof="0" dirty="0">
                <a:ln>
                  <a:noFill/>
                </a:ln>
                <a:solidFill>
                  <a:srgbClr val="FF0000"/>
                </a:solidFill>
                <a:effectLst/>
                <a:uLnTx/>
                <a:uFillTx/>
                <a:latin typeface="Tahoma"/>
                <a:ea typeface=""/>
                <a:cs typeface="+mn-cs"/>
              </a:rPr>
              <a:t>, …</a:t>
            </a:r>
          </a:p>
        </p:txBody>
      </p:sp>
      <p:sp>
        <p:nvSpPr>
          <p:cNvPr id="24" name="Text Box 24" descr="90%"/>
          <p:cNvSpPr txBox="1">
            <a:spLocks noChangeArrowheads="1"/>
          </p:cNvSpPr>
          <p:nvPr/>
        </p:nvSpPr>
        <p:spPr bwMode="auto">
          <a:xfrm>
            <a:off x="5148064" y="5660392"/>
            <a:ext cx="2623313" cy="4955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Tahoma"/>
                <a:ea typeface="ＭＳ Ｐゴシック" charset="0"/>
                <a:cs typeface="Tahoma"/>
              </a:rPr>
              <a:t>Persistent (e.g., Phase-Change)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Tahoma"/>
                <a:ea typeface="ＭＳ Ｐゴシック" charset="0"/>
                <a:cs typeface="Tahoma"/>
              </a:rPr>
              <a:t>Memory</a:t>
            </a:r>
          </a:p>
        </p:txBody>
      </p:sp>
      <p:pic>
        <p:nvPicPr>
          <p:cNvPr id="25" name="Picture 24"/>
          <p:cNvPicPr>
            <a:picLocks noChangeAspect="1"/>
          </p:cNvPicPr>
          <p:nvPr/>
        </p:nvPicPr>
        <p:blipFill>
          <a:blip r:embed="rId5"/>
          <a:stretch>
            <a:fillRect/>
          </a:stretch>
        </p:blipFill>
        <p:spPr>
          <a:xfrm>
            <a:off x="5635893" y="4653136"/>
            <a:ext cx="1554690" cy="1003885"/>
          </a:xfrm>
          <a:prstGeom prst="rect">
            <a:avLst/>
          </a:prstGeom>
        </p:spPr>
      </p:pic>
      <p:sp>
        <p:nvSpPr>
          <p:cNvPr id="26" name="TextBox 25"/>
          <p:cNvSpPr txBox="1"/>
          <p:nvPr/>
        </p:nvSpPr>
        <p:spPr>
          <a:xfrm>
            <a:off x="11759" y="4597476"/>
            <a:ext cx="18466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
              <a:cs typeface="+mn-cs"/>
            </a:endParaRPr>
          </a:p>
        </p:txBody>
      </p:sp>
      <p:sp>
        <p:nvSpPr>
          <p:cNvPr id="27" name="Rounded Rectangle 26"/>
          <p:cNvSpPr>
            <a:spLocks noChangeArrowheads="1"/>
          </p:cNvSpPr>
          <p:nvPr/>
        </p:nvSpPr>
        <p:spPr bwMode="auto">
          <a:xfrm>
            <a:off x="5508104" y="3068960"/>
            <a:ext cx="2232248" cy="1440160"/>
          </a:xfrm>
          <a:prstGeom prst="roundRect">
            <a:avLst>
              <a:gd name="adj" fmla="val 16667"/>
            </a:avLst>
          </a:prstGeom>
          <a:noFill/>
          <a:ln w="66675">
            <a:solidFill>
              <a:srgbClr val="FF0000"/>
            </a:solidFill>
            <a:round/>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
              <a:cs typeface="+mn-cs"/>
            </a:endParaRPr>
          </a:p>
        </p:txBody>
      </p:sp>
    </p:spTree>
    <p:extLst>
      <p:ext uri="{BB962C8B-B14F-4D97-AF65-F5344CB8AC3E}">
        <p14:creationId xmlns:p14="http://schemas.microsoft.com/office/powerpoint/2010/main" val="357228367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xit" presetSubtype="10" fill="hold" grpId="0" nodeType="clickEffect">
                                  <p:stCondLst>
                                    <p:cond delay="0"/>
                                  </p:stCondLst>
                                  <p:childTnLst>
                                    <p:animEffect transition="out" filter="blinds(horizontal)">
                                      <p:cBhvr>
                                        <p:cTn id="6" dur="500"/>
                                        <p:tgtEl>
                                          <p:spTgt spid="11"/>
                                        </p:tgtEl>
                                      </p:cBhvr>
                                    </p:animEffect>
                                    <p:set>
                                      <p:cBhvr>
                                        <p:cTn id="7" dur="1" fill="hold">
                                          <p:stCondLst>
                                            <p:cond delay="499"/>
                                          </p:stCondLst>
                                        </p:cTn>
                                        <p:tgtEl>
                                          <p:spTgt spid="11"/>
                                        </p:tgtEl>
                                        <p:attrNameLst>
                                          <p:attrName>style.visibility</p:attrName>
                                        </p:attrNameLst>
                                      </p:cBhvr>
                                      <p:to>
                                        <p:strVal val="hidden"/>
                                      </p:to>
                                    </p:set>
                                  </p:childTnLst>
                                </p:cTn>
                              </p:par>
                              <p:par>
                                <p:cTn id="8" presetID="3" presetClass="exit" presetSubtype="10" fill="hold" nodeType="withEffect">
                                  <p:stCondLst>
                                    <p:cond delay="0"/>
                                  </p:stCondLst>
                                  <p:childTnLst>
                                    <p:animEffect transition="out" filter="blinds(horizontal)">
                                      <p:cBhvr>
                                        <p:cTn id="9" dur="500"/>
                                        <p:tgtEl>
                                          <p:spTgt spid="8"/>
                                        </p:tgtEl>
                                      </p:cBhvr>
                                    </p:animEffect>
                                    <p:set>
                                      <p:cBhvr>
                                        <p:cTn id="10" dur="1" fill="hold">
                                          <p:stCondLst>
                                            <p:cond delay="499"/>
                                          </p:stCondLst>
                                        </p:cTn>
                                        <p:tgtEl>
                                          <p:spTgt spid="8"/>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blinds(horizontal)">
                                      <p:cBhvr>
                                        <p:cTn id="15" dur="500"/>
                                        <p:tgtEl>
                                          <p:spTgt spid="24"/>
                                        </p:tgtEl>
                                      </p:cBhvr>
                                    </p:animEffect>
                                  </p:childTnLst>
                                </p:cTn>
                              </p:par>
                              <p:par>
                                <p:cTn id="16" presetID="3" presetClass="entr" presetSubtype="10" fill="hold"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blinds(horizontal)">
                                      <p:cBhvr>
                                        <p:cTn id="18" dur="5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3" end="3"/>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24" grpId="0"/>
      <p:bldP spid="27" grpId="0" animBg="1"/>
    </p:bld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solidFill>
                  <a:srgbClr val="006633"/>
                </a:solidFill>
              </a:rPr>
              <a:t>Unified Memory and Storage with NVM</a:t>
            </a:r>
            <a:endParaRPr lang="en-US" dirty="0"/>
          </a:p>
        </p:txBody>
      </p:sp>
      <p:sp>
        <p:nvSpPr>
          <p:cNvPr id="3" name="Content Placeholder 2"/>
          <p:cNvSpPr>
            <a:spLocks noGrp="1"/>
          </p:cNvSpPr>
          <p:nvPr>
            <p:ph idx="1"/>
          </p:nvPr>
        </p:nvSpPr>
        <p:spPr>
          <a:xfrm>
            <a:off x="228600" y="1052736"/>
            <a:ext cx="8610600" cy="5195664"/>
          </a:xfrm>
        </p:spPr>
        <p:txBody>
          <a:bodyPr/>
          <a:lstStyle/>
          <a:p>
            <a:r>
              <a:rPr lang="en-US" sz="2200" dirty="0">
                <a:sym typeface="Wingdings"/>
              </a:rPr>
              <a:t>Goal: </a:t>
            </a:r>
            <a:r>
              <a:rPr lang="en-US" sz="2200" dirty="0">
                <a:solidFill>
                  <a:srgbClr val="0000FF"/>
                </a:solidFill>
                <a:sym typeface="Wingdings"/>
              </a:rPr>
              <a:t>Unify memory and storage management in a single unit to </a:t>
            </a:r>
            <a:r>
              <a:rPr lang="en-US" sz="2200" dirty="0">
                <a:solidFill>
                  <a:srgbClr val="FF0000"/>
                </a:solidFill>
                <a:sym typeface="Wingdings"/>
              </a:rPr>
              <a:t>eliminate wasted work to locate, transfer, and translate data</a:t>
            </a:r>
          </a:p>
          <a:p>
            <a:pPr lvl="1"/>
            <a:r>
              <a:rPr lang="en-US" sz="1800" dirty="0">
                <a:sym typeface="Wingdings"/>
              </a:rPr>
              <a:t>Improves both energy and performance</a:t>
            </a:r>
          </a:p>
          <a:p>
            <a:pPr lvl="1"/>
            <a:r>
              <a:rPr lang="en-US" sz="1800" dirty="0">
                <a:sym typeface="Wingdings"/>
              </a:rPr>
              <a:t>Simplifies programming model as well</a:t>
            </a:r>
            <a:endParaRPr lang="en-US" sz="1800"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470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
        <p:nvSpPr>
          <p:cNvPr id="5" name="Rectangle 4"/>
          <p:cNvSpPr/>
          <p:nvPr/>
        </p:nvSpPr>
        <p:spPr>
          <a:xfrm>
            <a:off x="4067944" y="4509120"/>
            <a:ext cx="1296144" cy="36004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Rectangle 5"/>
          <p:cNvSpPr/>
          <p:nvPr/>
        </p:nvSpPr>
        <p:spPr>
          <a:xfrm>
            <a:off x="1619672" y="2996952"/>
            <a:ext cx="6048672" cy="3384376"/>
          </a:xfrm>
          <a:prstGeom prst="rect">
            <a:avLst/>
          </a:prstGeom>
          <a:noFill/>
          <a:ln>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 name="TextBox 6"/>
          <p:cNvSpPr txBox="1"/>
          <p:nvPr/>
        </p:nvSpPr>
        <p:spPr>
          <a:xfrm>
            <a:off x="1835696" y="2708920"/>
            <a:ext cx="2651011" cy="369332"/>
          </a:xfrm>
          <a:prstGeom prst="rect">
            <a:avLst/>
          </a:prstGeom>
          <a:solidFill>
            <a:srgbClr val="FFFFFF"/>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
                <a:cs typeface="+mn-cs"/>
              </a:rPr>
              <a:t>Unified Memory/Storage</a:t>
            </a:r>
          </a:p>
        </p:txBody>
      </p:sp>
      <p:sp>
        <p:nvSpPr>
          <p:cNvPr id="8" name="Text Box 13" descr="90%"/>
          <p:cNvSpPr txBox="1">
            <a:spLocks noChangeArrowheads="1"/>
          </p:cNvSpPr>
          <p:nvPr/>
        </p:nvSpPr>
        <p:spPr bwMode="auto">
          <a:xfrm>
            <a:off x="4185446" y="4003438"/>
            <a:ext cx="1047549" cy="495520"/>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ysClr val="windowText" lastClr="000000"/>
                </a:solidFill>
                <a:effectLst/>
                <a:uLnTx/>
                <a:uFillTx/>
                <a:latin typeface="Tahoma"/>
                <a:ea typeface="Arial" pitchFamily="-107" charset="0"/>
                <a:cs typeface="Tahoma"/>
              </a:rPr>
              <a:t>Processor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ysClr val="windowText" lastClr="000000"/>
                </a:solidFill>
                <a:effectLst/>
                <a:uLnTx/>
                <a:uFillTx/>
                <a:latin typeface="Tahoma"/>
                <a:ea typeface="Arial" pitchFamily="-107" charset="0"/>
                <a:cs typeface="Tahoma"/>
              </a:rPr>
              <a:t>and caches</a:t>
            </a:r>
          </a:p>
        </p:txBody>
      </p:sp>
      <p:sp>
        <p:nvSpPr>
          <p:cNvPr id="9" name="Text Box 24" descr="90%"/>
          <p:cNvSpPr txBox="1">
            <a:spLocks noChangeArrowheads="1"/>
          </p:cNvSpPr>
          <p:nvPr/>
        </p:nvSpPr>
        <p:spPr bwMode="auto">
          <a:xfrm>
            <a:off x="3059832" y="6063351"/>
            <a:ext cx="3399392" cy="2800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Tahoma"/>
                <a:ea typeface="ＭＳ Ｐゴシック" charset="0"/>
                <a:cs typeface="Tahoma"/>
              </a:rPr>
              <a:t>Persistent (e.g., Phase-Change) Memory</a:t>
            </a:r>
          </a:p>
        </p:txBody>
      </p:sp>
      <p:pic>
        <p:nvPicPr>
          <p:cNvPr id="10" name="Content Placeholder 6" descr="barcelona-die-photo-color.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271452" y="3140968"/>
            <a:ext cx="874036" cy="8525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cxnSp>
        <p:nvCxnSpPr>
          <p:cNvPr id="11" name="Straight Arrow Connector 10"/>
          <p:cNvCxnSpPr/>
          <p:nvPr/>
        </p:nvCxnSpPr>
        <p:spPr>
          <a:xfrm>
            <a:off x="4355976" y="4432556"/>
            <a:ext cx="0" cy="52761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2" name="TextBox 11"/>
          <p:cNvSpPr txBox="1"/>
          <p:nvPr/>
        </p:nvSpPr>
        <p:spPr>
          <a:xfrm>
            <a:off x="2987824" y="4509120"/>
            <a:ext cx="1049474"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
                <a:cs typeface="+mn-cs"/>
              </a:rPr>
              <a:t>Load/Store</a:t>
            </a:r>
          </a:p>
        </p:txBody>
      </p:sp>
      <p:pic>
        <p:nvPicPr>
          <p:cNvPr id="13" name="Picture 12"/>
          <p:cNvPicPr>
            <a:picLocks noChangeAspect="1"/>
          </p:cNvPicPr>
          <p:nvPr/>
        </p:nvPicPr>
        <p:blipFill>
          <a:blip r:embed="rId3"/>
          <a:stretch>
            <a:fillRect/>
          </a:stretch>
        </p:blipFill>
        <p:spPr>
          <a:xfrm>
            <a:off x="3935700" y="5056095"/>
            <a:ext cx="1554690" cy="1003885"/>
          </a:xfrm>
          <a:prstGeom prst="rect">
            <a:avLst/>
          </a:prstGeom>
        </p:spPr>
      </p:pic>
      <p:cxnSp>
        <p:nvCxnSpPr>
          <p:cNvPr id="14" name="Straight Connector 13"/>
          <p:cNvCxnSpPr/>
          <p:nvPr/>
        </p:nvCxnSpPr>
        <p:spPr>
          <a:xfrm flipH="1" flipV="1">
            <a:off x="2915816" y="4077072"/>
            <a:ext cx="1152128" cy="43204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15" name="TextBox 14"/>
          <p:cNvSpPr txBox="1"/>
          <p:nvPr/>
        </p:nvSpPr>
        <p:spPr>
          <a:xfrm>
            <a:off x="2123728" y="3573016"/>
            <a:ext cx="1659429"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Tahoma"/>
                <a:ea typeface=""/>
                <a:cs typeface="+mn-cs"/>
              </a:rPr>
              <a:t>Persistent Memory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Tahoma"/>
                <a:ea typeface=""/>
                <a:cs typeface="+mn-cs"/>
              </a:rPr>
              <a:t>Manager</a:t>
            </a:r>
          </a:p>
        </p:txBody>
      </p:sp>
      <p:cxnSp>
        <p:nvCxnSpPr>
          <p:cNvPr id="16" name="Straight Arrow Connector 15"/>
          <p:cNvCxnSpPr/>
          <p:nvPr/>
        </p:nvCxnSpPr>
        <p:spPr>
          <a:xfrm flipV="1">
            <a:off x="5076056" y="4437112"/>
            <a:ext cx="0" cy="52761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5436096" y="4509120"/>
            <a:ext cx="92845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
                <a:cs typeface="+mn-cs"/>
              </a:rPr>
              <a:t>Feedback</a:t>
            </a:r>
          </a:p>
        </p:txBody>
      </p:sp>
      <p:sp>
        <p:nvSpPr>
          <p:cNvPr id="18" name="Rectangle 17"/>
          <p:cNvSpPr/>
          <p:nvPr/>
        </p:nvSpPr>
        <p:spPr>
          <a:xfrm>
            <a:off x="1475656" y="6344604"/>
            <a:ext cx="7056784" cy="5539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Tahoma"/>
                <a:ea typeface=""/>
                <a:cs typeface="+mn-cs"/>
              </a:rPr>
              <a:t>Meza+, “</a:t>
            </a:r>
            <a:r>
              <a:rPr kumimoji="0" lang="en-US" sz="1500" b="0" i="0" u="none" strike="noStrike" kern="1200" cap="none" spc="0" normalizeH="0" baseline="0" noProof="0" dirty="0">
                <a:ln>
                  <a:noFill/>
                </a:ln>
                <a:solidFill>
                  <a:srgbClr val="0000FF"/>
                </a:solidFill>
                <a:effectLst/>
                <a:uLnTx/>
                <a:uFillTx/>
                <a:latin typeface="Tahoma"/>
                <a:ea typeface=""/>
                <a:cs typeface="+mn-cs"/>
              </a:rPr>
              <a:t>A Case for Efficient Hardware-Software Cooperative Management of Storage and Memory</a:t>
            </a:r>
            <a:r>
              <a:rPr kumimoji="0" lang="en-US" sz="1500" b="0" i="0" u="none" strike="noStrike" kern="1200" cap="none" spc="0" normalizeH="0" baseline="0" noProof="0" dirty="0">
                <a:ln>
                  <a:noFill/>
                </a:ln>
                <a:solidFill>
                  <a:srgbClr val="000000"/>
                </a:solidFill>
                <a:effectLst/>
                <a:uLnTx/>
                <a:uFillTx/>
                <a:latin typeface="Tahoma"/>
                <a:ea typeface=""/>
                <a:cs typeface="+mn-cs"/>
              </a:rPr>
              <a:t>,” WEED 2013.</a:t>
            </a:r>
          </a:p>
        </p:txBody>
      </p:sp>
    </p:spTree>
    <p:extLst>
      <p:ext uri="{BB962C8B-B14F-4D97-AF65-F5344CB8AC3E}">
        <p14:creationId xmlns:p14="http://schemas.microsoft.com/office/powerpoint/2010/main" val="359145490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0" y="1450975"/>
            <a:ext cx="9144000" cy="390207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6242" name="Title 1"/>
          <p:cNvSpPr>
            <a:spLocks noGrp="1"/>
          </p:cNvSpPr>
          <p:nvPr>
            <p:ph type="title"/>
          </p:nvPr>
        </p:nvSpPr>
        <p:spPr>
          <a:xfrm>
            <a:off x="0" y="361950"/>
            <a:ext cx="9144000" cy="1143000"/>
          </a:xfrm>
        </p:spPr>
        <p:txBody>
          <a:bodyPr/>
          <a:lstStyle/>
          <a:p>
            <a:r>
              <a:rPr lang="en-US" b="1">
                <a:latin typeface="Calibri" charset="0"/>
                <a:cs typeface="Charter Black" charset="0"/>
              </a:rPr>
              <a:t>PERSISTENT MEMORY</a:t>
            </a:r>
          </a:p>
        </p:txBody>
      </p:sp>
      <p:sp>
        <p:nvSpPr>
          <p:cNvPr id="69" name="Rectangle 68"/>
          <p:cNvSpPr/>
          <p:nvPr/>
        </p:nvSpPr>
        <p:spPr>
          <a:xfrm>
            <a:off x="2538413" y="1425575"/>
            <a:ext cx="3979862" cy="3849688"/>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dirty="0">
              <a:ln>
                <a:noFill/>
              </a:ln>
              <a:solidFill>
                <a:srgbClr val="FF0000"/>
              </a:solidFill>
              <a:effectLst/>
              <a:uLnTx/>
              <a:uFillTx/>
              <a:latin typeface="Calibri"/>
              <a:ea typeface="+mn-ea"/>
              <a:cs typeface="+mn-cs"/>
            </a:endParaRPr>
          </a:p>
        </p:txBody>
      </p:sp>
      <p:pic>
        <p:nvPicPr>
          <p:cNvPr id="266244" name="Picture 4" descr="24342616_s.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89188" y="2659063"/>
            <a:ext cx="3429000" cy="2286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7" name="Picture 5"/>
          <p:cNvPicPr>
            <a:picLocks noChangeAspect="1"/>
          </p:cNvPicPr>
          <p:nvPr/>
        </p:nvPicPr>
        <p:blipFill>
          <a:blip r:embed="rId4">
            <a:duotone>
              <a:prstClr val="black"/>
              <a:srgbClr val="D9C3A5">
                <a:tint val="50000"/>
                <a:satMod val="180000"/>
              </a:srgbClr>
            </a:duotone>
            <a:extLst>
              <a:ext uri="{28A0092B-C50C-407E-A947-70E740481C1C}">
                <a14:useLocalDpi xmlns:a14="http://schemas.microsoft.com/office/drawing/2010/main" val="0"/>
              </a:ext>
            </a:extLst>
          </a:blip>
          <a:srcRect/>
          <a:stretch>
            <a:fillRect/>
          </a:stretch>
        </p:blipFill>
        <p:spPr bwMode="auto">
          <a:xfrm>
            <a:off x="3674965" y="1617228"/>
            <a:ext cx="952500" cy="952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cxnSp>
        <p:nvCxnSpPr>
          <p:cNvPr id="28" name="Straight Arrow Connector 27"/>
          <p:cNvCxnSpPr/>
          <p:nvPr/>
        </p:nvCxnSpPr>
        <p:spPr>
          <a:xfrm>
            <a:off x="4151313" y="2568575"/>
            <a:ext cx="0" cy="593725"/>
          </a:xfrm>
          <a:prstGeom prst="straightConnector1">
            <a:avLst/>
          </a:prstGeom>
          <a:ln w="57150" cmpd="sng">
            <a:solidFill>
              <a:srgbClr val="800000"/>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61" name="Rounded Rectangle 60"/>
          <p:cNvSpPr/>
          <p:nvPr/>
        </p:nvSpPr>
        <p:spPr>
          <a:xfrm>
            <a:off x="5651500" y="1714500"/>
            <a:ext cx="841375" cy="762000"/>
          </a:xfrm>
          <a:prstGeom prst="roundRect">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vert="vert"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CPU</a:t>
            </a:r>
          </a:p>
        </p:txBody>
      </p:sp>
      <p:sp>
        <p:nvSpPr>
          <p:cNvPr id="62" name="Rounded Rectangle 61"/>
          <p:cNvSpPr/>
          <p:nvPr/>
        </p:nvSpPr>
        <p:spPr>
          <a:xfrm>
            <a:off x="5627688" y="2946400"/>
            <a:ext cx="838200" cy="1738313"/>
          </a:xfrm>
          <a:prstGeom prst="roundRect">
            <a:avLst/>
          </a:prstGeom>
          <a:solidFill>
            <a:schemeClr val="accent1">
              <a:lumMod val="75000"/>
            </a:schemeClr>
          </a:solidFill>
          <a:ln>
            <a:noFill/>
          </a:ln>
        </p:spPr>
        <p:style>
          <a:lnRef idx="1">
            <a:schemeClr val="accent1"/>
          </a:lnRef>
          <a:fillRef idx="3">
            <a:schemeClr val="accent1"/>
          </a:fillRef>
          <a:effectRef idx="2">
            <a:schemeClr val="accent1"/>
          </a:effectRef>
          <a:fontRef idx="minor">
            <a:schemeClr val="lt1"/>
          </a:fontRef>
        </p:style>
        <p:txBody>
          <a:bodyPr vert="vert"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PERSISTENTMEMORY</a:t>
            </a:r>
          </a:p>
        </p:txBody>
      </p:sp>
      <p:sp>
        <p:nvSpPr>
          <p:cNvPr id="73" name="Rounded Rectangle 72"/>
          <p:cNvSpPr/>
          <p:nvPr/>
        </p:nvSpPr>
        <p:spPr>
          <a:xfrm>
            <a:off x="0" y="5257800"/>
            <a:ext cx="9144000"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Calibri"/>
                <a:ea typeface="+mn-ea"/>
                <a:cs typeface="+mn-cs"/>
              </a:rPr>
              <a:t>Provides an opportunity to manipulate persistent data directly</a:t>
            </a:r>
          </a:p>
        </p:txBody>
      </p:sp>
      <p:sp>
        <p:nvSpPr>
          <p:cNvPr id="76" name="TextBox 75"/>
          <p:cNvSpPr txBox="1"/>
          <p:nvPr/>
        </p:nvSpPr>
        <p:spPr>
          <a:xfrm>
            <a:off x="2816225" y="2476500"/>
            <a:ext cx="1204913" cy="646113"/>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800000"/>
                </a:solidFill>
                <a:effectLst/>
                <a:uLnTx/>
                <a:uFillTx/>
                <a:latin typeface="Calibri"/>
                <a:ea typeface="ＭＳ Ｐゴシック" charset="0"/>
                <a:cs typeface="ＭＳ Ｐゴシック" charset="0"/>
              </a:rPr>
              <a:t>Ld/St</a:t>
            </a:r>
          </a:p>
        </p:txBody>
      </p:sp>
      <p:sp>
        <p:nvSpPr>
          <p:cNvPr id="38" name="Rectangle 37"/>
          <p:cNvSpPr/>
          <p:nvPr/>
        </p:nvSpPr>
        <p:spPr>
          <a:xfrm>
            <a:off x="3544888" y="3467100"/>
            <a:ext cx="1274762" cy="708025"/>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Calibri"/>
                <a:ea typeface="ＭＳ Ｐゴシック" charset="0"/>
                <a:cs typeface="ＭＳ Ｐゴシック" charset="0"/>
              </a:rPr>
              <a:t>NVM</a:t>
            </a:r>
          </a:p>
        </p:txBody>
      </p:sp>
      <p:sp>
        <p:nvSpPr>
          <p:cNvPr id="266252" name="Slide Number Placeholder 1"/>
          <p:cNvSpPr>
            <a:spLocks noGrp="1"/>
          </p:cNvSpPr>
          <p:nvPr>
            <p:ph type="sldNum" sz="quarter" idx="12"/>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B3B4594-78D3-7543-89F9-413004CC1E85}"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471</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Tree>
    <p:extLst>
      <p:ext uri="{BB962C8B-B14F-4D97-AF65-F5344CB8AC3E}">
        <p14:creationId xmlns:p14="http://schemas.microsoft.com/office/powerpoint/2010/main" val="42387458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Persistent Memory Manager (PMM)</a:t>
            </a:r>
          </a:p>
        </p:txBody>
      </p:sp>
      <p:sp>
        <p:nvSpPr>
          <p:cNvPr id="3" name="Content Placeholder 2"/>
          <p:cNvSpPr>
            <a:spLocks noGrp="1"/>
          </p:cNvSpPr>
          <p:nvPr>
            <p:ph idx="1"/>
          </p:nvPr>
        </p:nvSpPr>
        <p:spPr/>
        <p:txBody>
          <a:bodyPr/>
          <a:lstStyle/>
          <a:p>
            <a:endParaRPr lang="en-US" sz="2200"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6" name="Picture 5"/>
          <p:cNvPicPr>
            <a:picLocks noChangeAspect="1"/>
          </p:cNvPicPr>
          <p:nvPr/>
        </p:nvPicPr>
        <p:blipFill>
          <a:blip r:embed="rId3"/>
          <a:stretch>
            <a:fillRect/>
          </a:stretch>
        </p:blipFill>
        <p:spPr>
          <a:xfrm>
            <a:off x="827584" y="786355"/>
            <a:ext cx="6624736" cy="5018909"/>
          </a:xfrm>
          <a:prstGeom prst="rect">
            <a:avLst/>
          </a:prstGeom>
        </p:spPr>
      </p:pic>
      <p:sp>
        <p:nvSpPr>
          <p:cNvPr id="7" name="TextBox 6"/>
          <p:cNvSpPr txBox="1"/>
          <p:nvPr/>
        </p:nvSpPr>
        <p:spPr>
          <a:xfrm>
            <a:off x="251520" y="5910371"/>
            <a:ext cx="8593137" cy="830997"/>
          </a:xfrm>
          <a:prstGeom prst="rect">
            <a:avLst/>
          </a:prstGeom>
          <a:solidFill>
            <a:sysClr val="window" lastClr="FFFFFF"/>
          </a:solidFill>
          <a:ln w="25400" cap="flat" cmpd="sng" algn="ctr">
            <a:solidFill>
              <a:srgbClr val="0000FF"/>
            </a:solidFill>
            <a:prstDash val="solid"/>
          </a:ln>
          <a:effectLst/>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0000FF"/>
                </a:solidFill>
                <a:effectLst/>
                <a:uLnTx/>
                <a:uFillTx/>
                <a:latin typeface="Calibri"/>
                <a:ea typeface=""/>
                <a:cs typeface="+mn-cs"/>
              </a:rPr>
              <a:t>PMM uses access and hint information to allocate, locate, migrate and access data in the heterogeneous array of devices</a:t>
            </a:r>
          </a:p>
        </p:txBody>
      </p:sp>
      <p:sp>
        <p:nvSpPr>
          <p:cNvPr id="8" name="Rounded Rectangle 7"/>
          <p:cNvSpPr>
            <a:spLocks noChangeArrowheads="1"/>
          </p:cNvSpPr>
          <p:nvPr/>
        </p:nvSpPr>
        <p:spPr bwMode="auto">
          <a:xfrm>
            <a:off x="2555776" y="1412776"/>
            <a:ext cx="3312368" cy="432048"/>
          </a:xfrm>
          <a:prstGeom prst="roundRect">
            <a:avLst>
              <a:gd name="adj" fmla="val 16667"/>
            </a:avLst>
          </a:prstGeom>
          <a:noFill/>
          <a:ln w="28575">
            <a:solidFill>
              <a:srgbClr val="0000FF"/>
            </a:solidFill>
            <a:round/>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
              <a:cs typeface="+mn-cs"/>
            </a:endParaRPr>
          </a:p>
        </p:txBody>
      </p:sp>
      <p:sp>
        <p:nvSpPr>
          <p:cNvPr id="9" name="TextBox 38"/>
          <p:cNvSpPr txBox="1">
            <a:spLocks noChangeArrowheads="1"/>
          </p:cNvSpPr>
          <p:nvPr/>
        </p:nvSpPr>
        <p:spPr bwMode="auto">
          <a:xfrm rot="10800000" flipV="1">
            <a:off x="5868144" y="1434262"/>
            <a:ext cx="1800200" cy="338554"/>
          </a:xfrm>
          <a:prstGeom prst="rect">
            <a:avLst/>
          </a:prstGeom>
          <a:noFill/>
          <a:ln>
            <a:noFill/>
          </a:ln>
          <a:scene3d>
            <a:camera prst="orthographicFront">
              <a:rot lat="0" lon="0" rev="0"/>
            </a:camera>
            <a:lightRig rig="threePt" dir="t"/>
          </a:scene3d>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Arial" charset="0"/>
                <a:ea typeface="ＭＳ Ｐゴシック" charset="0"/>
              </a:rPr>
              <a:t>Persistent objects</a:t>
            </a:r>
          </a:p>
        </p:txBody>
      </p:sp>
    </p:spTree>
    <p:extLst>
      <p:ext uri="{BB962C8B-B14F-4D97-AF65-F5344CB8AC3E}">
        <p14:creationId xmlns:p14="http://schemas.microsoft.com/office/powerpoint/2010/main" val="78374716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Persistent Memory Manager (PMM)</a:t>
            </a:r>
          </a:p>
        </p:txBody>
      </p:sp>
      <p:sp>
        <p:nvSpPr>
          <p:cNvPr id="3" name="Content Placeholder 2"/>
          <p:cNvSpPr>
            <a:spLocks noGrp="1"/>
          </p:cNvSpPr>
          <p:nvPr>
            <p:ph idx="1"/>
          </p:nvPr>
        </p:nvSpPr>
        <p:spPr>
          <a:xfrm>
            <a:off x="228600" y="980728"/>
            <a:ext cx="8610600" cy="5472608"/>
          </a:xfrm>
        </p:spPr>
        <p:txBody>
          <a:bodyPr/>
          <a:lstStyle/>
          <a:p>
            <a:r>
              <a:rPr lang="en-US" sz="2200" dirty="0">
                <a:solidFill>
                  <a:srgbClr val="0000FF"/>
                </a:solidFill>
                <a:sym typeface="Wingdings"/>
              </a:rPr>
              <a:t>Exposes a load/store interface to access persistent data</a:t>
            </a:r>
          </a:p>
          <a:p>
            <a:pPr lvl="1"/>
            <a:r>
              <a:rPr lang="en-US" sz="2000" dirty="0">
                <a:solidFill>
                  <a:schemeClr val="accent2">
                    <a:lumMod val="75000"/>
                  </a:schemeClr>
                </a:solidFill>
                <a:sym typeface="Wingdings"/>
              </a:rPr>
              <a:t>Applications can directly access persistent memory  no conversion, translation, location overhead for persistent data </a:t>
            </a:r>
          </a:p>
          <a:p>
            <a:pPr lvl="1"/>
            <a:endParaRPr lang="en-US" sz="2000" dirty="0">
              <a:sym typeface="Wingdings"/>
            </a:endParaRPr>
          </a:p>
          <a:p>
            <a:r>
              <a:rPr lang="en-US" sz="2200" dirty="0">
                <a:solidFill>
                  <a:srgbClr val="0000FF"/>
                </a:solidFill>
                <a:sym typeface="Wingdings"/>
              </a:rPr>
              <a:t>Manages data placement, location, persistence, security</a:t>
            </a:r>
          </a:p>
          <a:p>
            <a:pPr lvl="1"/>
            <a:r>
              <a:rPr lang="en-US" sz="2000" dirty="0">
                <a:solidFill>
                  <a:schemeClr val="accent2">
                    <a:lumMod val="75000"/>
                  </a:schemeClr>
                </a:solidFill>
                <a:sym typeface="Wingdings"/>
              </a:rPr>
              <a:t>To get the best of multiple forms of storage</a:t>
            </a:r>
          </a:p>
          <a:p>
            <a:pPr lvl="1"/>
            <a:endParaRPr lang="en-US" sz="2000" dirty="0">
              <a:sym typeface="Wingdings"/>
            </a:endParaRPr>
          </a:p>
          <a:p>
            <a:r>
              <a:rPr lang="en-US" sz="2200" dirty="0">
                <a:solidFill>
                  <a:srgbClr val="0000FF"/>
                </a:solidFill>
                <a:sym typeface="Wingdings"/>
              </a:rPr>
              <a:t>Manages metadata storage and retrieval</a:t>
            </a:r>
          </a:p>
          <a:p>
            <a:pPr lvl="1"/>
            <a:r>
              <a:rPr lang="en-US" sz="2000" dirty="0">
                <a:solidFill>
                  <a:srgbClr val="FF0000"/>
                </a:solidFill>
                <a:sym typeface="Wingdings"/>
              </a:rPr>
              <a:t>This can lead to overheads that need to be managed</a:t>
            </a:r>
          </a:p>
          <a:p>
            <a:pPr lvl="1"/>
            <a:endParaRPr lang="en-US" sz="2000" dirty="0">
              <a:sym typeface="Wingdings"/>
            </a:endParaRPr>
          </a:p>
          <a:p>
            <a:r>
              <a:rPr lang="en-US" sz="2200" dirty="0">
                <a:solidFill>
                  <a:srgbClr val="0000FF"/>
                </a:solidFill>
                <a:sym typeface="Wingdings"/>
              </a:rPr>
              <a:t>Exposes hooks and interfaces for system software</a:t>
            </a:r>
          </a:p>
          <a:p>
            <a:pPr lvl="1"/>
            <a:r>
              <a:rPr lang="en-US" sz="2000" dirty="0">
                <a:solidFill>
                  <a:srgbClr val="2C6123"/>
                </a:solidFill>
                <a:sym typeface="Wingdings"/>
              </a:rPr>
              <a:t>To enable better data placement and management decisions</a:t>
            </a:r>
          </a:p>
          <a:p>
            <a:pPr lvl="1"/>
            <a:endParaRPr lang="en-US" sz="2000" dirty="0">
              <a:solidFill>
                <a:srgbClr val="2C6123"/>
              </a:solidFill>
              <a:sym typeface="Wingdings"/>
            </a:endParaRPr>
          </a:p>
          <a:p>
            <a:r>
              <a:rPr lang="en-US" sz="1800" dirty="0"/>
              <a:t>Meza+, “</a:t>
            </a:r>
            <a:r>
              <a:rPr lang="en-US" sz="1800" dirty="0">
                <a:solidFill>
                  <a:srgbClr val="0000FF"/>
                </a:solidFill>
              </a:rPr>
              <a:t>A Case for Efficient Hardware-Software Cooperative Management of Storage and Memory</a:t>
            </a:r>
            <a:r>
              <a:rPr lang="en-US" sz="1800" dirty="0"/>
              <a:t>,” WEED 2013.</a:t>
            </a:r>
          </a:p>
          <a:p>
            <a:pPr lvl="1"/>
            <a:endParaRPr lang="en-US" sz="2000" dirty="0">
              <a:solidFill>
                <a:srgbClr val="2C6123"/>
              </a:solidFill>
            </a:endParaRP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13432026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noAutofit/>
          </a:bodyPr>
          <a:lstStyle/>
          <a:p>
            <a:r>
              <a:rPr lang="en-US" sz="3800" dirty="0"/>
              <a:t>Performance Benefits of a Single-Level Store</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8" name="Content Placeholder 7"/>
          <p:cNvPicPr>
            <a:picLocks noGrp="1" noChangeAspect="1"/>
          </p:cNvPicPr>
          <p:nvPr>
            <p:ph idx="1"/>
          </p:nvPr>
        </p:nvPicPr>
        <p:blipFill>
          <a:blip r:embed="rId3"/>
          <a:srcRect l="-7256" r="-7256"/>
          <a:stretch>
            <a:fillRect/>
          </a:stretch>
        </p:blipFill>
        <p:spPr/>
      </p:pic>
      <p:cxnSp>
        <p:nvCxnSpPr>
          <p:cNvPr id="6" name="Straight Arrow Connector 5"/>
          <p:cNvCxnSpPr/>
          <p:nvPr/>
        </p:nvCxnSpPr>
        <p:spPr bwMode="auto">
          <a:xfrm>
            <a:off x="5436096" y="5229200"/>
            <a:ext cx="1080120" cy="144016"/>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38"/>
          <p:cNvSpPr txBox="1">
            <a:spLocks noChangeArrowheads="1"/>
          </p:cNvSpPr>
          <p:nvPr/>
        </p:nvSpPr>
        <p:spPr bwMode="auto">
          <a:xfrm>
            <a:off x="5559334" y="4797152"/>
            <a:ext cx="74085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Arial" charset="0"/>
                <a:ea typeface="ＭＳ Ｐゴシック" charset="0"/>
              </a:rPr>
              <a:t>~5X</a:t>
            </a:r>
          </a:p>
        </p:txBody>
      </p:sp>
      <p:cxnSp>
        <p:nvCxnSpPr>
          <p:cNvPr id="10" name="Straight Arrow Connector 9"/>
          <p:cNvCxnSpPr/>
          <p:nvPr/>
        </p:nvCxnSpPr>
        <p:spPr bwMode="auto">
          <a:xfrm>
            <a:off x="3851920" y="2348880"/>
            <a:ext cx="936104" cy="25922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TextBox 38"/>
          <p:cNvSpPr txBox="1">
            <a:spLocks noChangeArrowheads="1"/>
          </p:cNvSpPr>
          <p:nvPr/>
        </p:nvSpPr>
        <p:spPr bwMode="auto">
          <a:xfrm>
            <a:off x="3817565" y="1916832"/>
            <a:ext cx="91202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Arial" charset="0"/>
                <a:ea typeface="ＭＳ Ｐゴシック" charset="0"/>
              </a:rPr>
              <a:t>~24X</a:t>
            </a:r>
          </a:p>
        </p:txBody>
      </p:sp>
      <p:sp>
        <p:nvSpPr>
          <p:cNvPr id="12" name="Rectangle 11"/>
          <p:cNvSpPr/>
          <p:nvPr/>
        </p:nvSpPr>
        <p:spPr>
          <a:xfrm>
            <a:off x="1475656" y="6344604"/>
            <a:ext cx="7056784" cy="5539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Tahoma"/>
                <a:ea typeface=""/>
                <a:cs typeface="+mn-cs"/>
              </a:rPr>
              <a:t>Meza+, “</a:t>
            </a:r>
            <a:r>
              <a:rPr kumimoji="0" lang="en-US" sz="1500" b="0" i="0" u="none" strike="noStrike" kern="1200" cap="none" spc="0" normalizeH="0" baseline="0" noProof="0" dirty="0">
                <a:ln>
                  <a:noFill/>
                </a:ln>
                <a:solidFill>
                  <a:srgbClr val="0000FF"/>
                </a:solidFill>
                <a:effectLst/>
                <a:uLnTx/>
                <a:uFillTx/>
                <a:latin typeface="Tahoma"/>
                <a:ea typeface=""/>
                <a:cs typeface="+mn-cs"/>
              </a:rPr>
              <a:t>A Case for Efficient Hardware-Software Cooperative Management of Storage and Memory</a:t>
            </a:r>
            <a:r>
              <a:rPr kumimoji="0" lang="en-US" sz="1500" b="0" i="0" u="none" strike="noStrike" kern="1200" cap="none" spc="0" normalizeH="0" baseline="0" noProof="0" dirty="0">
                <a:ln>
                  <a:noFill/>
                </a:ln>
                <a:solidFill>
                  <a:srgbClr val="000000"/>
                </a:solidFill>
                <a:effectLst/>
                <a:uLnTx/>
                <a:uFillTx/>
                <a:latin typeface="Tahoma"/>
                <a:ea typeface=""/>
                <a:cs typeface="+mn-cs"/>
              </a:rPr>
              <a:t>,” WEED 2013.</a:t>
            </a:r>
          </a:p>
        </p:txBody>
      </p:sp>
    </p:spTree>
    <p:extLst>
      <p:ext uri="{BB962C8B-B14F-4D97-AF65-F5344CB8AC3E}">
        <p14:creationId xmlns:p14="http://schemas.microsoft.com/office/powerpoint/2010/main" val="33926679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Energy Benefits of a Single-Level Store</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6" name="Content Placeholder 5"/>
          <p:cNvPicPr>
            <a:picLocks noGrp="1" noChangeAspect="1"/>
          </p:cNvPicPr>
          <p:nvPr>
            <p:ph idx="1"/>
          </p:nvPr>
        </p:nvPicPr>
        <p:blipFill>
          <a:blip r:embed="rId3"/>
          <a:srcRect l="-7624" r="-7624"/>
          <a:stretch>
            <a:fillRect/>
          </a:stretch>
        </p:blipFill>
        <p:spPr/>
      </p:pic>
      <p:cxnSp>
        <p:nvCxnSpPr>
          <p:cNvPr id="8" name="Straight Arrow Connector 7"/>
          <p:cNvCxnSpPr/>
          <p:nvPr/>
        </p:nvCxnSpPr>
        <p:spPr bwMode="auto">
          <a:xfrm>
            <a:off x="5436096" y="5229200"/>
            <a:ext cx="1080120" cy="144016"/>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38"/>
          <p:cNvSpPr txBox="1">
            <a:spLocks noChangeArrowheads="1"/>
          </p:cNvSpPr>
          <p:nvPr/>
        </p:nvSpPr>
        <p:spPr bwMode="auto">
          <a:xfrm>
            <a:off x="5559334" y="4797152"/>
            <a:ext cx="74085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Arial" charset="0"/>
                <a:ea typeface="ＭＳ Ｐゴシック" charset="0"/>
              </a:rPr>
              <a:t>~5X</a:t>
            </a:r>
          </a:p>
        </p:txBody>
      </p:sp>
      <p:cxnSp>
        <p:nvCxnSpPr>
          <p:cNvPr id="10" name="Straight Arrow Connector 9"/>
          <p:cNvCxnSpPr/>
          <p:nvPr/>
        </p:nvCxnSpPr>
        <p:spPr bwMode="auto">
          <a:xfrm>
            <a:off x="3851920" y="2348880"/>
            <a:ext cx="936104" cy="25922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TextBox 38"/>
          <p:cNvSpPr txBox="1">
            <a:spLocks noChangeArrowheads="1"/>
          </p:cNvSpPr>
          <p:nvPr/>
        </p:nvSpPr>
        <p:spPr bwMode="auto">
          <a:xfrm>
            <a:off x="3817565" y="1916832"/>
            <a:ext cx="91202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Arial" charset="0"/>
                <a:ea typeface="ＭＳ Ｐゴシック" charset="0"/>
              </a:rPr>
              <a:t>~16X</a:t>
            </a:r>
          </a:p>
        </p:txBody>
      </p:sp>
      <p:sp>
        <p:nvSpPr>
          <p:cNvPr id="12" name="Rectangle 11"/>
          <p:cNvSpPr/>
          <p:nvPr/>
        </p:nvSpPr>
        <p:spPr>
          <a:xfrm>
            <a:off x="1475656" y="6344604"/>
            <a:ext cx="7056784" cy="5539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Tahoma"/>
                <a:ea typeface=""/>
                <a:cs typeface="+mn-cs"/>
              </a:rPr>
              <a:t>Meza+, “</a:t>
            </a:r>
            <a:r>
              <a:rPr kumimoji="0" lang="en-US" sz="1500" b="0" i="0" u="none" strike="noStrike" kern="1200" cap="none" spc="0" normalizeH="0" baseline="0" noProof="0" dirty="0">
                <a:ln>
                  <a:noFill/>
                </a:ln>
                <a:solidFill>
                  <a:srgbClr val="0000FF"/>
                </a:solidFill>
                <a:effectLst/>
                <a:uLnTx/>
                <a:uFillTx/>
                <a:latin typeface="Tahoma"/>
                <a:ea typeface=""/>
                <a:cs typeface="+mn-cs"/>
              </a:rPr>
              <a:t>A Case for Efficient Hardware-Software Cooperative Management of Storage and Memory</a:t>
            </a:r>
            <a:r>
              <a:rPr kumimoji="0" lang="en-US" sz="1500" b="0" i="0" u="none" strike="noStrike" kern="1200" cap="none" spc="0" normalizeH="0" baseline="0" noProof="0" dirty="0">
                <a:ln>
                  <a:noFill/>
                </a:ln>
                <a:solidFill>
                  <a:srgbClr val="000000"/>
                </a:solidFill>
                <a:effectLst/>
                <a:uLnTx/>
                <a:uFillTx/>
                <a:latin typeface="Tahoma"/>
                <a:ea typeface=""/>
                <a:cs typeface="+mn-cs"/>
              </a:rPr>
              <a:t>,” WEED 2013.</a:t>
            </a:r>
          </a:p>
        </p:txBody>
      </p:sp>
    </p:spTree>
    <p:extLst>
      <p:ext uri="{BB962C8B-B14F-4D97-AF65-F5344CB8AC3E}">
        <p14:creationId xmlns:p14="http://schemas.microsoft.com/office/powerpoint/2010/main" val="310589258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On Persistent Memory Benefits &amp; Challenges </a:t>
            </a:r>
          </a:p>
        </p:txBody>
      </p:sp>
      <p:sp>
        <p:nvSpPr>
          <p:cNvPr id="3" name="Content Placeholder 2"/>
          <p:cNvSpPr>
            <a:spLocks noGrp="1"/>
          </p:cNvSpPr>
          <p:nvPr>
            <p:ph idx="1"/>
          </p:nvPr>
        </p:nvSpPr>
        <p:spPr>
          <a:xfrm>
            <a:off x="228600" y="1052736"/>
            <a:ext cx="8610600" cy="5195664"/>
          </a:xfrm>
        </p:spPr>
        <p:txBody>
          <a:bodyPr/>
          <a:lstStyle/>
          <a:p>
            <a:r>
              <a:rPr lang="en-US" dirty="0"/>
              <a:t>Justin Meza, </a:t>
            </a:r>
            <a:r>
              <a:rPr lang="en-US" dirty="0" err="1"/>
              <a:t>Yixin</a:t>
            </a:r>
            <a:r>
              <a:rPr lang="en-US" dirty="0"/>
              <a:t> </a:t>
            </a:r>
            <a:r>
              <a:rPr lang="en-US" dirty="0" err="1"/>
              <a:t>Luo</a:t>
            </a:r>
            <a:r>
              <a:rPr lang="en-US" dirty="0"/>
              <a:t>, Samira Khan, </a:t>
            </a:r>
            <a:r>
              <a:rPr lang="en-US" dirty="0" err="1"/>
              <a:t>Jishen</a:t>
            </a:r>
            <a:r>
              <a:rPr lang="en-US" dirty="0"/>
              <a:t> Zhao, Yuan </a:t>
            </a:r>
            <a:r>
              <a:rPr lang="en-US" dirty="0" err="1"/>
              <a:t>Xie</a:t>
            </a:r>
            <a:r>
              <a:rPr lang="en-US" dirty="0"/>
              <a:t>, and Onur Mutlu,</a:t>
            </a:r>
            <a:br>
              <a:rPr lang="en-US" dirty="0"/>
            </a:br>
            <a:r>
              <a:rPr lang="en-US" b="1" dirty="0">
                <a:hlinkClick r:id="rId2"/>
              </a:rPr>
              <a:t>"A Case for Efficient Hardware-Software Cooperative Management of Storage and Memory"</a:t>
            </a:r>
            <a:br>
              <a:rPr lang="en-US" dirty="0"/>
            </a:br>
            <a:r>
              <a:rPr lang="en-US" i="1" dirty="0"/>
              <a:t>Proceedings of the </a:t>
            </a:r>
            <a:r>
              <a:rPr lang="en-US" i="1" dirty="0">
                <a:hlinkClick r:id="rId3"/>
              </a:rPr>
              <a:t>5th Workshop on Energy-Efficient Design</a:t>
            </a:r>
            <a:r>
              <a:rPr lang="en-US" i="1" dirty="0"/>
              <a:t> (</a:t>
            </a:r>
            <a:r>
              <a:rPr lang="en-US" b="1" i="1" dirty="0"/>
              <a:t>WEED</a:t>
            </a:r>
            <a:r>
              <a:rPr lang="en-US" i="1" dirty="0"/>
              <a:t>)</a:t>
            </a:r>
            <a:r>
              <a:rPr lang="en-US" dirty="0"/>
              <a:t>, Tel-Aviv, Israel, June 2013. </a:t>
            </a:r>
            <a:r>
              <a:rPr lang="en-US" dirty="0">
                <a:hlinkClick r:id="rId4"/>
              </a:rPr>
              <a:t>Slides (pptx)</a:t>
            </a:r>
            <a:r>
              <a:rPr lang="en-US" dirty="0"/>
              <a:t> </a:t>
            </a:r>
            <a:r>
              <a:rPr lang="en-US" dirty="0">
                <a:hlinkClick r:id="rId5"/>
              </a:rPr>
              <a:t>Slides (pdf)</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476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5" name="Picture 4"/>
          <p:cNvPicPr>
            <a:picLocks noChangeAspect="1"/>
          </p:cNvPicPr>
          <p:nvPr/>
        </p:nvPicPr>
        <p:blipFill>
          <a:blip r:embed="rId6"/>
          <a:stretch>
            <a:fillRect/>
          </a:stretch>
        </p:blipFill>
        <p:spPr>
          <a:xfrm>
            <a:off x="0" y="4581128"/>
            <a:ext cx="9144000" cy="1018632"/>
          </a:xfrm>
          <a:prstGeom prst="rect">
            <a:avLst/>
          </a:prstGeom>
        </p:spPr>
      </p:pic>
    </p:spTree>
    <p:extLst>
      <p:ext uri="{BB962C8B-B14F-4D97-AF65-F5344CB8AC3E}">
        <p14:creationId xmlns:p14="http://schemas.microsoft.com/office/powerpoint/2010/main" val="27693066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Challenge and Opportunity</a:t>
            </a:r>
          </a:p>
        </p:txBody>
      </p:sp>
      <p:sp>
        <p:nvSpPr>
          <p:cNvPr id="3" name="Content Placeholder 2"/>
          <p:cNvSpPr>
            <a:spLocks noGrp="1"/>
          </p:cNvSpPr>
          <p:nvPr>
            <p:ph idx="1"/>
          </p:nvPr>
        </p:nvSpPr>
        <p:spPr>
          <a:xfrm>
            <a:off x="0" y="2276872"/>
            <a:ext cx="9144000" cy="2088232"/>
          </a:xfrm>
        </p:spPr>
        <p:txBody>
          <a:bodyPr/>
          <a:lstStyle/>
          <a:p>
            <a:pPr marL="0" indent="0" algn="ctr">
              <a:buNone/>
            </a:pPr>
            <a:r>
              <a:rPr lang="en-US" sz="6400" dirty="0">
                <a:solidFill>
                  <a:srgbClr val="FF0000"/>
                </a:solidFill>
              </a:rPr>
              <a:t>Combined </a:t>
            </a:r>
          </a:p>
          <a:p>
            <a:pPr marL="0" indent="0" algn="ctr">
              <a:buNone/>
            </a:pPr>
            <a:r>
              <a:rPr lang="en-US" sz="6400" dirty="0">
                <a:solidFill>
                  <a:srgbClr val="FF0000"/>
                </a:solidFill>
              </a:rPr>
              <a:t>Memory &amp; Storage</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477</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1575390474"/>
      </p:ext>
    </p:extLst>
  </p:cSld>
  <p:clrMapOvr>
    <a:masterClrMapping/>
  </p:clrMapOvr>
  <p:transition/>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Challenge and Opportunity</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478</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
        <p:nvSpPr>
          <p:cNvPr id="5" name="Content Placeholder 2"/>
          <p:cNvSpPr>
            <a:spLocks noGrp="1"/>
          </p:cNvSpPr>
          <p:nvPr>
            <p:ph idx="1"/>
          </p:nvPr>
        </p:nvSpPr>
        <p:spPr>
          <a:xfrm>
            <a:off x="251520" y="2708920"/>
            <a:ext cx="8352928" cy="2088232"/>
          </a:xfrm>
        </p:spPr>
        <p:txBody>
          <a:bodyPr/>
          <a:lstStyle/>
          <a:p>
            <a:pPr marL="0" indent="0" algn="ctr">
              <a:buNone/>
            </a:pPr>
            <a:r>
              <a:rPr lang="en-US" sz="6400" dirty="0">
                <a:solidFill>
                  <a:srgbClr val="0000FF"/>
                </a:solidFill>
              </a:rPr>
              <a:t>A Unified Interface to </a:t>
            </a:r>
            <a:r>
              <a:rPr lang="en-US" sz="6400" b="1" dirty="0">
                <a:solidFill>
                  <a:srgbClr val="0000FF"/>
                </a:solidFill>
              </a:rPr>
              <a:t>All</a:t>
            </a:r>
            <a:r>
              <a:rPr lang="en-US" sz="6400" dirty="0">
                <a:solidFill>
                  <a:srgbClr val="0000FF"/>
                </a:solidFill>
              </a:rPr>
              <a:t> </a:t>
            </a:r>
            <a:r>
              <a:rPr lang="en-US" sz="6400" b="1" dirty="0">
                <a:solidFill>
                  <a:srgbClr val="0000FF"/>
                </a:solidFill>
              </a:rPr>
              <a:t>Data</a:t>
            </a:r>
          </a:p>
        </p:txBody>
      </p:sp>
    </p:spTree>
    <p:extLst>
      <p:ext uri="{BB962C8B-B14F-4D97-AF65-F5344CB8AC3E}">
        <p14:creationId xmlns:p14="http://schemas.microsoft.com/office/powerpoint/2010/main" val="587124356"/>
      </p:ext>
    </p:extLst>
  </p:cSld>
  <p:clrMapOvr>
    <a:masterClrMapping/>
  </p:clrMapOvr>
  <p:transition/>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Another Key Challenge in Persistent Memory</a:t>
            </a:r>
          </a:p>
        </p:txBody>
      </p:sp>
      <p:sp>
        <p:nvSpPr>
          <p:cNvPr id="3" name="Content Placeholder 2"/>
          <p:cNvSpPr>
            <a:spLocks noGrp="1"/>
          </p:cNvSpPr>
          <p:nvPr>
            <p:ph idx="1"/>
          </p:nvPr>
        </p:nvSpPr>
        <p:spPr>
          <a:xfrm>
            <a:off x="0" y="2276872"/>
            <a:ext cx="9144000" cy="2088232"/>
          </a:xfrm>
        </p:spPr>
        <p:txBody>
          <a:bodyPr/>
          <a:lstStyle/>
          <a:p>
            <a:pPr marL="0" indent="0" algn="ctr">
              <a:buNone/>
            </a:pPr>
            <a:r>
              <a:rPr lang="en-US" sz="6400" dirty="0">
                <a:solidFill>
                  <a:srgbClr val="FF0000"/>
                </a:solidFill>
              </a:rPr>
              <a:t>Programming Ease</a:t>
            </a:r>
          </a:p>
          <a:p>
            <a:pPr marL="0" indent="0" algn="ctr">
              <a:buNone/>
            </a:pPr>
            <a:r>
              <a:rPr lang="en-US" sz="6400" dirty="0">
                <a:solidFill>
                  <a:srgbClr val="0000FF"/>
                </a:solidFill>
              </a:rPr>
              <a:t>to Exploit Persistence</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479</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306069048"/>
      </p:ext>
    </p:extLst>
  </p:cSld>
  <p:clrMapOvr>
    <a:masterClrMapping/>
  </p:clrMapOvr>
  <p:transition/>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Enabling Crash Consistency</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480</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0" y="4221088"/>
            <a:ext cx="9144000" cy="2112993"/>
          </a:xfrm>
          <a:prstGeom prst="rect">
            <a:avLst/>
          </a:prstGeom>
        </p:spPr>
      </p:pic>
      <p:sp>
        <p:nvSpPr>
          <p:cNvPr id="7" name="Content Placeholder 2"/>
          <p:cNvSpPr>
            <a:spLocks noGrp="1"/>
          </p:cNvSpPr>
          <p:nvPr>
            <p:ph idx="1"/>
          </p:nvPr>
        </p:nvSpPr>
        <p:spPr>
          <a:xfrm>
            <a:off x="251520" y="1052736"/>
            <a:ext cx="8892480" cy="1913384"/>
          </a:xfrm>
        </p:spPr>
        <p:txBody>
          <a:bodyPr/>
          <a:lstStyle/>
          <a:p>
            <a:pPr>
              <a:buClr>
                <a:srgbClr val="CC9900"/>
              </a:buClr>
            </a:pPr>
            <a:r>
              <a:rPr lang="en-US" sz="2100" dirty="0" err="1"/>
              <a:t>Jinglei</a:t>
            </a:r>
            <a:r>
              <a:rPr lang="en-US" sz="2100" dirty="0"/>
              <a:t> Ren, </a:t>
            </a:r>
            <a:r>
              <a:rPr lang="en-US" sz="2100" dirty="0" err="1"/>
              <a:t>Jishen</a:t>
            </a:r>
            <a:r>
              <a:rPr lang="en-US" sz="2100" dirty="0"/>
              <a:t> Zhao, Samira Khan, </a:t>
            </a:r>
            <a:r>
              <a:rPr lang="en-US" sz="2100" dirty="0" err="1"/>
              <a:t>Jongmoo</a:t>
            </a:r>
            <a:r>
              <a:rPr lang="en-US" sz="2100" dirty="0"/>
              <a:t> Choi, </a:t>
            </a:r>
            <a:r>
              <a:rPr lang="en-US" sz="2100" dirty="0" err="1"/>
              <a:t>Yongwei</a:t>
            </a:r>
            <a:r>
              <a:rPr lang="en-US" sz="2100" dirty="0"/>
              <a:t> Wu, and Onur Mutlu,</a:t>
            </a:r>
            <a:br>
              <a:rPr lang="en-US" sz="2100" dirty="0"/>
            </a:br>
            <a:r>
              <a:rPr lang="en-US" sz="2100" b="1" dirty="0">
                <a:hlinkClick r:id="rId3"/>
              </a:rPr>
              <a:t>"ThyNVM: Enabling Software-Transparent Crash Consistency in Persistent Memory Systems"</a:t>
            </a:r>
            <a:br>
              <a:rPr lang="en-US" sz="2100" dirty="0"/>
            </a:br>
            <a:r>
              <a:rPr lang="en-US" sz="2100" i="1" dirty="0"/>
              <a:t>Proceedings of the </a:t>
            </a:r>
            <a:r>
              <a:rPr lang="en-US" sz="2100" i="1" dirty="0">
                <a:hlinkClick r:id="rId4"/>
              </a:rPr>
              <a:t>48th International Symposium on Microarchitecture</a:t>
            </a:r>
            <a:r>
              <a:rPr lang="en-US" sz="2100" i="1" dirty="0"/>
              <a:t> (</a:t>
            </a:r>
            <a:r>
              <a:rPr lang="en-US" sz="2100" b="1" i="1" dirty="0"/>
              <a:t>MICRO</a:t>
            </a:r>
            <a:r>
              <a:rPr lang="en-US" sz="2100" i="1" dirty="0"/>
              <a:t>)</a:t>
            </a:r>
            <a:r>
              <a:rPr lang="en-US" sz="2100" dirty="0"/>
              <a:t>, Waikiki, Hawaii, USA, December 2015. </a:t>
            </a:r>
            <a:br>
              <a:rPr lang="en-US" sz="2100" dirty="0"/>
            </a:br>
            <a:r>
              <a:rPr lang="en-US" sz="2100" dirty="0"/>
              <a:t>[</a:t>
            </a:r>
            <a:r>
              <a:rPr lang="en-US" sz="2100" dirty="0">
                <a:hlinkClick r:id="rId5"/>
              </a:rPr>
              <a:t>Slides (pptx)</a:t>
            </a:r>
            <a:r>
              <a:rPr lang="en-US" sz="2100" dirty="0"/>
              <a:t> </a:t>
            </a:r>
            <a:r>
              <a:rPr lang="en-US" sz="2100" dirty="0">
                <a:hlinkClick r:id="rId6"/>
              </a:rPr>
              <a:t>(pdf)</a:t>
            </a:r>
            <a:r>
              <a:rPr lang="en-US" sz="2100" dirty="0"/>
              <a:t>] [</a:t>
            </a:r>
            <a:r>
              <a:rPr lang="en-US" sz="2100" dirty="0">
                <a:hlinkClick r:id="rId7"/>
              </a:rPr>
              <a:t>Lightning Session Slides (pptx)</a:t>
            </a:r>
            <a:r>
              <a:rPr lang="en-US" sz="2100" dirty="0"/>
              <a:t> </a:t>
            </a:r>
            <a:r>
              <a:rPr lang="en-US" sz="2100" dirty="0">
                <a:hlinkClick r:id="rId8"/>
              </a:rPr>
              <a:t>(pdf)</a:t>
            </a:r>
            <a:r>
              <a:rPr lang="en-US" sz="2100" dirty="0"/>
              <a:t>] [</a:t>
            </a:r>
            <a:r>
              <a:rPr lang="en-US" sz="2100" dirty="0">
                <a:hlinkClick r:id="rId9"/>
              </a:rPr>
              <a:t>Poster (pptx)</a:t>
            </a:r>
            <a:r>
              <a:rPr lang="en-US" sz="2100" dirty="0"/>
              <a:t> </a:t>
            </a:r>
            <a:r>
              <a:rPr lang="en-US" sz="2100" dirty="0">
                <a:hlinkClick r:id="rId10"/>
              </a:rPr>
              <a:t>(pdf)</a:t>
            </a:r>
            <a:r>
              <a:rPr lang="en-US" sz="2100" dirty="0"/>
              <a:t>] </a:t>
            </a:r>
            <a:br>
              <a:rPr lang="en-US" sz="2100" dirty="0"/>
            </a:br>
            <a:r>
              <a:rPr lang="en-US" sz="2100" dirty="0"/>
              <a:t>[</a:t>
            </a:r>
            <a:r>
              <a:rPr lang="en-US" sz="2100" dirty="0">
                <a:hlinkClick r:id="rId11"/>
              </a:rPr>
              <a:t>Source Code</a:t>
            </a:r>
            <a:r>
              <a:rPr lang="en-US" sz="2100" dirty="0"/>
              <a:t>] </a:t>
            </a:r>
            <a:endParaRPr lang="en-US" sz="2100" dirty="0">
              <a:solidFill>
                <a:srgbClr val="000000"/>
              </a:solidFill>
            </a:endParaRPr>
          </a:p>
        </p:txBody>
      </p:sp>
    </p:spTree>
    <p:extLst>
      <p:ext uri="{BB962C8B-B14F-4D97-AF65-F5344CB8AC3E}">
        <p14:creationId xmlns:p14="http://schemas.microsoft.com/office/powerpoint/2010/main" val="3096747462"/>
      </p:ext>
    </p:extLst>
  </p:cSld>
  <p:clrMapOvr>
    <a:masterClrMapping/>
  </p:clrMapOvr>
  <p:transition/>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Enabling Storage Consistency</a:t>
            </a:r>
          </a:p>
        </p:txBody>
      </p:sp>
      <p:sp>
        <p:nvSpPr>
          <p:cNvPr id="3" name="Content Placeholder 2"/>
          <p:cNvSpPr>
            <a:spLocks noGrp="1"/>
          </p:cNvSpPr>
          <p:nvPr>
            <p:ph idx="1"/>
          </p:nvPr>
        </p:nvSpPr>
        <p:spPr/>
        <p:txBody>
          <a:bodyPr/>
          <a:lstStyle/>
          <a:p>
            <a:r>
              <a:rPr lang="en-US" sz="2000" dirty="0" err="1"/>
              <a:t>Youyou</a:t>
            </a:r>
            <a:r>
              <a:rPr lang="en-US" sz="2000" dirty="0"/>
              <a:t> Lu, </a:t>
            </a:r>
            <a:r>
              <a:rPr lang="en-US" sz="2000" dirty="0" err="1"/>
              <a:t>Jiwu</a:t>
            </a:r>
            <a:r>
              <a:rPr lang="en-US" sz="2000" dirty="0"/>
              <a:t> </a:t>
            </a:r>
            <a:r>
              <a:rPr lang="en-US" sz="2000" dirty="0" err="1"/>
              <a:t>Shu</a:t>
            </a:r>
            <a:r>
              <a:rPr lang="en-US" sz="2000" dirty="0"/>
              <a:t>, Long Sun, and Onur Mutlu,</a:t>
            </a:r>
            <a:br>
              <a:rPr lang="en-US" sz="2000" dirty="0"/>
            </a:br>
            <a:r>
              <a:rPr lang="en-US" sz="2000" b="1" dirty="0">
                <a:hlinkClick r:id="rId2"/>
              </a:rPr>
              <a:t>"Loose-Ordering Consistency for Persistent Memory"</a:t>
            </a:r>
            <a:br>
              <a:rPr lang="en-US" sz="2000" dirty="0"/>
            </a:br>
            <a:r>
              <a:rPr lang="en-US" sz="2000" i="1" dirty="0"/>
              <a:t>Proceedings of the </a:t>
            </a:r>
            <a:r>
              <a:rPr lang="en-US" sz="2000" i="1" dirty="0">
                <a:hlinkClick r:id="rId3"/>
              </a:rPr>
              <a:t>32nd IEEE International Conference on Computer Design</a:t>
            </a:r>
            <a:r>
              <a:rPr lang="en-US" sz="2000" i="1" dirty="0"/>
              <a:t> (</a:t>
            </a:r>
            <a:r>
              <a:rPr lang="en-US" sz="2000" b="1" i="1" dirty="0"/>
              <a:t>ICCD</a:t>
            </a:r>
            <a:r>
              <a:rPr lang="en-US" sz="2000" i="1" dirty="0"/>
              <a:t>)</a:t>
            </a:r>
            <a:r>
              <a:rPr lang="en-US" sz="2000" dirty="0"/>
              <a:t>, Seoul, South Korea, October 2014. [</a:t>
            </a:r>
            <a:r>
              <a:rPr lang="en-US" sz="2000" dirty="0">
                <a:hlinkClick r:id="rId4"/>
              </a:rPr>
              <a:t>Slides (pptx)</a:t>
            </a:r>
            <a:r>
              <a:rPr lang="en-US" sz="2000" dirty="0"/>
              <a:t> </a:t>
            </a:r>
            <a:r>
              <a:rPr lang="en-US" sz="2000" dirty="0">
                <a:hlinkClick r:id="rId5"/>
              </a:rPr>
              <a:t>(pdf)</a:t>
            </a:r>
            <a:r>
              <a:rPr lang="en-US" sz="2000" dirty="0"/>
              <a:t>] </a:t>
            </a:r>
            <a:endParaRPr lang="en-US" dirty="0"/>
          </a:p>
        </p:txBody>
      </p:sp>
      <p:sp>
        <p:nvSpPr>
          <p:cNvPr id="4" name="Slide Number Placeholder 3"/>
          <p:cNvSpPr>
            <a:spLocks noGrp="1"/>
          </p:cNvSpPr>
          <p:nvPr>
            <p:ph type="sldNum" sz="quarter" idx="11"/>
          </p:nvPr>
        </p:nvSpPr>
        <p:spPr/>
        <p:txBody>
          <a:bodyPr/>
          <a:lstStyle/>
          <a:p>
            <a:pPr marL="0" marR="0" lvl="0" indent="0" algn="r" defTabSz="914263"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263" rtl="0" eaLnBrk="1" fontAlgn="auto" latinLnBrk="0" hangingPunct="1">
                <a:lnSpc>
                  <a:spcPct val="100000"/>
                </a:lnSpc>
                <a:spcBef>
                  <a:spcPts val="0"/>
                </a:spcBef>
                <a:spcAft>
                  <a:spcPts val="0"/>
                </a:spcAft>
                <a:buClrTx/>
                <a:buSzTx/>
                <a:buFontTx/>
                <a:buNone/>
                <a:tabLst/>
                <a:defRPr/>
              </a:pPr>
              <a:t>481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3398889"/>
            <a:ext cx="9144000" cy="2190351"/>
          </a:xfrm>
          <a:prstGeom prst="rect">
            <a:avLst/>
          </a:prstGeom>
        </p:spPr>
      </p:pic>
    </p:spTree>
    <p:extLst>
      <p:ext uri="{BB962C8B-B14F-4D97-AF65-F5344CB8AC3E}">
        <p14:creationId xmlns:p14="http://schemas.microsoft.com/office/powerpoint/2010/main" val="4253872169"/>
      </p:ext>
    </p:extLst>
  </p:cSld>
  <p:clrMapOvr>
    <a:masterClrMapping/>
  </p:clrMapOvr>
  <p:transition/>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Tools/Libraries to Help Programmers</a:t>
            </a:r>
          </a:p>
        </p:txBody>
      </p:sp>
      <p:sp>
        <p:nvSpPr>
          <p:cNvPr id="3" name="Content Placeholder 2"/>
          <p:cNvSpPr>
            <a:spLocks noGrp="1"/>
          </p:cNvSpPr>
          <p:nvPr>
            <p:ph idx="1"/>
          </p:nvPr>
        </p:nvSpPr>
        <p:spPr>
          <a:xfrm>
            <a:off x="228600" y="1052736"/>
            <a:ext cx="8610600" cy="5195664"/>
          </a:xfrm>
        </p:spPr>
        <p:txBody>
          <a:bodyPr/>
          <a:lstStyle/>
          <a:p>
            <a:r>
              <a:rPr lang="en-US" sz="2200" dirty="0" err="1"/>
              <a:t>Himanshu</a:t>
            </a:r>
            <a:r>
              <a:rPr lang="en-US" sz="2200" dirty="0"/>
              <a:t> Chauhan, Irina </a:t>
            </a:r>
            <a:r>
              <a:rPr lang="en-US" sz="2200" dirty="0" err="1"/>
              <a:t>Calciu</a:t>
            </a:r>
            <a:r>
              <a:rPr lang="en-US" sz="2200" dirty="0"/>
              <a:t>, Vijay Chidambaram, Eric </a:t>
            </a:r>
            <a:r>
              <a:rPr lang="en-US" sz="2200" dirty="0" err="1"/>
              <a:t>Schkufza</a:t>
            </a:r>
            <a:r>
              <a:rPr lang="en-US" sz="2200" dirty="0"/>
              <a:t>, Onur Mutlu, and </a:t>
            </a:r>
            <a:r>
              <a:rPr lang="en-US" sz="2200" dirty="0" err="1"/>
              <a:t>Pratap</a:t>
            </a:r>
            <a:r>
              <a:rPr lang="en-US" sz="2200" dirty="0"/>
              <a:t> </a:t>
            </a:r>
            <a:r>
              <a:rPr lang="en-US" sz="2200" dirty="0" err="1"/>
              <a:t>Subrahmanyam</a:t>
            </a:r>
            <a:r>
              <a:rPr lang="en-US" sz="2200" dirty="0"/>
              <a:t>,</a:t>
            </a:r>
            <a:br>
              <a:rPr lang="en-US" sz="2200" dirty="0"/>
            </a:br>
            <a:r>
              <a:rPr lang="en-US" sz="2200" b="1" dirty="0">
                <a:hlinkClick r:id="rId2"/>
              </a:rPr>
              <a:t>"NVMove: Helping Programmers Move to Byte-Based Persistence"</a:t>
            </a:r>
            <a:br>
              <a:rPr lang="en-US" sz="2200" dirty="0"/>
            </a:br>
            <a:r>
              <a:rPr lang="en-US" sz="2200" i="1" dirty="0"/>
              <a:t>Proceedings of the </a:t>
            </a:r>
            <a:r>
              <a:rPr lang="en-US" sz="2200" i="1" dirty="0">
                <a:hlinkClick r:id="rId3"/>
              </a:rPr>
              <a:t>4th Workshop on Interactions of NVM/Flash with Operating Systems and Workloads </a:t>
            </a:r>
            <a:r>
              <a:rPr lang="en-US" sz="2200" i="1" dirty="0"/>
              <a:t>(</a:t>
            </a:r>
            <a:r>
              <a:rPr lang="en-US" sz="2200" b="1" i="1" dirty="0"/>
              <a:t>INFLOW</a:t>
            </a:r>
            <a:r>
              <a:rPr lang="en-US" sz="2200" i="1" dirty="0"/>
              <a:t>)</a:t>
            </a:r>
            <a:r>
              <a:rPr lang="en-US" sz="2200" dirty="0"/>
              <a:t>, Savannah, GA, USA, November 2016.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482</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149080"/>
            <a:ext cx="9144000" cy="2163587"/>
          </a:xfrm>
          <a:prstGeom prst="rect">
            <a:avLst/>
          </a:prstGeom>
        </p:spPr>
      </p:pic>
    </p:spTree>
    <p:extLst>
      <p:ext uri="{BB962C8B-B14F-4D97-AF65-F5344CB8AC3E}">
        <p14:creationId xmlns:p14="http://schemas.microsoft.com/office/powerpoint/2010/main" val="1196330291"/>
      </p:ext>
    </p:extLst>
  </p:cSld>
  <p:clrMapOvr>
    <a:masterClrMapping/>
  </p:clrMapOvr>
  <p:transition/>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Persistent Memory Control Infrastructure</a:t>
            </a:r>
          </a:p>
        </p:txBody>
      </p:sp>
      <p:sp>
        <p:nvSpPr>
          <p:cNvPr id="3" name="Content Placeholder 2"/>
          <p:cNvSpPr>
            <a:spLocks noGrp="1"/>
          </p:cNvSpPr>
          <p:nvPr>
            <p:ph idx="1"/>
          </p:nvPr>
        </p:nvSpPr>
        <p:spPr/>
        <p:txBody>
          <a:bodyPr/>
          <a:lstStyle/>
          <a:p>
            <a:r>
              <a:rPr lang="en-US" sz="2000" dirty="0" err="1"/>
              <a:t>Jishen</a:t>
            </a:r>
            <a:r>
              <a:rPr lang="en-US" sz="2000" dirty="0"/>
              <a:t> Zhao, Onur Mutlu, and Yuan </a:t>
            </a:r>
            <a:r>
              <a:rPr lang="en-US" sz="2000" dirty="0" err="1"/>
              <a:t>Xie</a:t>
            </a:r>
            <a:r>
              <a:rPr lang="en-US" sz="2000" dirty="0"/>
              <a:t>,</a:t>
            </a:r>
            <a:br>
              <a:rPr lang="en-US" sz="2000" dirty="0"/>
            </a:br>
            <a:r>
              <a:rPr lang="en-US" sz="2000" b="1" dirty="0">
                <a:hlinkClick r:id="rId2"/>
              </a:rPr>
              <a:t>"FIRM: Fair and High-Performance Memory Control for Persistent Memory Systems"</a:t>
            </a:r>
            <a:br>
              <a:rPr lang="en-US" sz="2000" dirty="0"/>
            </a:br>
            <a:r>
              <a:rPr lang="en-US" sz="2000" i="1" dirty="0"/>
              <a:t>Proceedings of the </a:t>
            </a:r>
            <a:r>
              <a:rPr lang="en-US" sz="2000" i="1" dirty="0">
                <a:hlinkClick r:id="rId3"/>
              </a:rPr>
              <a:t>47th International Symposium on Microarchitecture</a:t>
            </a:r>
            <a:r>
              <a:rPr lang="en-US" sz="2000" i="1" dirty="0"/>
              <a:t> (</a:t>
            </a:r>
            <a:r>
              <a:rPr lang="en-US" sz="2000" b="1" i="1" dirty="0"/>
              <a:t>MICRO</a:t>
            </a:r>
            <a:r>
              <a:rPr lang="en-US" sz="2000" i="1" dirty="0"/>
              <a:t>)</a:t>
            </a:r>
            <a:r>
              <a:rPr lang="en-US" sz="2000" dirty="0"/>
              <a:t>, Cambridge, UK, December 2014. [</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(pptx)</a:t>
            </a:r>
            <a:r>
              <a:rPr lang="en-US" sz="2000" dirty="0"/>
              <a:t> </a:t>
            </a:r>
            <a:r>
              <a:rPr lang="en-US" sz="2000" dirty="0">
                <a:hlinkClick r:id="rId7"/>
              </a:rPr>
              <a:t>(pdf)</a:t>
            </a:r>
            <a:r>
              <a:rPr lang="en-US" sz="2000" dirty="0"/>
              <a:t>] [</a:t>
            </a:r>
            <a:r>
              <a:rPr lang="en-US" sz="2000" dirty="0">
                <a:hlinkClick r:id="rId8"/>
              </a:rPr>
              <a:t>Poster (pptx)</a:t>
            </a:r>
            <a:r>
              <a:rPr lang="en-US" sz="2000" dirty="0"/>
              <a:t> </a:t>
            </a:r>
            <a:r>
              <a:rPr lang="en-US" sz="2000" dirty="0">
                <a:hlinkClick r:id="rId9"/>
              </a:rPr>
              <a:t>(pdf)</a:t>
            </a:r>
            <a:r>
              <a:rPr lang="en-US" sz="2000" dirty="0"/>
              <a:t>] </a:t>
            </a:r>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263"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263" rtl="0" eaLnBrk="1" fontAlgn="auto" latinLnBrk="0" hangingPunct="1">
                <a:lnSpc>
                  <a:spcPct val="100000"/>
                </a:lnSpc>
                <a:spcBef>
                  <a:spcPts val="0"/>
                </a:spcBef>
                <a:spcAft>
                  <a:spcPts val="0"/>
                </a:spcAft>
                <a:buClrTx/>
                <a:buSzTx/>
                <a:buFontTx/>
                <a:buNone/>
                <a:tabLst/>
                <a:defRPr/>
              </a:pPr>
              <a:t>483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10"/>
          <a:stretch>
            <a:fillRect/>
          </a:stretch>
        </p:blipFill>
        <p:spPr>
          <a:xfrm>
            <a:off x="0" y="4261223"/>
            <a:ext cx="9144000" cy="1111993"/>
          </a:xfrm>
          <a:prstGeom prst="rect">
            <a:avLst/>
          </a:prstGeom>
        </p:spPr>
      </p:pic>
    </p:spTree>
    <p:extLst>
      <p:ext uri="{BB962C8B-B14F-4D97-AF65-F5344CB8AC3E}">
        <p14:creationId xmlns:p14="http://schemas.microsoft.com/office/powerpoint/2010/main" val="146773843"/>
      </p:ext>
    </p:extLst>
  </p:cSld>
  <p:clrMapOvr>
    <a:masterClrMapping/>
  </p:clrMapOvr>
  <p:transition/>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sz="3600" dirty="0"/>
              <a:t>The Future of Emerging Technologies is Bright</a:t>
            </a:r>
          </a:p>
        </p:txBody>
      </p:sp>
      <p:sp>
        <p:nvSpPr>
          <p:cNvPr id="3" name="Content Placeholder 2"/>
          <p:cNvSpPr>
            <a:spLocks noGrp="1"/>
          </p:cNvSpPr>
          <p:nvPr>
            <p:ph idx="1"/>
          </p:nvPr>
        </p:nvSpPr>
        <p:spPr>
          <a:xfrm>
            <a:off x="228600" y="1115597"/>
            <a:ext cx="8610600" cy="5193723"/>
          </a:xfrm>
        </p:spPr>
        <p:txBody>
          <a:bodyPr/>
          <a:lstStyle/>
          <a:p>
            <a:r>
              <a:rPr lang="en-US" dirty="0">
                <a:solidFill>
                  <a:srgbClr val="2C6123"/>
                </a:solidFill>
              </a:rPr>
              <a:t>Regardless of challenges </a:t>
            </a:r>
          </a:p>
          <a:p>
            <a:pPr lvl="1"/>
            <a:r>
              <a:rPr lang="en-US" dirty="0">
                <a:solidFill>
                  <a:srgbClr val="2C6123"/>
                </a:solidFill>
              </a:rPr>
              <a:t>in underlying technology and overlying problems/requirements </a:t>
            </a:r>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484</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
        <p:nvSpPr>
          <p:cNvPr id="5" name="Text Box 17"/>
          <p:cNvSpPr txBox="1">
            <a:spLocks noChangeArrowheads="1"/>
          </p:cNvSpPr>
          <p:nvPr/>
        </p:nvSpPr>
        <p:spPr bwMode="auto">
          <a:xfrm>
            <a:off x="3501600" y="43384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9669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33026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9311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5644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711476"/>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
              <a:cs typeface="Arial" charset="0"/>
            </a:endParaRPr>
          </a:p>
        </p:txBody>
      </p:sp>
      <p:sp>
        <p:nvSpPr>
          <p:cNvPr id="11" name="Text Box 23"/>
          <p:cNvSpPr txBox="1">
            <a:spLocks noChangeAspect="1" noChangeArrowheads="1"/>
          </p:cNvSpPr>
          <p:nvPr/>
        </p:nvSpPr>
        <p:spPr bwMode="auto">
          <a:xfrm>
            <a:off x="3501600" y="50829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6445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4385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3041612"/>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
              <a:cs typeface="+mn-cs"/>
            </a:endParaRPr>
          </a:p>
        </p:txBody>
      </p:sp>
      <p:sp>
        <p:nvSpPr>
          <p:cNvPr id="15" name="TextBox 14"/>
          <p:cNvSpPr txBox="1"/>
          <p:nvPr/>
        </p:nvSpPr>
        <p:spPr>
          <a:xfrm>
            <a:off x="323528" y="2780928"/>
            <a:ext cx="2579552" cy="203132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
                <a:cs typeface="+mn-cs"/>
              </a:rPr>
              <a:t>Can enable: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
                <a:cs typeface="+mn-cs"/>
              </a:rPr>
              <a:t>- Orders of magnitude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
                <a:cs typeface="+mn-cs"/>
              </a:rPr>
              <a:t>improvements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
                <a:cs typeface="+mn-cs"/>
              </a:rPr>
              <a:t>- New applications and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
                <a:cs typeface="+mn-cs"/>
              </a:rPr>
              <a:t>computing systems</a:t>
            </a:r>
          </a:p>
        </p:txBody>
      </p:sp>
      <p:sp>
        <p:nvSpPr>
          <p:cNvPr id="16" name="TextBox 15"/>
          <p:cNvSpPr txBox="1"/>
          <p:nvPr/>
        </p:nvSpPr>
        <p:spPr>
          <a:xfrm>
            <a:off x="6126592" y="2852936"/>
            <a:ext cx="2853666" cy="17543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
                <a:cs typeface="+mn-cs"/>
              </a:rPr>
              <a:t>Yet, we have to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
                <a:cs typeface="+mn-cs"/>
              </a:rPr>
              <a:t>- Think across the stack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
                <a:cs typeface="+mn-cs"/>
              </a:rPr>
              <a:t>- Design enabling systems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
              <a:cs typeface="+mn-cs"/>
            </a:endParaRPr>
          </a:p>
        </p:txBody>
      </p:sp>
    </p:spTree>
    <p:extLst>
      <p:ext uri="{BB962C8B-B14F-4D97-AF65-F5344CB8AC3E}">
        <p14:creationId xmlns:p14="http://schemas.microsoft.com/office/powerpoint/2010/main" val="190289624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p:bldP spid="16" grpId="0"/>
    </p:bld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(More) Scalable</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201046130"/>
      </p:ext>
    </p:extLst>
  </p:cSld>
  <p:clrMapOvr>
    <a:masterClrMapping/>
  </p:clrMapOvr>
  <p:transition/>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solidFill>
                  <a:srgbClr val="0000FF"/>
                </a:solidFill>
              </a:rPr>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Not Covered</a:t>
            </a:r>
          </a:p>
          <a:p>
            <a:r>
              <a:rPr lang="en-US" sz="2200" dirty="0"/>
              <a:t>UT Austin ECE Endowed Lecture Series</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216024" y="5949280"/>
            <a:ext cx="1745138" cy="504938"/>
          </a:xfrm>
          <a:prstGeom prst="rect">
            <a:avLst/>
          </a:prstGeom>
        </p:spPr>
      </p:pic>
      <p:sp>
        <p:nvSpPr>
          <p:cNvPr id="13" name="Title 1"/>
          <p:cNvSpPr>
            <a:spLocks noGrp="1"/>
          </p:cNvSpPr>
          <p:nvPr>
            <p:ph type="ctrTitle"/>
          </p:nvPr>
        </p:nvSpPr>
        <p:spPr>
          <a:xfrm>
            <a:off x="216024" y="1371600"/>
            <a:ext cx="8820472" cy="2201416"/>
          </a:xfrm>
        </p:spPr>
        <p:txBody>
          <a:bodyPr>
            <a:normAutofit/>
          </a:bodyPr>
          <a:lstStyle/>
          <a:p>
            <a:pPr algn="ctr"/>
            <a:r>
              <a:rPr lang="en-US" sz="3600" b="1" dirty="0"/>
              <a:t>Memory Systems </a:t>
            </a:r>
            <a:br>
              <a:rPr lang="en-US" sz="3600" b="1" dirty="0"/>
            </a:br>
            <a:r>
              <a:rPr lang="en-US" sz="3600" b="1" dirty="0"/>
              <a:t>and Memory-Centric Computing Systems</a:t>
            </a:r>
            <a:br>
              <a:rPr lang="en-US" sz="3600" b="1" dirty="0"/>
            </a:br>
            <a:r>
              <a:rPr lang="en-US" sz="3600" b="1" dirty="0">
                <a:solidFill>
                  <a:srgbClr val="FF0000"/>
                </a:solidFill>
              </a:rPr>
              <a:t>Lecture X: Emerging Memory Technology</a:t>
            </a:r>
          </a:p>
        </p:txBody>
      </p:sp>
      <p:pic>
        <p:nvPicPr>
          <p:cNvPr id="10" name="Picture 2" descr="ETH Zurich short logo, black"/>
          <p:cNvPicPr>
            <a:picLocks noChangeAspect="1" noChangeArrowheads="1"/>
          </p:cNvPicPr>
          <p:nvPr/>
        </p:nvPicPr>
        <p:blipFill rotWithShape="1">
          <a:blip r:embed="rId6">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7"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2363968315"/>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solidFill>
                  <a:srgbClr val="0000FF"/>
                </a:solidFill>
              </a:rPr>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1 February 2019</a:t>
            </a:r>
          </a:p>
          <a:p>
            <a:r>
              <a:rPr lang="en-US" sz="2200" dirty="0"/>
              <a:t>UT Austin ECE Endowed Lecture Series</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216024" y="5949280"/>
            <a:ext cx="1745138" cy="504938"/>
          </a:xfrm>
          <a:prstGeom prst="rect">
            <a:avLst/>
          </a:prstGeom>
        </p:spPr>
      </p:pic>
      <p:sp>
        <p:nvSpPr>
          <p:cNvPr id="13" name="Title 1"/>
          <p:cNvSpPr>
            <a:spLocks noGrp="1"/>
          </p:cNvSpPr>
          <p:nvPr>
            <p:ph type="ctrTitle"/>
          </p:nvPr>
        </p:nvSpPr>
        <p:spPr>
          <a:xfrm>
            <a:off x="216024" y="1371600"/>
            <a:ext cx="8820472" cy="2201416"/>
          </a:xfrm>
        </p:spPr>
        <p:txBody>
          <a:bodyPr>
            <a:normAutofit/>
          </a:bodyPr>
          <a:lstStyle/>
          <a:p>
            <a:pPr algn="ctr"/>
            <a:r>
              <a:rPr lang="en-US" sz="3600" b="1" dirty="0"/>
              <a:t>Memory Systems </a:t>
            </a:r>
            <a:br>
              <a:rPr lang="en-US" sz="3600" b="1" dirty="0"/>
            </a:br>
            <a:r>
              <a:rPr lang="en-US" sz="3600" b="1" dirty="0"/>
              <a:t>and Memory-Centric Computing Systems</a:t>
            </a:r>
            <a:br>
              <a:rPr lang="en-US" sz="3600" b="1" dirty="0"/>
            </a:br>
            <a:r>
              <a:rPr lang="en-US" sz="3600" b="1" dirty="0">
                <a:solidFill>
                  <a:srgbClr val="FF0000"/>
                </a:solidFill>
              </a:rPr>
              <a:t>Lecture 3: Principles and Conclusion</a:t>
            </a:r>
          </a:p>
        </p:txBody>
      </p:sp>
      <p:pic>
        <p:nvPicPr>
          <p:cNvPr id="10" name="Picture 2" descr="ETH Zurich short logo, black"/>
          <p:cNvPicPr>
            <a:picLocks noChangeAspect="1" noChangeArrowheads="1"/>
          </p:cNvPicPr>
          <p:nvPr/>
        </p:nvPicPr>
        <p:blipFill rotWithShape="1">
          <a:blip r:embed="rId6">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7"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1378578187"/>
      </p:ext>
    </p:extLst>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Key Challenges and Solution Directions</a:t>
            </a:r>
          </a:p>
          <a:p>
            <a:pPr lvl="1" eaLnBrk="1" hangingPunct="1"/>
            <a:r>
              <a:rPr lang="en-US" dirty="0">
                <a:latin typeface="Tahoma" charset="0"/>
                <a:ea typeface="ＭＳ Ｐゴシック" charset="0"/>
                <a:cs typeface="ＭＳ Ｐゴシック" charset="0"/>
              </a:rPr>
              <a:t>Robustness: Reliability and Security</a:t>
            </a:r>
          </a:p>
          <a:p>
            <a:pPr lvl="1" eaLnBrk="1" hangingPunct="1"/>
            <a:r>
              <a:rPr lang="en-US" dirty="0">
                <a:latin typeface="Tahoma" charset="0"/>
                <a:ea typeface="ＭＳ Ｐゴシック" charset="0"/>
                <a:cs typeface="ＭＳ Ｐゴシック" charset="0"/>
              </a:rPr>
              <a:t>Energy and Performance: In-Memory Computation</a:t>
            </a:r>
          </a:p>
          <a:p>
            <a:pPr lvl="1" eaLnBrk="1" hangingPunct="1"/>
            <a:r>
              <a:rPr lang="en-US" dirty="0">
                <a:latin typeface="Tahoma" charset="0"/>
                <a:ea typeface="ＭＳ Ｐゴシック" charset="0"/>
                <a:cs typeface="ＭＳ Ｐゴシック" charset="0"/>
              </a:rPr>
              <a:t>Low Latency/Energy and Latency/Energy/Reliability Tradeoffs</a:t>
            </a:r>
          </a:p>
          <a:p>
            <a:pPr lvl="1" eaLnBrk="1" hangingPunct="1"/>
            <a:r>
              <a:rPr lang="en-US" dirty="0">
                <a:latin typeface="Tahoma" charset="0"/>
                <a:ea typeface="ＭＳ Ｐゴシック" charset="0"/>
                <a:cs typeface="ＭＳ Ｐゴシック" charset="0"/>
              </a:rPr>
              <a:t>Scalability and More: Enabling Emerging Technologies</a:t>
            </a:r>
          </a:p>
          <a:p>
            <a:pPr eaLnBrk="1" hangingPunct="1"/>
            <a:r>
              <a:rPr lang="en-US" dirty="0">
                <a:solidFill>
                  <a:srgbClr val="0000FF"/>
                </a:solidFill>
                <a:latin typeface="Tahoma" charset="0"/>
                <a:ea typeface="ＭＳ Ｐゴシック" charset="0"/>
                <a:cs typeface="ＭＳ Ｐゴシック" charset="0"/>
              </a:rPr>
              <a:t>Solution Principles</a:t>
            </a:r>
          </a:p>
          <a:p>
            <a:pPr eaLnBrk="1" hangingPunct="1"/>
            <a:r>
              <a:rPr lang="en-US" dirty="0">
                <a:latin typeface="Tahoma" charset="0"/>
                <a:ea typeface="ＭＳ Ｐゴシック" charset="0"/>
                <a:cs typeface="ＭＳ Ｐゴシック" charset="0"/>
              </a:rPr>
              <a:t>Concluding Remarks</a:t>
            </a:r>
          </a:p>
          <a:p>
            <a:pPr eaLnBrk="1" hangingPunct="1"/>
            <a:endParaRPr lang="en-US" dirty="0">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488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1425205587"/>
      </p:ext>
    </p:extLst>
  </p:cSld>
  <p:clrMapOvr>
    <a:masterClrMapping/>
  </p:clrMapOvr>
  <p:transition/>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Solution Principles (So Far)</a:t>
            </a:r>
          </a:p>
        </p:txBody>
      </p:sp>
      <p:sp>
        <p:nvSpPr>
          <p:cNvPr id="3" name="Content Placeholder 2"/>
          <p:cNvSpPr>
            <a:spLocks noGrp="1"/>
          </p:cNvSpPr>
          <p:nvPr>
            <p:ph idx="1"/>
          </p:nvPr>
        </p:nvSpPr>
        <p:spPr>
          <a:xfrm>
            <a:off x="228600" y="980728"/>
            <a:ext cx="8915400" cy="5020816"/>
          </a:xfrm>
        </p:spPr>
        <p:txBody>
          <a:bodyPr/>
          <a:lstStyle/>
          <a:p>
            <a:r>
              <a:rPr lang="en-US" dirty="0">
                <a:solidFill>
                  <a:srgbClr val="0000FF"/>
                </a:solidFill>
              </a:rPr>
              <a:t>Data-centric system design &amp; intelligence spread around</a:t>
            </a:r>
          </a:p>
          <a:p>
            <a:pPr lvl="1"/>
            <a:r>
              <a:rPr lang="en-US" dirty="0">
                <a:solidFill>
                  <a:srgbClr val="000000"/>
                </a:solidFill>
              </a:rPr>
              <a:t>Do not center everything around traditional computation units</a:t>
            </a:r>
          </a:p>
          <a:p>
            <a:endParaRPr lang="en-US" dirty="0">
              <a:solidFill>
                <a:srgbClr val="0000FF"/>
              </a:solidFill>
            </a:endParaRPr>
          </a:p>
          <a:p>
            <a:r>
              <a:rPr lang="en-US" dirty="0">
                <a:solidFill>
                  <a:srgbClr val="0000FF"/>
                </a:solidFill>
              </a:rPr>
              <a:t>Better cooperation across layers of the system</a:t>
            </a:r>
          </a:p>
          <a:p>
            <a:pPr lvl="1"/>
            <a:r>
              <a:rPr lang="en-US" dirty="0"/>
              <a:t>Careful co-design of components and layers: system/arch/device</a:t>
            </a:r>
          </a:p>
          <a:p>
            <a:pPr lvl="1"/>
            <a:r>
              <a:rPr lang="en-US" dirty="0"/>
              <a:t>Better, richer, more expressive and flexible interfaces</a:t>
            </a:r>
          </a:p>
          <a:p>
            <a:pPr lvl="1"/>
            <a:endParaRPr lang="en-US" dirty="0"/>
          </a:p>
          <a:p>
            <a:r>
              <a:rPr lang="en-US" dirty="0">
                <a:solidFill>
                  <a:srgbClr val="0000FF"/>
                </a:solidFill>
              </a:rPr>
              <a:t>Better-than-worst-case design</a:t>
            </a:r>
          </a:p>
          <a:p>
            <a:pPr lvl="1"/>
            <a:r>
              <a:rPr lang="en-US" dirty="0"/>
              <a:t>Do not optimize for the worst case</a:t>
            </a:r>
          </a:p>
          <a:p>
            <a:pPr lvl="1"/>
            <a:r>
              <a:rPr lang="en-US" dirty="0"/>
              <a:t>Worst case should not determine the common case</a:t>
            </a:r>
          </a:p>
          <a:p>
            <a:endParaRPr lang="en-US" dirty="0"/>
          </a:p>
          <a:p>
            <a:r>
              <a:rPr lang="en-US" dirty="0">
                <a:solidFill>
                  <a:srgbClr val="0000FF"/>
                </a:solidFill>
              </a:rPr>
              <a:t>Heterogeneity in design (specialization, asymmetry)</a:t>
            </a:r>
          </a:p>
          <a:p>
            <a:pPr lvl="1"/>
            <a:r>
              <a:rPr lang="en-US" dirty="0"/>
              <a:t>Enables a more efficient design (No one size fits all)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489</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4662030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Solution Principles (More Compact)</a:t>
            </a:r>
          </a:p>
        </p:txBody>
      </p:sp>
      <p:sp>
        <p:nvSpPr>
          <p:cNvPr id="3" name="Content Placeholder 2"/>
          <p:cNvSpPr>
            <a:spLocks noGrp="1"/>
          </p:cNvSpPr>
          <p:nvPr>
            <p:ph idx="1"/>
          </p:nvPr>
        </p:nvSpPr>
        <p:spPr>
          <a:xfrm>
            <a:off x="228600" y="1144488"/>
            <a:ext cx="8915400" cy="5020816"/>
          </a:xfrm>
        </p:spPr>
        <p:txBody>
          <a:bodyPr/>
          <a:lstStyle/>
          <a:p>
            <a:r>
              <a:rPr lang="en-US" dirty="0">
                <a:solidFill>
                  <a:srgbClr val="0000FF"/>
                </a:solidFill>
              </a:rPr>
              <a:t>Data-centric design </a:t>
            </a:r>
          </a:p>
          <a:p>
            <a:endParaRPr lang="en-US" dirty="0">
              <a:solidFill>
                <a:srgbClr val="0000FF"/>
              </a:solidFill>
            </a:endParaRPr>
          </a:p>
          <a:p>
            <a:r>
              <a:rPr lang="en-US" dirty="0">
                <a:solidFill>
                  <a:srgbClr val="0000FF"/>
                </a:solidFill>
              </a:rPr>
              <a:t>All components intelligent</a:t>
            </a:r>
          </a:p>
          <a:p>
            <a:endParaRPr lang="en-US" dirty="0">
              <a:solidFill>
                <a:srgbClr val="0000FF"/>
              </a:solidFill>
            </a:endParaRPr>
          </a:p>
          <a:p>
            <a:r>
              <a:rPr lang="en-US" dirty="0">
                <a:solidFill>
                  <a:srgbClr val="0000FF"/>
                </a:solidFill>
              </a:rPr>
              <a:t>Better cross-layer communication, better interfaces</a:t>
            </a:r>
          </a:p>
          <a:p>
            <a:endParaRPr lang="en-US" dirty="0">
              <a:solidFill>
                <a:srgbClr val="0000FF"/>
              </a:solidFill>
            </a:endParaRPr>
          </a:p>
          <a:p>
            <a:r>
              <a:rPr lang="en-US" dirty="0">
                <a:solidFill>
                  <a:srgbClr val="0000FF"/>
                </a:solidFill>
              </a:rPr>
              <a:t>Better-than-worst-case design</a:t>
            </a:r>
          </a:p>
          <a:p>
            <a:pPr marL="0" indent="0">
              <a:buNone/>
            </a:pPr>
            <a:endParaRPr lang="en-US" dirty="0">
              <a:solidFill>
                <a:srgbClr val="0000FF"/>
              </a:solidFill>
            </a:endParaRPr>
          </a:p>
          <a:p>
            <a:r>
              <a:rPr lang="en-US" dirty="0">
                <a:solidFill>
                  <a:srgbClr val="0000FF"/>
                </a:solidFill>
              </a:rPr>
              <a:t>Heterogeneity</a:t>
            </a:r>
          </a:p>
          <a:p>
            <a:endParaRPr lang="en-US" dirty="0">
              <a:solidFill>
                <a:srgbClr val="0000FF"/>
              </a:solidFill>
            </a:endParaRPr>
          </a:p>
          <a:p>
            <a:r>
              <a:rPr lang="en-US" dirty="0">
                <a:solidFill>
                  <a:srgbClr val="0000FF"/>
                </a:solidFill>
              </a:rPr>
              <a:t>Flexibility, adaptability</a:t>
            </a:r>
          </a:p>
          <a:p>
            <a:endParaRPr lang="en-US" dirty="0">
              <a:solidFill>
                <a:srgbClr val="0000FF"/>
              </a:solidFill>
            </a:endParaRPr>
          </a:p>
          <a:p>
            <a:pPr marL="344487" lvl="1" indent="0">
              <a:buNone/>
            </a:pPr>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490</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TextBox 4">
            <a:extLst>
              <a:ext uri="{FF2B5EF4-FFF2-40B4-BE49-F238E27FC236}">
                <a16:creationId xmlns:a16="http://schemas.microsoft.com/office/drawing/2014/main" id="{7C68249E-8D84-8443-B195-EEDA9DF36293}"/>
              </a:ext>
            </a:extLst>
          </p:cNvPr>
          <p:cNvSpPr txBox="1"/>
          <p:nvPr/>
        </p:nvSpPr>
        <p:spPr>
          <a:xfrm>
            <a:off x="5724128" y="5179948"/>
            <a:ext cx="3244799" cy="707886"/>
          </a:xfrm>
          <a:prstGeom prst="rect">
            <a:avLst/>
          </a:prstGeom>
          <a:noFill/>
        </p:spPr>
        <p:txBody>
          <a:bodyPr wrap="none" rtlCol="0">
            <a:spAutoFit/>
          </a:bodyPr>
          <a:lstStyle/>
          <a:p>
            <a:r>
              <a:rPr lang="en-US" sz="4000" b="1" dirty="0">
                <a:solidFill>
                  <a:srgbClr val="FF0000"/>
                </a:solidFill>
              </a:rPr>
              <a:t>Open minds</a:t>
            </a:r>
          </a:p>
        </p:txBody>
      </p:sp>
    </p:spTree>
    <p:extLst>
      <p:ext uri="{BB962C8B-B14F-4D97-AF65-F5344CB8AC3E}">
        <p14:creationId xmlns:p14="http://schemas.microsoft.com/office/powerpoint/2010/main" val="307428128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Key Challenges and Solution Directions</a:t>
            </a:r>
          </a:p>
          <a:p>
            <a:pPr lvl="1" eaLnBrk="1" hangingPunct="1"/>
            <a:r>
              <a:rPr lang="en-US" dirty="0">
                <a:latin typeface="Tahoma" charset="0"/>
                <a:ea typeface="ＭＳ Ｐゴシック" charset="0"/>
                <a:cs typeface="ＭＳ Ｐゴシック" charset="0"/>
              </a:rPr>
              <a:t>Robustness: Reliability and Security</a:t>
            </a:r>
          </a:p>
          <a:p>
            <a:pPr lvl="1" eaLnBrk="1" hangingPunct="1"/>
            <a:r>
              <a:rPr lang="en-US" dirty="0">
                <a:latin typeface="Tahoma" charset="0"/>
                <a:ea typeface="ＭＳ Ｐゴシック" charset="0"/>
                <a:cs typeface="ＭＳ Ｐゴシック" charset="0"/>
              </a:rPr>
              <a:t>Energy and Performance: In-Memory Computation</a:t>
            </a:r>
          </a:p>
          <a:p>
            <a:pPr lvl="1" eaLnBrk="1" hangingPunct="1"/>
            <a:r>
              <a:rPr lang="en-US" dirty="0">
                <a:latin typeface="Tahoma" charset="0"/>
                <a:ea typeface="ＭＳ Ｐゴシック" charset="0"/>
                <a:cs typeface="ＭＳ Ｐゴシック" charset="0"/>
              </a:rPr>
              <a:t>Low Latency/Energy and Latency/Energy/Reliability Tradeoffs</a:t>
            </a:r>
          </a:p>
          <a:p>
            <a:pPr lvl="1" eaLnBrk="1" hangingPunct="1"/>
            <a:r>
              <a:rPr lang="en-US" dirty="0">
                <a:latin typeface="Tahoma" charset="0"/>
                <a:ea typeface="ＭＳ Ｐゴシック" charset="0"/>
                <a:cs typeface="ＭＳ Ｐゴシック" charset="0"/>
              </a:rPr>
              <a:t>Scalability and More: Enabling Emerging Technologies</a:t>
            </a:r>
          </a:p>
          <a:p>
            <a:pPr eaLnBrk="1" hangingPunct="1"/>
            <a:r>
              <a:rPr lang="en-US" dirty="0">
                <a:latin typeface="Tahoma" charset="0"/>
                <a:ea typeface="ＭＳ Ｐゴシック" charset="0"/>
                <a:cs typeface="ＭＳ Ｐゴシック" charset="0"/>
              </a:rPr>
              <a:t>Solution Principles</a:t>
            </a:r>
          </a:p>
          <a:p>
            <a:pPr eaLnBrk="1" hangingPunct="1"/>
            <a:r>
              <a:rPr lang="en-US" dirty="0">
                <a:solidFill>
                  <a:srgbClr val="0000FF"/>
                </a:solidFill>
                <a:latin typeface="Tahoma" charset="0"/>
                <a:ea typeface="ＭＳ Ｐゴシック" charset="0"/>
                <a:cs typeface="ＭＳ Ｐゴシック" charset="0"/>
              </a:rPr>
              <a:t>Concluding Remarks</a:t>
            </a:r>
          </a:p>
          <a:p>
            <a:pPr eaLnBrk="1" hangingPunct="1"/>
            <a:endParaRPr lang="en-US" dirty="0">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491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639682533"/>
      </p:ext>
    </p:extLst>
  </p:cSld>
  <p:clrMapOvr>
    <a:masterClrMapping/>
  </p:clrMapOvr>
  <p:transition/>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a:latin typeface="Garamond" charset="0"/>
              </a:rPr>
              <a:t> Concluding Remarks</a:t>
            </a: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E342A0-F66A-8349-9DE5-CDF9A06A5894}" type="slidenum">
              <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492</a:t>
            </a:fld>
            <a:endPar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1251022511"/>
      </p:ext>
    </p:extLst>
  </p:cSld>
  <p:clrMapOvr>
    <a:masterClrMapping/>
  </p:clrMapOvr>
  <p:transition/>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Quote from A Famous Architect</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493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spTree>
    <p:extLst>
      <p:ext uri="{BB962C8B-B14F-4D97-AF65-F5344CB8AC3E}">
        <p14:creationId xmlns:p14="http://schemas.microsoft.com/office/powerpoint/2010/main" val="42242484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Precedent-Based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494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spTree>
    <p:extLst>
      <p:ext uri="{BB962C8B-B14F-4D97-AF65-F5344CB8AC3E}">
        <p14:creationId xmlns:p14="http://schemas.microsoft.com/office/powerpoint/2010/main" val="3528056653"/>
      </p:ext>
    </p:extLst>
  </p:cSld>
  <p:clrMapOvr>
    <a:masterClrMapping/>
  </p:clrMapOvr>
  <p:transition/>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Principled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495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pic>
        <p:nvPicPr>
          <p:cNvPr id="6" name="Picture 5"/>
          <p:cNvPicPr>
            <a:picLocks noChangeAspect="1"/>
          </p:cNvPicPr>
          <p:nvPr/>
        </p:nvPicPr>
        <p:blipFill>
          <a:blip r:embed="rId4"/>
          <a:stretch>
            <a:fillRect/>
          </a:stretch>
        </p:blipFill>
        <p:spPr>
          <a:xfrm>
            <a:off x="527101" y="1832446"/>
            <a:ext cx="8424936" cy="4692898"/>
          </a:xfrm>
          <a:prstGeom prst="rect">
            <a:avLst/>
          </a:prstGeom>
        </p:spPr>
      </p:pic>
    </p:spTree>
    <p:extLst>
      <p:ext uri="{BB962C8B-B14F-4D97-AF65-F5344CB8AC3E}">
        <p14:creationId xmlns:p14="http://schemas.microsoft.com/office/powerpoint/2010/main" val="50367707"/>
      </p:ext>
    </p:extLst>
  </p:cSld>
  <p:clrMapOvr>
    <a:masterClrMapping/>
  </p:clrMapOvr>
  <p:transition/>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Title 1"/>
          <p:cNvSpPr>
            <a:spLocks noGrp="1"/>
          </p:cNvSpPr>
          <p:nvPr>
            <p:ph type="title"/>
          </p:nvPr>
        </p:nvSpPr>
        <p:spPr/>
        <p:txBody>
          <a:bodyPr/>
          <a:lstStyle/>
          <a:p>
            <a:endParaRPr lang="en-US" altLang="en-US">
              <a:ea typeface="ＭＳ Ｐゴシック" charset="-128"/>
            </a:endParaRPr>
          </a:p>
        </p:txBody>
      </p:sp>
      <p:sp>
        <p:nvSpPr>
          <p:cNvPr id="204802" name="Content Placeholder 2"/>
          <p:cNvSpPr>
            <a:spLocks noGrp="1"/>
          </p:cNvSpPr>
          <p:nvPr>
            <p:ph idx="1"/>
          </p:nvPr>
        </p:nvSpPr>
        <p:spPr>
          <a:xfrm>
            <a:off x="228600" y="996950"/>
            <a:ext cx="8610600" cy="5194300"/>
          </a:xfrm>
        </p:spPr>
        <p:txBody>
          <a:bodyPr/>
          <a:lstStyle/>
          <a:p>
            <a:endParaRPr lang="en-US" altLang="en-US">
              <a:ea typeface="ＭＳ Ｐゴシック" charset="-128"/>
            </a:endParaRPr>
          </a:p>
        </p:txBody>
      </p:sp>
      <p:sp>
        <p:nvSpPr>
          <p:cNvPr id="2048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charset="-128"/>
              </a:defRPr>
            </a:lvl1pPr>
            <a:lvl2pPr marL="742950" indent="-285750">
              <a:defRPr>
                <a:solidFill>
                  <a:schemeClr val="tx1"/>
                </a:solidFill>
                <a:latin typeface="Arial" charset="0"/>
                <a:ea typeface="ＭＳ Ｐゴシック" charset="-128"/>
              </a:defRPr>
            </a:lvl2pPr>
            <a:lvl3pPr marL="1143000" indent="-228600">
              <a:defRPr>
                <a:solidFill>
                  <a:schemeClr val="tx1"/>
                </a:solidFill>
                <a:latin typeface="Arial" charset="0"/>
                <a:ea typeface="ＭＳ Ｐゴシック" charset="-128"/>
              </a:defRPr>
            </a:lvl3pPr>
            <a:lvl4pPr marL="1600200" indent="-228600">
              <a:defRPr>
                <a:solidFill>
                  <a:schemeClr val="tx1"/>
                </a:solidFill>
                <a:latin typeface="Arial" charset="0"/>
                <a:ea typeface="ＭＳ Ｐゴシック" charset="-128"/>
              </a:defRPr>
            </a:lvl4pPr>
            <a:lvl5pPr marL="2057400" indent="-22860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8A1A8F-E022-8E43-8BB4-89E8BD7FEAC8}"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496</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204804"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86000" y="0"/>
            <a:ext cx="45529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33604921"/>
      </p:ext>
    </p:extLst>
  </p:cSld>
  <p:clrMapOvr>
    <a:masterClrMapping/>
  </p:clrMapOvr>
  <p:transition/>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p:txBody>
          <a:bodyPr/>
          <a:lstStyle/>
          <a:p>
            <a:r>
              <a:rPr lang="en-US" altLang="en-US" dirty="0">
                <a:ea typeface="ＭＳ Ｐゴシック" charset="-128"/>
              </a:rPr>
              <a:t>The Overarching Principle</a:t>
            </a:r>
          </a:p>
        </p:txBody>
      </p:sp>
      <p:sp>
        <p:nvSpPr>
          <p:cNvPr id="22016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58D6394D-EA62-3948-BF63-BCCE7E92300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497</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 y="1066800"/>
            <a:ext cx="8610600" cy="294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4267200"/>
            <a:ext cx="9144000" cy="204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78970"/>
      </p:ext>
    </p:extLst>
  </p:cSld>
  <p:clrMapOvr>
    <a:masterClrMapping/>
  </p:clrMapOvr>
  <p:transition/>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p:cNvSpPr>
            <a:spLocks noGrp="1"/>
          </p:cNvSpPr>
          <p:nvPr>
            <p:ph type="title"/>
          </p:nvPr>
        </p:nvSpPr>
        <p:spPr>
          <a:xfrm>
            <a:off x="228600" y="152400"/>
            <a:ext cx="8915400" cy="1066800"/>
          </a:xfrm>
        </p:spPr>
        <p:txBody>
          <a:bodyPr/>
          <a:lstStyle/>
          <a:p>
            <a:r>
              <a:rPr lang="en-US" dirty="0">
                <a:latin typeface="Garamond" charset="0"/>
              </a:rPr>
              <a:t>Another Example: Precedent-Based Design</a:t>
            </a:r>
          </a:p>
        </p:txBody>
      </p:sp>
      <p:sp>
        <p:nvSpPr>
          <p:cNvPr id="10854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ADDA790-BC6C-B84A-BC41-689B46E82E8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498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8547" name="Picture 7" descr="train_station_by_cookiemagik-d3feg74.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990600"/>
            <a:ext cx="9144000" cy="548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548" name="TextBox 2"/>
          <p:cNvSpPr txBox="1">
            <a:spLocks noChangeArrowheads="1"/>
          </p:cNvSpPr>
          <p:nvPr/>
        </p:nvSpPr>
        <p:spPr bwMode="auto">
          <a:xfrm>
            <a:off x="152400" y="6553200"/>
            <a:ext cx="4186238"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charset="0"/>
                <a:ea typeface="ＭＳ Ｐゴシック" charset="0"/>
              </a:rPr>
              <a:t>Source: http://cookiemagik.deviantart.com/art/Train-station-207266944</a:t>
            </a:r>
          </a:p>
        </p:txBody>
      </p:sp>
    </p:spTree>
    <p:extLst>
      <p:ext uri="{BB962C8B-B14F-4D97-AF65-F5344CB8AC3E}">
        <p14:creationId xmlns:p14="http://schemas.microsoft.com/office/powerpoint/2010/main" val="2669438275"/>
      </p:ext>
    </p:extLst>
  </p:cSld>
  <p:clrMapOvr>
    <a:masterClrMapping/>
  </p:clrMapOvr>
  <p:transition/>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p:cNvSpPr>
            <a:spLocks noGrp="1"/>
          </p:cNvSpPr>
          <p:nvPr>
            <p:ph type="title"/>
          </p:nvPr>
        </p:nvSpPr>
        <p:spPr/>
        <p:txBody>
          <a:bodyPr/>
          <a:lstStyle/>
          <a:p>
            <a:r>
              <a:rPr lang="en-US" dirty="0">
                <a:latin typeface="Garamond" charset="0"/>
              </a:rPr>
              <a:t>Principled Design</a:t>
            </a:r>
          </a:p>
        </p:txBody>
      </p:sp>
      <p:sp>
        <p:nvSpPr>
          <p:cNvPr id="10752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D62FB81-D6DD-1E44-B086-70F1C12ECEC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499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7523" name="Content Placeholder 4" descr="1200px-Zürich_Stadelhofen_in_2006.jpg"/>
          <p:cNvPicPr>
            <a:picLocks noChangeAspect="1"/>
          </p:cNvPicPr>
          <p:nvPr/>
        </p:nvPicPr>
        <p:blipFill>
          <a:blip r:embed="rId2">
            <a:extLst>
              <a:ext uri="{28A0092B-C50C-407E-A947-70E740481C1C}">
                <a14:useLocalDpi xmlns:a14="http://schemas.microsoft.com/office/drawing/2010/main" val="0"/>
              </a:ext>
            </a:extLst>
          </a:blip>
          <a:srcRect t="4472" b="4472"/>
          <a:stretch>
            <a:fillRect/>
          </a:stretch>
        </p:blipFill>
        <p:spPr bwMode="auto">
          <a:xfrm>
            <a:off x="228600" y="1066800"/>
            <a:ext cx="8610600" cy="51943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524" name="Rectangle 8"/>
          <p:cNvSpPr>
            <a:spLocks noChangeArrowheads="1"/>
          </p:cNvSpPr>
          <p:nvPr/>
        </p:nvSpPr>
        <p:spPr bwMode="auto">
          <a:xfrm>
            <a:off x="228600" y="6535738"/>
            <a:ext cx="8305800"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a:t>
            </a:r>
            <a:r>
              <a:rPr kumimoji="0" lang="en-US" sz="800" b="0" i="0" u="none" strike="noStrike" kern="1200" cap="none" spc="0" normalizeH="0" baseline="0" noProof="0" dirty="0" err="1">
                <a:ln>
                  <a:noFill/>
                </a:ln>
                <a:solidFill>
                  <a:srgbClr val="000000"/>
                </a:solidFill>
                <a:effectLst/>
                <a:uLnTx/>
                <a:uFillTx/>
                <a:latin typeface="Tahoma"/>
                <a:ea typeface="+mn-ea"/>
                <a:cs typeface="+mn-cs"/>
              </a:rPr>
              <a:t>Toni_V</a:t>
            </a:r>
            <a:r>
              <a:rPr kumimoji="0" lang="en-US" sz="800" b="0" i="0" u="none" strike="noStrike" kern="1200" cap="none" spc="0" normalizeH="0" baseline="0" noProof="0" dirty="0">
                <a:ln>
                  <a:noFill/>
                </a:ln>
                <a:solidFill>
                  <a:srgbClr val="000000"/>
                </a:solidFill>
                <a:effectLst/>
                <a:uLnTx/>
                <a:uFillTx/>
                <a:latin typeface="Tahoma"/>
                <a:ea typeface="+mn-ea"/>
                <a:cs typeface="+mn-cs"/>
              </a:rPr>
              <a:t>, CC BY-SA 2.0,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commons.wikimedia.org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a:t>
            </a:r>
            <a:r>
              <a:rPr kumimoji="0" lang="en-US" sz="800" b="0" i="0" u="none" strike="noStrike" kern="1200" cap="none" spc="0" normalizeH="0" baseline="0" noProof="0" dirty="0" err="1">
                <a:ln>
                  <a:noFill/>
                </a:ln>
                <a:solidFill>
                  <a:srgbClr val="000000"/>
                </a:solidFill>
                <a:effectLst/>
                <a:uLnTx/>
                <a:uFillTx/>
                <a:latin typeface="Tahoma"/>
                <a:ea typeface="+mn-ea"/>
                <a:cs typeface="+mn-cs"/>
              </a:rPr>
              <a:t>index.php?curid</a:t>
            </a:r>
            <a:r>
              <a:rPr kumimoji="0" lang="en-US" sz="800" b="0" i="0" u="none" strike="noStrike" kern="1200" cap="none" spc="0" normalizeH="0" baseline="0" noProof="0" dirty="0">
                <a:ln>
                  <a:noFill/>
                </a:ln>
                <a:solidFill>
                  <a:srgbClr val="000000"/>
                </a:solidFill>
                <a:effectLst/>
                <a:uLnTx/>
                <a:uFillTx/>
                <a:latin typeface="Tahoma"/>
                <a:ea typeface="+mn-ea"/>
                <a:cs typeface="+mn-cs"/>
              </a:rPr>
              <a:t>=4087256</a:t>
            </a:r>
          </a:p>
        </p:txBody>
      </p:sp>
    </p:spTree>
    <p:extLst>
      <p:ext uri="{BB962C8B-B14F-4D97-AF65-F5344CB8AC3E}">
        <p14:creationId xmlns:p14="http://schemas.microsoft.com/office/powerpoint/2010/main" val="2979965729"/>
      </p:ext>
    </p:extLst>
  </p:cSld>
  <p:clrMapOvr>
    <a:masterClrMapping/>
  </p:clrMapOvr>
  <p:transition/>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tLang="en-US" dirty="0">
                <a:ea typeface="ＭＳ Ｐゴシック" charset="-128"/>
              </a:rPr>
              <a:t>Another Principled Design</a:t>
            </a:r>
          </a:p>
        </p:txBody>
      </p:sp>
      <p:pic>
        <p:nvPicPr>
          <p:cNvPr id="216066" name="Content Placeholder 4" descr="1200px-OrienteMGT.jpg"/>
          <p:cNvPicPr>
            <a:picLocks noGrp="1" noChangeAspect="1"/>
          </p:cNvPicPr>
          <p:nvPr>
            <p:ph idx="1"/>
          </p:nvPr>
        </p:nvPicPr>
        <p:blipFill>
          <a:blip r:embed="rId2">
            <a:extLst>
              <a:ext uri="{28A0092B-C50C-407E-A947-70E740481C1C}">
                <a14:useLocalDpi xmlns:a14="http://schemas.microsoft.com/office/drawing/2010/main" val="0"/>
              </a:ext>
            </a:extLst>
          </a:blip>
          <a:srcRect l="22372" r="22372"/>
          <a:stretch>
            <a:fillRect/>
          </a:stretch>
        </p:blipFill>
        <p:spPr>
          <a:xfrm>
            <a:off x="228600" y="1054100"/>
            <a:ext cx="8610600" cy="5194300"/>
          </a:xfrm>
        </p:spPr>
      </p:pic>
      <p:sp>
        <p:nvSpPr>
          <p:cNvPr id="2160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8B6D5726-69C2-A744-A6EE-ACF672B6004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500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216068" name="Rectangle 5"/>
          <p:cNvSpPr>
            <a:spLocks noChangeArrowheads="1"/>
          </p:cNvSpPr>
          <p:nvPr/>
        </p:nvSpPr>
        <p:spPr bwMode="auto">
          <a:xfrm>
            <a:off x="152400" y="6477000"/>
            <a:ext cx="77724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charset="0"/>
                <a:ea typeface="ＭＳ Ｐゴシック" charset="-128"/>
                <a:cs typeface="+mn-cs"/>
              </a:rPr>
              <a:t>Source: By Martín Gómez Tagle - Lisbon, Portugal, CC BY-SA 3.0, https://commons.wikimedia.org/w/index.php?curid=13764903</a:t>
            </a:r>
          </a:p>
        </p:txBody>
      </p:sp>
      <p:pic>
        <p:nvPicPr>
          <p:cNvPr id="3" name="Picture 2" descr="photo-1.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3200400"/>
            <a:ext cx="4343400" cy="328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0" name="TextBox 6"/>
          <p:cNvSpPr txBox="1">
            <a:spLocks noChangeArrowheads="1"/>
          </p:cNvSpPr>
          <p:nvPr/>
        </p:nvSpPr>
        <p:spPr bwMode="auto">
          <a:xfrm>
            <a:off x="133350" y="6659563"/>
            <a:ext cx="43910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charset="0"/>
                <a:ea typeface="ＭＳ Ｐゴシック" charset="-128"/>
                <a:cs typeface="+mn-cs"/>
              </a:rPr>
              <a:t>Source: http://www.arcspace.com/exhibitions/unsorted/santiago-calatrava/</a:t>
            </a:r>
          </a:p>
        </p:txBody>
      </p:sp>
    </p:spTree>
    <p:extLst>
      <p:ext uri="{BB962C8B-B14F-4D97-AF65-F5344CB8AC3E}">
        <p14:creationId xmlns:p14="http://schemas.microsoft.com/office/powerpoint/2010/main" val="1155036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7" name="Title 1">
            <a:extLst>
              <a:ext uri="{FF2B5EF4-FFF2-40B4-BE49-F238E27FC236}">
                <a16:creationId xmlns:a16="http://schemas.microsoft.com/office/drawing/2014/main" id="{C9BDBE83-F8C1-5045-962A-CCEE6F8E5DFA}"/>
              </a:ext>
            </a:extLst>
          </p:cNvPr>
          <p:cNvSpPr>
            <a:spLocks noGrp="1" noChangeArrowheads="1"/>
          </p:cNvSpPr>
          <p:nvPr>
            <p:ph type="title"/>
          </p:nvPr>
        </p:nvSpPr>
        <p:spPr/>
        <p:txBody>
          <a:bodyPr/>
          <a:lstStyle/>
          <a:p>
            <a:r>
              <a:rPr lang="en-US" altLang="en-US" dirty="0">
                <a:ea typeface="ＭＳ Ｐゴシック" charset="-128"/>
              </a:rPr>
              <a:t>Another Principled Design</a:t>
            </a:r>
            <a:endParaRPr lang="en-US" altLang="en-US" dirty="0">
              <a:ea typeface="ＭＳ Ｐゴシック" panose="020B0600070205080204" pitchFamily="34" charset="-128"/>
            </a:endParaRPr>
          </a:p>
        </p:txBody>
      </p:sp>
      <p:sp>
        <p:nvSpPr>
          <p:cNvPr id="126978" name="Slide Number Placeholder 3">
            <a:extLst>
              <a:ext uri="{FF2B5EF4-FFF2-40B4-BE49-F238E27FC236}">
                <a16:creationId xmlns:a16="http://schemas.microsoft.com/office/drawing/2014/main" id="{A0E6AD57-AF0D-A547-94EC-74DB47C27A36}"/>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C712588-DCCD-294E-A971-4468FBD88FDF}"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501</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126979" name="Picture 4" descr="1200px-ValenciaHemisphere2corr.jpg">
            <a:extLst>
              <a:ext uri="{FF2B5EF4-FFF2-40B4-BE49-F238E27FC236}">
                <a16:creationId xmlns:a16="http://schemas.microsoft.com/office/drawing/2014/main" id="{B3D4652F-47B1-CD46-9B18-7CBB2DB71D5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2400" y="957263"/>
            <a:ext cx="8763000" cy="546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980" name="Rectangle 5">
            <a:extLst>
              <a:ext uri="{FF2B5EF4-FFF2-40B4-BE49-F238E27FC236}">
                <a16:creationId xmlns:a16="http://schemas.microsoft.com/office/drawing/2014/main" id="{B398CEEF-5E59-B74A-B0A3-35A883235D6D}"/>
              </a:ext>
            </a:extLst>
          </p:cNvPr>
          <p:cNvSpPr>
            <a:spLocks noChangeArrowheads="1"/>
          </p:cNvSpPr>
          <p:nvPr/>
        </p:nvSpPr>
        <p:spPr bwMode="auto">
          <a:xfrm>
            <a:off x="152400" y="6535738"/>
            <a:ext cx="7543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Source: CC BY-SA 3.0, https://commons.wikimedia.org/w/index.php?curid=172107</a:t>
            </a:r>
          </a:p>
        </p:txBody>
      </p:sp>
    </p:spTree>
    <p:extLst>
      <p:ext uri="{BB962C8B-B14F-4D97-AF65-F5344CB8AC3E}">
        <p14:creationId xmlns:p14="http://schemas.microsoft.com/office/powerpoint/2010/main" val="263914892"/>
      </p:ext>
    </p:extLst>
  </p:cSld>
  <p:clrMapOvr>
    <a:masterClrMapping/>
  </p:clrMapOvr>
  <p:transition/>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a:latin typeface="Garamond" charset="0"/>
              </a:rPr>
              <a:t>Principle Applied to Another Structure</a:t>
            </a:r>
          </a:p>
        </p:txBody>
      </p:sp>
      <p:sp>
        <p:nvSpPr>
          <p:cNvPr id="10035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7C3DD0F-DD36-AB46-AB2D-07681B2C41E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502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0355" name="Picture 4" descr="santiago-calatrava-oculus-world-trade-center-transportation-hub-hufton-crow_dezeen_1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40" y="952500"/>
            <a:ext cx="6705600" cy="5741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0356" name="Rectangle 5"/>
          <p:cNvSpPr>
            <a:spLocks noChangeArrowheads="1"/>
          </p:cNvSpPr>
          <p:nvPr/>
        </p:nvSpPr>
        <p:spPr bwMode="auto">
          <a:xfrm>
            <a:off x="152400" y="6630988"/>
            <a:ext cx="98298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Tahoma"/>
                <a:ea typeface="+mn-ea"/>
                <a:cs typeface="+mn-cs"/>
              </a:rPr>
              <a:t>Source: https://www.dezeen.com/2016/08/29/santiago-calatrava-oculus-world-trade-center-transportation-hub-new-york-photographs-hufton-crow/</a:t>
            </a:r>
          </a:p>
        </p:txBody>
      </p:sp>
      <p:pic>
        <p:nvPicPr>
          <p:cNvPr id="6" name="Picture 5" descr="651px-Calatrava_IMG_248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64039" y="980729"/>
            <a:ext cx="2294599" cy="31683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Rectangle 6"/>
          <p:cNvSpPr>
            <a:spLocks noChangeArrowheads="1"/>
          </p:cNvSpPr>
          <p:nvPr/>
        </p:nvSpPr>
        <p:spPr bwMode="auto">
          <a:xfrm>
            <a:off x="152400" y="6553200"/>
            <a:ext cx="8915400" cy="338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準建築人手札網站 </a:t>
            </a:r>
            <a:r>
              <a:rPr kumimoji="0" lang="en-US" sz="800" b="0" i="0" u="none" strike="noStrike" kern="1200" cap="none" spc="0" normalizeH="0" baseline="0" noProof="0" dirty="0" err="1">
                <a:ln>
                  <a:noFill/>
                </a:ln>
                <a:solidFill>
                  <a:srgbClr val="000000"/>
                </a:solidFill>
                <a:effectLst/>
                <a:uLnTx/>
                <a:uFillTx/>
                <a:latin typeface="Tahoma"/>
                <a:ea typeface="+mn-ea"/>
                <a:cs typeface="+mn-cs"/>
              </a:rPr>
              <a:t>Forgemind</a:t>
            </a:r>
            <a:r>
              <a:rPr kumimoji="0" lang="en-US" sz="800" b="0" i="0" u="none" strike="noStrike" kern="1200" cap="none" spc="0" normalizeH="0" baseline="0" noProof="0" dirty="0">
                <a:ln>
                  <a:noFill/>
                </a:ln>
                <a:solidFill>
                  <a:srgbClr val="000000"/>
                </a:solidFill>
                <a:effectLst/>
                <a:uLnTx/>
                <a:uFillTx/>
                <a:latin typeface="Tahoma"/>
                <a:ea typeface="+mn-ea"/>
                <a:cs typeface="+mn-cs"/>
              </a:rPr>
              <a:t> </a:t>
            </a:r>
            <a:r>
              <a:rPr kumimoji="0" lang="en-US" sz="800" b="0" i="0" u="none" strike="noStrike" kern="1200" cap="none" spc="0" normalizeH="0" baseline="0" noProof="0" dirty="0" err="1">
                <a:ln>
                  <a:noFill/>
                </a:ln>
                <a:solidFill>
                  <a:srgbClr val="000000"/>
                </a:solidFill>
                <a:effectLst/>
                <a:uLnTx/>
                <a:uFillTx/>
                <a:latin typeface="Tahoma"/>
                <a:ea typeface="+mn-ea"/>
                <a:cs typeface="+mn-cs"/>
              </a:rPr>
              <a:t>ArchiMedia</a:t>
            </a:r>
            <a:r>
              <a:rPr kumimoji="0" lang="en-US" sz="800" b="0" i="0" u="none" strike="noStrike" kern="1200" cap="none" spc="0" normalizeH="0" baseline="0" noProof="0" dirty="0">
                <a:ln>
                  <a:noFill/>
                </a:ln>
                <a:solidFill>
                  <a:srgbClr val="000000"/>
                </a:solidFill>
                <a:effectLst/>
                <a:uLnTx/>
                <a:uFillTx/>
                <a:latin typeface="Tahoma"/>
                <a:ea typeface="+mn-ea"/>
                <a:cs typeface="+mn-cs"/>
              </a:rPr>
              <a:t> - Flickr: IMG_2489.JPG, CC BY 2.0,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hlinkClick r:id="rId4"/>
              </a:rPr>
              <a:t>https://commons.wikimedia.org/w/index.php?curid=31493356</a:t>
            </a:r>
            <a:r>
              <a:rPr kumimoji="0" lang="en-US" sz="800" b="0" i="0" u="none" strike="noStrike" kern="1200" cap="none" spc="0" normalizeH="0" baseline="0" noProof="0" dirty="0">
                <a:ln>
                  <a:noFill/>
                </a:ln>
                <a:solidFill>
                  <a:srgbClr val="000000"/>
                </a:solidFill>
                <a:effectLst/>
                <a:uLnTx/>
                <a:uFillTx/>
                <a:latin typeface="Tahoma"/>
                <a:ea typeface="+mn-ea"/>
                <a:cs typeface="+mn-cs"/>
              </a:rPr>
              <a:t>,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en.wikipedia.org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/wiki/</a:t>
            </a:r>
            <a:r>
              <a:rPr kumimoji="0" lang="en-US" sz="800" b="0" i="0" u="none" strike="noStrike" kern="1200" cap="none" spc="0" normalizeH="0" baseline="0" noProof="0" dirty="0" err="1">
                <a:ln>
                  <a:noFill/>
                </a:ln>
                <a:solidFill>
                  <a:srgbClr val="000000"/>
                </a:solidFill>
                <a:effectLst/>
                <a:uLnTx/>
                <a:uFillTx/>
                <a:latin typeface="Tahoma"/>
                <a:ea typeface="+mn-ea"/>
                <a:cs typeface="+mn-cs"/>
              </a:rPr>
              <a:t>Santiago_Calatrava</a:t>
            </a:r>
            <a:endParaRPr kumimoji="0" lang="en-US" sz="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21958279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tLang="en-US" dirty="0">
                <a:ea typeface="ＭＳ Ｐゴシック" charset="-128"/>
              </a:rPr>
              <a:t>The Overarching Principle</a:t>
            </a:r>
          </a:p>
        </p:txBody>
      </p:sp>
      <p:sp>
        <p:nvSpPr>
          <p:cNvPr id="21709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2B3B4E2E-30E6-F248-9444-D019D8D0019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503</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21709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914400"/>
            <a:ext cx="6350000" cy="411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5214938"/>
            <a:ext cx="9144000" cy="12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06780066"/>
      </p:ext>
    </p:extLst>
  </p:cSld>
  <p:clrMapOvr>
    <a:masterClrMapping/>
  </p:clrMapOvr>
  <p:transition/>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Overarching Principle for Computing?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504</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5576" y="980728"/>
            <a:ext cx="7272808" cy="5454606"/>
          </a:xfrm>
          <a:prstGeom prst="rect">
            <a:avLst/>
          </a:prstGeom>
        </p:spPr>
      </p:pic>
      <p:sp>
        <p:nvSpPr>
          <p:cNvPr id="6" name="Rectangle 5"/>
          <p:cNvSpPr/>
          <p:nvPr/>
        </p:nvSpPr>
        <p:spPr>
          <a:xfrm>
            <a:off x="266429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spectrum.ieee.org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/image/</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MjYzMzAyMg.jpeg</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148238346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Concluding Remarks</a:t>
            </a:r>
          </a:p>
        </p:txBody>
      </p:sp>
      <p:sp>
        <p:nvSpPr>
          <p:cNvPr id="3" name="Content Placeholder 2"/>
          <p:cNvSpPr>
            <a:spLocks noGrp="1"/>
          </p:cNvSpPr>
          <p:nvPr>
            <p:ph idx="1"/>
          </p:nvPr>
        </p:nvSpPr>
        <p:spPr>
          <a:xfrm>
            <a:off x="179512" y="908720"/>
            <a:ext cx="8964488" cy="5193723"/>
          </a:xfrm>
        </p:spPr>
        <p:txBody>
          <a:bodyPr/>
          <a:lstStyle/>
          <a:p>
            <a:r>
              <a:rPr lang="en-US" dirty="0"/>
              <a:t>It is time to design </a:t>
            </a:r>
            <a:r>
              <a:rPr lang="en-US" dirty="0">
                <a:solidFill>
                  <a:srgbClr val="008000"/>
                </a:solidFill>
              </a:rPr>
              <a:t>principled system architectures </a:t>
            </a:r>
            <a:r>
              <a:rPr lang="en-US" dirty="0"/>
              <a:t>to solve the </a:t>
            </a:r>
            <a:r>
              <a:rPr lang="en-US" dirty="0">
                <a:solidFill>
                  <a:srgbClr val="008000"/>
                </a:solidFill>
              </a:rPr>
              <a:t>memory </a:t>
            </a:r>
            <a:r>
              <a:rPr lang="en-US" dirty="0"/>
              <a:t>problem</a:t>
            </a:r>
            <a:endParaRPr lang="en-US" dirty="0">
              <a:solidFill>
                <a:srgbClr val="0000FF"/>
              </a:solidFill>
            </a:endParaRPr>
          </a:p>
          <a:p>
            <a:endParaRPr lang="en-US" sz="1400" dirty="0"/>
          </a:p>
          <a:p>
            <a:r>
              <a:rPr lang="en-US" dirty="0">
                <a:solidFill>
                  <a:srgbClr val="FF0000"/>
                </a:solidFill>
              </a:rPr>
              <a:t>Discover design principles for </a:t>
            </a:r>
            <a:r>
              <a:rPr lang="en-US" dirty="0">
                <a:solidFill>
                  <a:srgbClr val="0000FF"/>
                </a:solidFill>
              </a:rPr>
              <a:t>fundamentally secure and reliable computer architectures</a:t>
            </a:r>
          </a:p>
          <a:p>
            <a:endParaRPr lang="en-US" sz="1400" dirty="0">
              <a:solidFill>
                <a:srgbClr val="FF0000"/>
              </a:solidFill>
            </a:endParaRPr>
          </a:p>
          <a:p>
            <a:r>
              <a:rPr lang="en-US" dirty="0">
                <a:solidFill>
                  <a:srgbClr val="FF0000"/>
                </a:solidFill>
              </a:rPr>
              <a:t>Design complete systems to be balanced and energy-efficient</a:t>
            </a:r>
            <a:r>
              <a:rPr lang="en-US" dirty="0"/>
              <a:t>, i.e., </a:t>
            </a:r>
            <a:r>
              <a:rPr lang="en-US" dirty="0">
                <a:solidFill>
                  <a:srgbClr val="0000FF"/>
                </a:solidFill>
              </a:rPr>
              <a:t>low latency </a:t>
            </a:r>
            <a:r>
              <a:rPr lang="en-US" dirty="0"/>
              <a:t>and</a:t>
            </a:r>
            <a:r>
              <a:rPr lang="en-US" dirty="0">
                <a:solidFill>
                  <a:srgbClr val="0000FF"/>
                </a:solidFill>
              </a:rPr>
              <a:t> data-centric (or memory-centric) </a:t>
            </a:r>
          </a:p>
          <a:p>
            <a:endParaRPr lang="en-US" sz="1400" dirty="0">
              <a:solidFill>
                <a:srgbClr val="0000FF"/>
              </a:solidFill>
            </a:endParaRPr>
          </a:p>
          <a:p>
            <a:r>
              <a:rPr lang="en-US" dirty="0">
                <a:solidFill>
                  <a:srgbClr val="FF0000"/>
                </a:solidFill>
              </a:rPr>
              <a:t>Enable new and emerging memory architectures </a:t>
            </a:r>
          </a:p>
          <a:p>
            <a:endParaRPr lang="en-US" sz="1400" dirty="0">
              <a:solidFill>
                <a:srgbClr val="0000FF"/>
              </a:solidFill>
            </a:endParaRPr>
          </a:p>
          <a:p>
            <a:r>
              <a:rPr lang="en-US" dirty="0">
                <a:solidFill>
                  <a:srgbClr val="0000FF"/>
                </a:solidFill>
              </a:rPr>
              <a:t>This </a:t>
            </a:r>
            <a:r>
              <a:rPr lang="en-US" dirty="0">
                <a:solidFill>
                  <a:srgbClr val="000000"/>
                </a:solidFill>
              </a:rPr>
              <a:t>can</a:t>
            </a:r>
          </a:p>
          <a:p>
            <a:pPr lvl="1"/>
            <a:r>
              <a:rPr lang="en-US" dirty="0"/>
              <a:t>Lead to </a:t>
            </a:r>
            <a:r>
              <a:rPr lang="en-US" b="1" dirty="0">
                <a:solidFill>
                  <a:schemeClr val="accent2">
                    <a:lumMod val="75000"/>
                  </a:schemeClr>
                </a:solidFill>
              </a:rPr>
              <a:t>orders-of-magnitude </a:t>
            </a:r>
            <a:r>
              <a:rPr lang="en-US" dirty="0"/>
              <a:t>improvements </a:t>
            </a:r>
          </a:p>
          <a:p>
            <a:pPr lvl="1"/>
            <a:r>
              <a:rPr lang="en-US" b="1" dirty="0">
                <a:solidFill>
                  <a:srgbClr val="2C6123"/>
                </a:solidFill>
              </a:rPr>
              <a:t>Enable new applications &amp; computing platforms</a:t>
            </a:r>
          </a:p>
          <a:p>
            <a:pPr lvl="1"/>
            <a:r>
              <a:rPr lang="is-IS" b="1" dirty="0">
                <a:solidFill>
                  <a:srgbClr val="2C6123"/>
                </a:solidFill>
              </a:rPr>
              <a:t>Enable better understanding of nature</a:t>
            </a:r>
          </a:p>
          <a:p>
            <a:pPr lvl="1"/>
            <a:r>
              <a:rPr lang="is-IS" sz="2000" b="1" dirty="0">
                <a:solidFill>
                  <a:srgbClr val="2C6123"/>
                </a:solidFill>
              </a:rPr>
              <a:t>…</a:t>
            </a:r>
            <a:endParaRPr lang="en-US" sz="2000" b="1" dirty="0">
              <a:solidFill>
                <a:srgbClr val="2C6123"/>
              </a:solidFill>
            </a:endParaRPr>
          </a:p>
          <a:p>
            <a:endParaRPr lang="en-US" dirty="0">
              <a:solidFill>
                <a:srgbClr val="0000FF"/>
              </a:solidFill>
            </a:endParaRPr>
          </a:p>
          <a:p>
            <a:endParaRPr lang="en-US" dirty="0"/>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505</a:t>
            </a:fld>
            <a:endParaRPr lang="en-US" dirty="0"/>
          </a:p>
        </p:txBody>
      </p:sp>
    </p:spTree>
    <p:extLst>
      <p:ext uri="{BB962C8B-B14F-4D97-AF65-F5344CB8AC3E}">
        <p14:creationId xmlns:p14="http://schemas.microsoft.com/office/powerpoint/2010/main" val="2821739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Think Across the Stack</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506</a:t>
            </a:fld>
            <a:endParaRPr lang="en-US"/>
          </a:p>
        </p:txBody>
      </p:sp>
      <p:sp>
        <p:nvSpPr>
          <p:cNvPr id="5" name="Text Box 17"/>
          <p:cNvSpPr txBox="1">
            <a:spLocks noChangeArrowheads="1"/>
          </p:cNvSpPr>
          <p:nvPr/>
        </p:nvSpPr>
        <p:spPr bwMode="auto">
          <a:xfrm>
            <a:off x="3501600" y="3690342"/>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Micro-architecture</a:t>
            </a:r>
          </a:p>
        </p:txBody>
      </p:sp>
      <p:sp>
        <p:nvSpPr>
          <p:cNvPr id="6" name="Text Box 18"/>
          <p:cNvSpPr txBox="1">
            <a:spLocks noChangeAspect="1" noChangeArrowheads="1"/>
          </p:cNvSpPr>
          <p:nvPr/>
        </p:nvSpPr>
        <p:spPr bwMode="auto">
          <a:xfrm>
            <a:off x="3501600" y="3318867"/>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SW/HW Interface</a:t>
            </a:r>
          </a:p>
        </p:txBody>
      </p:sp>
      <p:sp>
        <p:nvSpPr>
          <p:cNvPr id="7" name="Text Box 19"/>
          <p:cNvSpPr txBox="1">
            <a:spLocks noChangeAspect="1" noChangeArrowheads="1"/>
          </p:cNvSpPr>
          <p:nvPr/>
        </p:nvSpPr>
        <p:spPr bwMode="auto">
          <a:xfrm>
            <a:off x="3498425" y="2654548"/>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283073"/>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1916360"/>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063404"/>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cs typeface="Arial" charset="0"/>
              </a:rPr>
              <a:t>Logic</a:t>
            </a:r>
          </a:p>
          <a:p>
            <a:pPr>
              <a:defRPr/>
            </a:pPr>
            <a:endParaRPr lang="en-US" sz="1750" dirty="0">
              <a:solidFill>
                <a:srgbClr val="000000"/>
              </a:solidFill>
              <a:latin typeface="Tahoma" pitchFamily="34" charset="0"/>
              <a:cs typeface="Arial" charset="0"/>
            </a:endParaRPr>
          </a:p>
        </p:txBody>
      </p:sp>
      <p:sp>
        <p:nvSpPr>
          <p:cNvPr id="11" name="Text Box 23"/>
          <p:cNvSpPr txBox="1">
            <a:spLocks noChangeAspect="1" noChangeArrowheads="1"/>
          </p:cNvSpPr>
          <p:nvPr/>
        </p:nvSpPr>
        <p:spPr bwMode="auto">
          <a:xfrm>
            <a:off x="3501600" y="4434879"/>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2996480"/>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System Software</a:t>
            </a:r>
          </a:p>
        </p:txBody>
      </p:sp>
      <p:sp>
        <p:nvSpPr>
          <p:cNvPr id="13" name="Text Box 23"/>
          <p:cNvSpPr txBox="1">
            <a:spLocks noChangeAspect="1" noChangeArrowheads="1"/>
          </p:cNvSpPr>
          <p:nvPr/>
        </p:nvSpPr>
        <p:spPr bwMode="auto">
          <a:xfrm>
            <a:off x="3503188" y="4790479"/>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2393540"/>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FF"/>
              </a:solidFill>
              <a:latin typeface="Tahoma"/>
            </a:endParaRPr>
          </a:p>
        </p:txBody>
      </p:sp>
    </p:spTree>
    <p:extLst>
      <p:ext uri="{BB962C8B-B14F-4D97-AF65-F5344CB8AC3E}">
        <p14:creationId xmlns:p14="http://schemas.microsoft.com/office/powerpoint/2010/main" val="17780993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If In Doubt, See Other Doubtful Technologies</a:t>
            </a:r>
          </a:p>
        </p:txBody>
      </p:sp>
      <p:sp>
        <p:nvSpPr>
          <p:cNvPr id="3" name="Content Placeholder 2"/>
          <p:cNvSpPr>
            <a:spLocks noGrp="1"/>
          </p:cNvSpPr>
          <p:nvPr>
            <p:ph idx="1"/>
          </p:nvPr>
        </p:nvSpPr>
        <p:spPr>
          <a:xfrm>
            <a:off x="228600" y="980728"/>
            <a:ext cx="8610600" cy="4876800"/>
          </a:xfrm>
        </p:spPr>
        <p:txBody>
          <a:bodyPr/>
          <a:lstStyle/>
          <a:p>
            <a:r>
              <a:rPr lang="en-US" dirty="0"/>
              <a:t>A very “doubtful” emerging technology </a:t>
            </a:r>
          </a:p>
          <a:p>
            <a:pPr lvl="1"/>
            <a:r>
              <a:rPr lang="en-US" dirty="0"/>
              <a:t>for at least two decades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507</a:t>
            </a:fld>
            <a:endParaRPr lang="en-US" altLang="en-US">
              <a:solidFill>
                <a:srgbClr val="000000"/>
              </a:solidFill>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lvl="0" algn="ctr">
              <a:spcBef>
                <a:spcPts val="450"/>
              </a:spcBef>
            </a:pPr>
            <a:r>
              <a:rPr lang="en-US" sz="2100" b="1" dirty="0">
                <a:solidFill>
                  <a:srgbClr val="0000FF"/>
                </a:solidFill>
                <a:latin typeface="Adobe Garamond Pro" panose="02020502060506020403" pitchFamily="18" charset="0"/>
                <a:hlinkClick r:id="rId2"/>
              </a:rPr>
              <a:t>https://arxiv.org/pdf/1706.08642</a:t>
            </a:r>
            <a:r>
              <a:rPr lang="en-US" sz="2100" b="1" dirty="0">
                <a:solidFill>
                  <a:srgbClr val="0000FF"/>
                </a:solidFill>
                <a:latin typeface="Adobe Garamond Pro" panose="02020502060506020403" pitchFamily="18" charset="0"/>
              </a:rPr>
              <a:t>  </a:t>
            </a: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162" y="1855679"/>
            <a:ext cx="7411230" cy="4527856"/>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596831" y="2132856"/>
            <a:ext cx="3874137" cy="369332"/>
          </a:xfrm>
          <a:prstGeom prst="rect">
            <a:avLst/>
          </a:prstGeom>
          <a:noFill/>
        </p:spPr>
        <p:txBody>
          <a:bodyPr wrap="none" rtlCol="0">
            <a:spAutoFit/>
          </a:bodyPr>
          <a:lstStyle/>
          <a:p>
            <a:r>
              <a:rPr lang="en-US" i="1" dirty="0">
                <a:solidFill>
                  <a:srgbClr val="FF0000"/>
                </a:solidFill>
              </a:rPr>
              <a:t>Proceedings of the IEEE, Sept. 2017</a:t>
            </a:r>
          </a:p>
        </p:txBody>
      </p:sp>
    </p:spTree>
    <p:extLst>
      <p:ext uri="{BB962C8B-B14F-4D97-AF65-F5344CB8AC3E}">
        <p14:creationId xmlns:p14="http://schemas.microsoft.com/office/powerpoint/2010/main" val="2262642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Accelerated Memory Course (~6.5 hours)</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0000FF"/>
                </a:solidFill>
              </a:rPr>
              <a:t>ACACES 2018 </a:t>
            </a:r>
          </a:p>
          <a:p>
            <a:pPr lvl="1"/>
            <a:r>
              <a:rPr lang="en-US" dirty="0"/>
              <a:t>Memory Systems and Memory-Centric Computing Systems</a:t>
            </a:r>
          </a:p>
          <a:p>
            <a:pPr lvl="1"/>
            <a:r>
              <a:rPr lang="en-US" dirty="0"/>
              <a:t>Taught by Onur Mutlu July 9-13, 2018</a:t>
            </a:r>
          </a:p>
          <a:p>
            <a:pPr lvl="1"/>
            <a:r>
              <a:rPr lang="en-US" dirty="0"/>
              <a:t>~6.5 hours of lectures</a:t>
            </a:r>
          </a:p>
          <a:p>
            <a:endParaRPr lang="en-US" dirty="0">
              <a:solidFill>
                <a:srgbClr val="0000FF"/>
              </a:solidFill>
            </a:endParaRPr>
          </a:p>
          <a:p>
            <a:r>
              <a:rPr lang="en-US" dirty="0">
                <a:solidFill>
                  <a:srgbClr val="0000FF"/>
                </a:solidFill>
              </a:rPr>
              <a:t>Website for the Course including Videos, Slides, Papers</a:t>
            </a:r>
          </a:p>
          <a:p>
            <a:pPr lvl="1"/>
            <a:r>
              <a:rPr lang="en-US" dirty="0">
                <a:hlinkClick r:id="rId2"/>
              </a:rPr>
              <a:t>https://people.inf.ethz.ch/omutlu/acaces2018.html</a:t>
            </a:r>
            <a:r>
              <a:rPr lang="en-US" dirty="0"/>
              <a:t> </a:t>
            </a:r>
          </a:p>
          <a:p>
            <a:pPr lvl="1"/>
            <a:r>
              <a:rPr lang="en-US" dirty="0">
                <a:hlinkClick r:id="rId3"/>
              </a:rPr>
              <a:t>https://www.youtube.com/playlist?list=PL5Q2soXY2Zi-HXxomthrpDpMJm05P6J9x</a:t>
            </a:r>
            <a:r>
              <a:rPr lang="en-US" dirty="0"/>
              <a:t> </a:t>
            </a:r>
          </a:p>
          <a:p>
            <a:pPr lvl="1"/>
            <a:endParaRPr lang="en-US" dirty="0">
              <a:hlinkClick r:id="rId4"/>
            </a:endParaRPr>
          </a:p>
          <a:p>
            <a:r>
              <a:rPr lang="en-US" dirty="0">
                <a:solidFill>
                  <a:srgbClr val="0000FF"/>
                </a:solidFill>
              </a:rPr>
              <a:t>All Papers are at:</a:t>
            </a:r>
          </a:p>
          <a:p>
            <a:pPr lvl="1"/>
            <a:r>
              <a:rPr lang="en-US" dirty="0">
                <a:hlinkClick r:id="rId4"/>
              </a:rPr>
              <a:t>https://people.inf.ethz.ch/omutlu/projects.htm</a:t>
            </a:r>
            <a:r>
              <a:rPr lang="en-US" dirty="0"/>
              <a:t> </a:t>
            </a:r>
          </a:p>
          <a:p>
            <a:pPr lvl="1"/>
            <a:r>
              <a:rPr lang="en-US" dirty="0"/>
              <a:t>Final lecture notes and readings (for all topics)</a:t>
            </a:r>
          </a:p>
          <a:p>
            <a:endParaRPr lang="en-US" dirty="0">
              <a:solidFill>
                <a:srgbClr val="0000FF"/>
              </a:solidFill>
            </a:endParaRPr>
          </a:p>
          <a:p>
            <a:pPr lvl="1"/>
            <a:endParaRPr lang="en-US" dirty="0"/>
          </a:p>
          <a:p>
            <a:pPr lvl="1"/>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024"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024" rtl="0" eaLnBrk="1" fontAlgn="auto" latinLnBrk="0" hangingPunct="1">
                <a:lnSpc>
                  <a:spcPct val="100000"/>
                </a:lnSpc>
                <a:spcBef>
                  <a:spcPts val="0"/>
                </a:spcBef>
                <a:spcAft>
                  <a:spcPts val="0"/>
                </a:spcAft>
                <a:buClrTx/>
                <a:buSzTx/>
                <a:buFontTx/>
                <a:buNone/>
                <a:tabLst/>
                <a:defRPr/>
              </a:pPr>
              <a:t>508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099279725"/>
      </p:ext>
    </p:extLst>
  </p:cSld>
  <p:clrMapOvr>
    <a:masterClrMapping/>
  </p:clrMapOvr>
  <p:transition/>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solidFill>
                  <a:srgbClr val="0000FF"/>
                </a:solidFill>
              </a:rPr>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1 February 2019</a:t>
            </a:r>
          </a:p>
          <a:p>
            <a:r>
              <a:rPr lang="en-US" sz="2200" dirty="0"/>
              <a:t>UT Austin ECE Endowed Lecture Series</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216024" y="5949280"/>
            <a:ext cx="1745138" cy="504938"/>
          </a:xfrm>
          <a:prstGeom prst="rect">
            <a:avLst/>
          </a:prstGeom>
        </p:spPr>
      </p:pic>
      <p:sp>
        <p:nvSpPr>
          <p:cNvPr id="13" name="Title 1"/>
          <p:cNvSpPr>
            <a:spLocks noGrp="1"/>
          </p:cNvSpPr>
          <p:nvPr>
            <p:ph type="ctrTitle"/>
          </p:nvPr>
        </p:nvSpPr>
        <p:spPr>
          <a:xfrm>
            <a:off x="216024" y="1371600"/>
            <a:ext cx="8820472" cy="2201416"/>
          </a:xfrm>
        </p:spPr>
        <p:txBody>
          <a:bodyPr>
            <a:normAutofit/>
          </a:bodyPr>
          <a:lstStyle/>
          <a:p>
            <a:pPr algn="ctr"/>
            <a:r>
              <a:rPr lang="en-US" sz="3600" b="1" dirty="0"/>
              <a:t>Memory Systems </a:t>
            </a:r>
            <a:br>
              <a:rPr lang="en-US" sz="3600" b="1" dirty="0"/>
            </a:br>
            <a:r>
              <a:rPr lang="en-US" sz="3600" b="1" dirty="0"/>
              <a:t>and Memory-Centric Computing Systems</a:t>
            </a:r>
            <a:br>
              <a:rPr lang="en-US" sz="3600" b="1" dirty="0"/>
            </a:br>
            <a:r>
              <a:rPr lang="en-US" sz="3600" b="1" dirty="0">
                <a:solidFill>
                  <a:srgbClr val="FF0000"/>
                </a:solidFill>
              </a:rPr>
              <a:t>Lecture 3: Principles and Conclusion</a:t>
            </a:r>
          </a:p>
        </p:txBody>
      </p:sp>
      <p:pic>
        <p:nvPicPr>
          <p:cNvPr id="10" name="Picture 2" descr="ETH Zurich short logo, black"/>
          <p:cNvPicPr>
            <a:picLocks noChangeAspect="1" noChangeArrowheads="1"/>
          </p:cNvPicPr>
          <p:nvPr/>
        </p:nvPicPr>
        <p:blipFill rotWithShape="1">
          <a:blip r:embed="rId6">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7"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1866176324"/>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Acknowledgments</a:t>
            </a:r>
          </a:p>
        </p:txBody>
      </p:sp>
      <p:sp>
        <p:nvSpPr>
          <p:cNvPr id="3" name="Content Placeholder 2"/>
          <p:cNvSpPr>
            <a:spLocks noGrp="1"/>
          </p:cNvSpPr>
          <p:nvPr>
            <p:ph idx="1"/>
          </p:nvPr>
        </p:nvSpPr>
        <p:spPr>
          <a:xfrm>
            <a:off x="228600" y="1187605"/>
            <a:ext cx="8610600" cy="5193723"/>
          </a:xfrm>
        </p:spPr>
        <p:txBody>
          <a:bodyPr/>
          <a:lstStyle/>
          <a:p>
            <a:r>
              <a:rPr lang="en-US" dirty="0">
                <a:solidFill>
                  <a:srgbClr val="0000FF"/>
                </a:solidFill>
              </a:rPr>
              <a:t>My current and past students and postdocs</a:t>
            </a:r>
          </a:p>
          <a:p>
            <a:pPr lvl="1"/>
            <a:r>
              <a:rPr lang="en-US" sz="2100" dirty="0" err="1"/>
              <a:t>Rachata</a:t>
            </a:r>
            <a:r>
              <a:rPr lang="en-US" sz="2100" dirty="0"/>
              <a:t> </a:t>
            </a:r>
            <a:r>
              <a:rPr lang="en-US" sz="2100" dirty="0" err="1"/>
              <a:t>Ausavarungnirun</a:t>
            </a:r>
            <a:r>
              <a:rPr lang="en-US" sz="2100" dirty="0"/>
              <a:t>, Abhishek </a:t>
            </a:r>
            <a:r>
              <a:rPr lang="en-US" sz="2100" dirty="0" err="1"/>
              <a:t>Bhowmick</a:t>
            </a:r>
            <a:r>
              <a:rPr lang="en-US" sz="2100" dirty="0"/>
              <a:t>, </a:t>
            </a:r>
            <a:r>
              <a:rPr lang="en-US" sz="2100" dirty="0" err="1"/>
              <a:t>Amirali</a:t>
            </a:r>
            <a:r>
              <a:rPr lang="en-US" sz="2100" dirty="0"/>
              <a:t> </a:t>
            </a:r>
            <a:r>
              <a:rPr lang="en-US" sz="2100" dirty="0" err="1"/>
              <a:t>Boroumand</a:t>
            </a:r>
            <a:r>
              <a:rPr lang="en-US" sz="2100" dirty="0"/>
              <a:t>, </a:t>
            </a:r>
            <a:r>
              <a:rPr lang="en-US" sz="2100" dirty="0" err="1"/>
              <a:t>Rui</a:t>
            </a:r>
            <a:r>
              <a:rPr lang="en-US" sz="2100" dirty="0"/>
              <a:t> </a:t>
            </a:r>
            <a:r>
              <a:rPr lang="en-US" sz="2100" dirty="0" err="1"/>
              <a:t>Cai</a:t>
            </a:r>
            <a:r>
              <a:rPr lang="en-US" sz="2100" dirty="0"/>
              <a:t>, Yu </a:t>
            </a:r>
            <a:r>
              <a:rPr lang="en-US" sz="2100" dirty="0" err="1"/>
              <a:t>Cai</a:t>
            </a:r>
            <a:r>
              <a:rPr lang="en-US" sz="2100" dirty="0"/>
              <a:t>, Kevin Chang, </a:t>
            </a:r>
            <a:r>
              <a:rPr lang="en-US" sz="2100" dirty="0" err="1"/>
              <a:t>Saugata</a:t>
            </a:r>
            <a:r>
              <a:rPr lang="en-US" sz="2100" dirty="0"/>
              <a:t> </a:t>
            </a:r>
            <a:r>
              <a:rPr lang="en-US" sz="2100" dirty="0" err="1"/>
              <a:t>Ghose</a:t>
            </a:r>
            <a:r>
              <a:rPr lang="en-US" sz="2100" dirty="0"/>
              <a:t>, Kevin Hsieh, Tyler </a:t>
            </a:r>
            <a:r>
              <a:rPr lang="en-US" sz="2100" dirty="0" err="1"/>
              <a:t>Huberty</a:t>
            </a:r>
            <a:r>
              <a:rPr lang="en-US" sz="2100" dirty="0"/>
              <a:t>, Ben </a:t>
            </a:r>
            <a:r>
              <a:rPr lang="en-US" sz="2100" dirty="0" err="1"/>
              <a:t>Jaiyen</a:t>
            </a:r>
            <a:r>
              <a:rPr lang="en-US" sz="2100" dirty="0"/>
              <a:t>, Samira Khan, </a:t>
            </a:r>
            <a:r>
              <a:rPr lang="en-US" sz="2100" dirty="0" err="1"/>
              <a:t>Jeremie</a:t>
            </a:r>
            <a:r>
              <a:rPr lang="en-US" sz="2100" dirty="0"/>
              <a:t> Kim, Yoongu Kim, Yang Li, Jamie Liu, Lavanya Subramanian, Donghyuk Lee, </a:t>
            </a:r>
            <a:r>
              <a:rPr lang="en-US" sz="2100" dirty="0" err="1"/>
              <a:t>Yixin</a:t>
            </a:r>
            <a:r>
              <a:rPr lang="en-US" sz="2100" dirty="0"/>
              <a:t> </a:t>
            </a:r>
            <a:r>
              <a:rPr lang="en-US" sz="2100" dirty="0" err="1"/>
              <a:t>Luo</a:t>
            </a:r>
            <a:r>
              <a:rPr lang="en-US" sz="2100" dirty="0"/>
              <a:t>, Justin Meza, Gennady </a:t>
            </a:r>
            <a:r>
              <a:rPr lang="en-US" sz="2100" dirty="0" err="1"/>
              <a:t>Pekhimenko</a:t>
            </a:r>
            <a:r>
              <a:rPr lang="en-US" sz="2100" dirty="0"/>
              <a:t>, Vivek Seshadri, Lavanya Subramanian, </a:t>
            </a:r>
            <a:r>
              <a:rPr lang="en-US" sz="2100" dirty="0" err="1"/>
              <a:t>Nandita</a:t>
            </a:r>
            <a:r>
              <a:rPr lang="en-US" sz="2100" dirty="0"/>
              <a:t> </a:t>
            </a:r>
            <a:r>
              <a:rPr lang="en-US" sz="2100" dirty="0" err="1"/>
              <a:t>Vijaykumar</a:t>
            </a:r>
            <a:r>
              <a:rPr lang="en-US" sz="2100" dirty="0"/>
              <a:t>, </a:t>
            </a:r>
            <a:r>
              <a:rPr lang="en-US" sz="2100" dirty="0" err="1"/>
              <a:t>HanBin</a:t>
            </a:r>
            <a:r>
              <a:rPr lang="en-US" sz="2100" dirty="0"/>
              <a:t> Yoon, </a:t>
            </a:r>
            <a:r>
              <a:rPr lang="en-US" sz="2100" dirty="0" err="1"/>
              <a:t>Jishen</a:t>
            </a:r>
            <a:r>
              <a:rPr lang="en-US" sz="2100" dirty="0"/>
              <a:t> Zhao, …</a:t>
            </a:r>
          </a:p>
          <a:p>
            <a:endParaRPr lang="en-US" sz="400" dirty="0"/>
          </a:p>
          <a:p>
            <a:endParaRPr lang="en-US" sz="400" dirty="0"/>
          </a:p>
          <a:p>
            <a:endParaRPr lang="en-US" sz="400" dirty="0"/>
          </a:p>
          <a:p>
            <a:r>
              <a:rPr lang="en-US" dirty="0">
                <a:solidFill>
                  <a:srgbClr val="0000FF"/>
                </a:solidFill>
              </a:rPr>
              <a:t>My collaborators</a:t>
            </a:r>
          </a:p>
          <a:p>
            <a:pPr lvl="1"/>
            <a:r>
              <a:rPr lang="en-US" sz="2100" dirty="0"/>
              <a:t>Can Alkan, Chita Das, Phil Gibbons, </a:t>
            </a:r>
            <a:r>
              <a:rPr lang="en-US" sz="2100" dirty="0" err="1"/>
              <a:t>Sriram</a:t>
            </a:r>
            <a:r>
              <a:rPr lang="en-US" sz="2100" dirty="0"/>
              <a:t> </a:t>
            </a:r>
            <a:r>
              <a:rPr lang="en-US" sz="2100" dirty="0" err="1"/>
              <a:t>Govindan</a:t>
            </a:r>
            <a:r>
              <a:rPr lang="en-US" sz="2100" dirty="0"/>
              <a:t>, Norm </a:t>
            </a:r>
            <a:r>
              <a:rPr lang="en-US" sz="2100" dirty="0" err="1"/>
              <a:t>Jouppi</a:t>
            </a:r>
            <a:r>
              <a:rPr lang="en-US" sz="2100" dirty="0"/>
              <a:t>, </a:t>
            </a:r>
            <a:r>
              <a:rPr lang="en-US" sz="2100" dirty="0" err="1"/>
              <a:t>Mahmut</a:t>
            </a:r>
            <a:r>
              <a:rPr lang="en-US" sz="2100" dirty="0"/>
              <a:t> </a:t>
            </a:r>
            <a:r>
              <a:rPr lang="en-US" sz="2100" dirty="0" err="1"/>
              <a:t>Kandemir</a:t>
            </a:r>
            <a:r>
              <a:rPr lang="en-US" sz="2100" dirty="0"/>
              <a:t>, Mike </a:t>
            </a:r>
            <a:r>
              <a:rPr lang="en-US" sz="2100" dirty="0" err="1"/>
              <a:t>Kozuch</a:t>
            </a:r>
            <a:r>
              <a:rPr lang="en-US" sz="2100" dirty="0"/>
              <a:t>, </a:t>
            </a:r>
            <a:r>
              <a:rPr lang="en-US" sz="2100" dirty="0" err="1"/>
              <a:t>Konrad</a:t>
            </a:r>
            <a:r>
              <a:rPr lang="en-US" sz="2100" dirty="0"/>
              <a:t> Lai, Ken Mai, Todd Mowry, Yale </a:t>
            </a:r>
            <a:r>
              <a:rPr lang="en-US" sz="2100" dirty="0" err="1"/>
              <a:t>Patt</a:t>
            </a:r>
            <a:r>
              <a:rPr lang="en-US" sz="2100" dirty="0"/>
              <a:t>, </a:t>
            </a:r>
            <a:r>
              <a:rPr lang="en-US" sz="2100" dirty="0" err="1"/>
              <a:t>Moinuddin</a:t>
            </a:r>
            <a:r>
              <a:rPr lang="en-US" sz="2100" dirty="0"/>
              <a:t> </a:t>
            </a:r>
            <a:r>
              <a:rPr lang="en-US" sz="2100" dirty="0" err="1"/>
              <a:t>Qureshi</a:t>
            </a:r>
            <a:r>
              <a:rPr lang="en-US" sz="2100" dirty="0"/>
              <a:t>, Partha Ranganathan, </a:t>
            </a:r>
            <a:r>
              <a:rPr lang="en-US" sz="2100" dirty="0" err="1"/>
              <a:t>Bikash</a:t>
            </a:r>
            <a:r>
              <a:rPr lang="en-US" sz="2100" dirty="0"/>
              <a:t> Sharma, </a:t>
            </a:r>
            <a:r>
              <a:rPr lang="en-US" sz="2100" dirty="0" err="1"/>
              <a:t>Kushagra</a:t>
            </a:r>
            <a:r>
              <a:rPr lang="en-US" sz="2100" dirty="0"/>
              <a:t> </a:t>
            </a:r>
            <a:r>
              <a:rPr lang="en-US" sz="2100" dirty="0" err="1"/>
              <a:t>Vaid</a:t>
            </a:r>
            <a:r>
              <a:rPr lang="en-US" sz="2100" dirty="0"/>
              <a:t>, Chris Wilkerson, …</a:t>
            </a:r>
          </a:p>
        </p:txBody>
      </p:sp>
      <p:sp>
        <p:nvSpPr>
          <p:cNvPr id="4" name="Slide Number Placeholder 3"/>
          <p:cNvSpPr>
            <a:spLocks noGrp="1"/>
          </p:cNvSpPr>
          <p:nvPr>
            <p:ph type="sldNum" sz="quarter" idx="11"/>
          </p:nvPr>
        </p:nvSpPr>
        <p:spPr/>
        <p:txBody>
          <a:bodyPr/>
          <a:lstStyle/>
          <a:p>
            <a:fld id="{27F28456-B93E-5440-A8F9-7EDDF5DA4557}" type="slidenum">
              <a:rPr lang="en-US" smtClean="0">
                <a:solidFill>
                  <a:srgbClr val="000000"/>
                </a:solidFill>
              </a:rPr>
              <a:pPr/>
              <a:t>510</a:t>
            </a:fld>
            <a:endParaRPr lang="en-US">
              <a:solidFill>
                <a:srgbClr val="000000"/>
              </a:solidFill>
            </a:endParaRPr>
          </a:p>
        </p:txBody>
      </p:sp>
    </p:spTree>
    <p:extLst>
      <p:ext uri="{BB962C8B-B14F-4D97-AF65-F5344CB8AC3E}">
        <p14:creationId xmlns:p14="http://schemas.microsoft.com/office/powerpoint/2010/main" val="1033300965"/>
      </p:ext>
    </p:extLst>
  </p:cSld>
  <p:clrMapOvr>
    <a:masterClrMapping/>
  </p:clrMapOvr>
  <p:transition/>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Funding Acknowledgments</a:t>
            </a:r>
          </a:p>
        </p:txBody>
      </p:sp>
      <p:sp>
        <p:nvSpPr>
          <p:cNvPr id="3" name="Content Placeholder 2"/>
          <p:cNvSpPr>
            <a:spLocks noGrp="1"/>
          </p:cNvSpPr>
          <p:nvPr>
            <p:ph idx="1"/>
          </p:nvPr>
        </p:nvSpPr>
        <p:spPr/>
        <p:txBody>
          <a:bodyPr/>
          <a:lstStyle/>
          <a:p>
            <a:r>
              <a:rPr lang="en-US" dirty="0"/>
              <a:t>NSF</a:t>
            </a:r>
          </a:p>
          <a:p>
            <a:r>
              <a:rPr lang="en-US" dirty="0"/>
              <a:t>GSRC</a:t>
            </a:r>
          </a:p>
          <a:p>
            <a:r>
              <a:rPr lang="en-US" dirty="0"/>
              <a:t>SRC</a:t>
            </a:r>
          </a:p>
          <a:p>
            <a:r>
              <a:rPr lang="en-US" dirty="0" err="1"/>
              <a:t>CyLab</a:t>
            </a:r>
            <a:endParaRPr lang="en-US" dirty="0"/>
          </a:p>
          <a:p>
            <a:r>
              <a:rPr lang="en-US" dirty="0"/>
              <a:t>Alibaba, AMD, Google, Facebook, HP Labs, Huawei, IBM, Intel, Microsoft, Nvidia, Oracle, Qualcomm, Rambus, Samsung, Seagate, VMware</a:t>
            </a:r>
          </a:p>
        </p:txBody>
      </p:sp>
      <p:sp>
        <p:nvSpPr>
          <p:cNvPr id="4" name="Slide Number Placeholder 3"/>
          <p:cNvSpPr>
            <a:spLocks noGrp="1"/>
          </p:cNvSpPr>
          <p:nvPr>
            <p:ph type="sldNum" sz="quarter" idx="11"/>
          </p:nvPr>
        </p:nvSpPr>
        <p:spPr/>
        <p:txBody>
          <a:bodyPr/>
          <a:lstStyle/>
          <a:p>
            <a:fld id="{27F28456-B93E-5440-A8F9-7EDDF5DA4557}" type="slidenum">
              <a:rPr lang="en-US" smtClean="0">
                <a:solidFill>
                  <a:srgbClr val="000000"/>
                </a:solidFill>
              </a:rPr>
              <a:pPr/>
              <a:t>511</a:t>
            </a:fld>
            <a:endParaRPr lang="en-US">
              <a:solidFill>
                <a:srgbClr val="000000"/>
              </a:solidFill>
            </a:endParaRPr>
          </a:p>
        </p:txBody>
      </p:sp>
    </p:spTree>
    <p:extLst>
      <p:ext uri="{BB962C8B-B14F-4D97-AF65-F5344CB8AC3E}">
        <p14:creationId xmlns:p14="http://schemas.microsoft.com/office/powerpoint/2010/main" val="2136549113"/>
      </p:ext>
    </p:extLst>
  </p:cSld>
  <p:clrMapOvr>
    <a:masterClrMapping/>
  </p:clrMapOvr>
  <p:transition/>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Slides Not Covered </a:t>
            </a:r>
            <a:br>
              <a:rPr lang="en-US" dirty="0"/>
            </a:br>
            <a:r>
              <a:rPr lang="en-US" dirty="0"/>
              <a:t>			But Could Be Useful</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512</a:t>
            </a:fld>
            <a:endParaRPr lang="en-US" altLang="en-US">
              <a:solidFill>
                <a:srgbClr val="000000"/>
              </a:solidFill>
            </a:endParaRPr>
          </a:p>
        </p:txBody>
      </p:sp>
    </p:spTree>
    <p:extLst>
      <p:ext uri="{BB962C8B-B14F-4D97-AF65-F5344CB8AC3E}">
        <p14:creationId xmlns:p14="http://schemas.microsoft.com/office/powerpoint/2010/main" val="254612198"/>
      </p:ext>
    </p:extLst>
  </p:cSld>
  <p:clrMapOvr>
    <a:masterClrMapping/>
  </p:clrMapOvr>
  <p:transition/>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833563"/>
            <a:ext cx="8428037" cy="822325"/>
          </a:xfrm>
        </p:spPr>
        <p:txBody>
          <a:bodyPr/>
          <a:lstStyle/>
          <a:p>
            <a:pPr algn="ctr" eaLnBrk="1" hangingPunct="1"/>
            <a:r>
              <a:rPr lang="en-US" sz="4000" dirty="0">
                <a:latin typeface="Garamond" charset="0"/>
              </a:rPr>
              <a:t>Readings, Videos, Reference Materials</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3832091693"/>
      </p:ext>
    </p:extLst>
  </p:cSld>
  <p:clrMapOvr>
    <a:masterClrMapping/>
  </p:clrMapOvr>
  <p:transition/>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Accelerated Memory Course (~6.5 hours)</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0000FF"/>
                </a:solidFill>
              </a:rPr>
              <a:t>ACACES 2018 </a:t>
            </a:r>
          </a:p>
          <a:p>
            <a:pPr lvl="1"/>
            <a:r>
              <a:rPr lang="en-US" dirty="0"/>
              <a:t>Memory Systems and Memory-Centric Computing Systems</a:t>
            </a:r>
          </a:p>
          <a:p>
            <a:pPr lvl="1"/>
            <a:r>
              <a:rPr lang="en-US" dirty="0"/>
              <a:t>Taught by Onur Mutlu July 9-13, 2018</a:t>
            </a:r>
          </a:p>
          <a:p>
            <a:pPr lvl="1"/>
            <a:r>
              <a:rPr lang="en-US" dirty="0"/>
              <a:t>~6.5 hours of lectures</a:t>
            </a:r>
          </a:p>
          <a:p>
            <a:endParaRPr lang="en-US" dirty="0">
              <a:solidFill>
                <a:srgbClr val="0000FF"/>
              </a:solidFill>
            </a:endParaRPr>
          </a:p>
          <a:p>
            <a:r>
              <a:rPr lang="en-US" dirty="0">
                <a:solidFill>
                  <a:srgbClr val="0000FF"/>
                </a:solidFill>
              </a:rPr>
              <a:t>Website for the Course including Videos, Slides, Papers</a:t>
            </a:r>
          </a:p>
          <a:p>
            <a:pPr lvl="1"/>
            <a:r>
              <a:rPr lang="en-US" dirty="0">
                <a:hlinkClick r:id="rId2"/>
              </a:rPr>
              <a:t>https://people.inf.ethz.ch/omutlu/acaces2018.html</a:t>
            </a:r>
            <a:r>
              <a:rPr lang="en-US" dirty="0"/>
              <a:t> </a:t>
            </a:r>
          </a:p>
          <a:p>
            <a:pPr lvl="1"/>
            <a:r>
              <a:rPr lang="en-US" dirty="0">
                <a:hlinkClick r:id="rId3"/>
              </a:rPr>
              <a:t>https://www.youtube.com/playlist?list=PL5Q2soXY2Zi-HXxomthrpDpMJm05P6J9x</a:t>
            </a:r>
            <a:r>
              <a:rPr lang="en-US" dirty="0"/>
              <a:t> </a:t>
            </a:r>
          </a:p>
          <a:p>
            <a:pPr lvl="1"/>
            <a:endParaRPr lang="en-US" dirty="0">
              <a:hlinkClick r:id="rId4"/>
            </a:endParaRPr>
          </a:p>
          <a:p>
            <a:r>
              <a:rPr lang="en-US" dirty="0">
                <a:solidFill>
                  <a:srgbClr val="0000FF"/>
                </a:solidFill>
              </a:rPr>
              <a:t>All Papers are at:</a:t>
            </a:r>
          </a:p>
          <a:p>
            <a:pPr lvl="1"/>
            <a:r>
              <a:rPr lang="en-US" dirty="0">
                <a:hlinkClick r:id="rId4"/>
              </a:rPr>
              <a:t>https://people.inf.ethz.ch/omutlu/projects.htm</a:t>
            </a:r>
            <a:r>
              <a:rPr lang="en-US" dirty="0"/>
              <a:t> </a:t>
            </a:r>
          </a:p>
          <a:p>
            <a:pPr lvl="1"/>
            <a:r>
              <a:rPr lang="en-US" dirty="0"/>
              <a:t>Final lecture notes and readings (for all topics)</a:t>
            </a:r>
          </a:p>
          <a:p>
            <a:endParaRPr lang="en-US" dirty="0">
              <a:solidFill>
                <a:srgbClr val="0000FF"/>
              </a:solidFill>
            </a:endParaRPr>
          </a:p>
          <a:p>
            <a:pPr lvl="1"/>
            <a:endParaRPr lang="en-US" dirty="0"/>
          </a:p>
          <a:p>
            <a:pPr lvl="1"/>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024"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024" rtl="0" eaLnBrk="1" fontAlgn="auto" latinLnBrk="0" hangingPunct="1">
                <a:lnSpc>
                  <a:spcPct val="100000"/>
                </a:lnSpc>
                <a:spcBef>
                  <a:spcPts val="0"/>
                </a:spcBef>
                <a:spcAft>
                  <a:spcPts val="0"/>
                </a:spcAft>
                <a:buClrTx/>
                <a:buSzTx/>
                <a:buFontTx/>
                <a:buNone/>
                <a:tabLst/>
                <a:defRPr/>
              </a:pPr>
              <a:t>514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756188417"/>
      </p:ext>
    </p:extLst>
  </p:cSld>
  <p:clrMapOvr>
    <a:masterClrMapping/>
  </p:clrMapOvr>
  <p:transition/>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Reference Overview Paper I</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r>
              <a:rPr lang="en-US" sz="1700" dirty="0"/>
              <a:t>Saugata Ghose, Kevin Hsieh, Amirali Boroumand, </a:t>
            </a:r>
            <a:r>
              <a:rPr lang="en-US" sz="1700" dirty="0" err="1"/>
              <a:t>Rachata</a:t>
            </a:r>
            <a:r>
              <a:rPr lang="en-US" sz="1700" dirty="0"/>
              <a:t> </a:t>
            </a:r>
            <a:r>
              <a:rPr lang="en-US" sz="1700" dirty="0" err="1"/>
              <a:t>Ausavarungnirun</a:t>
            </a:r>
            <a:r>
              <a:rPr lang="en-US" sz="1700" dirty="0"/>
              <a:t>, Onur Mutlu,</a:t>
            </a:r>
            <a:br>
              <a:rPr lang="en-US" sz="1700" dirty="0"/>
            </a:br>
            <a:r>
              <a:rPr lang="en-US" sz="1700" b="1" dirty="0">
                <a:hlinkClick r:id="rId2"/>
              </a:rPr>
              <a:t>"Enabling the Adoption of Processing-in-Memory: Challenges, Mechanisms, Future Research Directions"</a:t>
            </a:r>
            <a:r>
              <a:rPr lang="en-US" sz="1700" dirty="0"/>
              <a:t> </a:t>
            </a:r>
            <a:br>
              <a:rPr lang="en-US" sz="1700" dirty="0"/>
            </a:br>
            <a:r>
              <a:rPr lang="en-US" sz="1700" i="1" dirty="0"/>
              <a:t>Invited Book Chapter</a:t>
            </a:r>
            <a:r>
              <a:rPr lang="en-US" sz="1700" dirty="0"/>
              <a:t>, to appear in 2018. </a:t>
            </a:r>
            <a:br>
              <a:rPr lang="en-US" sz="1700" dirty="0"/>
            </a:br>
            <a:r>
              <a:rPr lang="en-US" sz="1700" dirty="0"/>
              <a:t>[</a:t>
            </a:r>
            <a:r>
              <a:rPr lang="en-US" sz="1700" dirty="0">
                <a:hlinkClick r:id="rId3"/>
              </a:rPr>
              <a:t>Preliminary arxiv.org version</a:t>
            </a:r>
            <a:r>
              <a:rPr lang="en-US" sz="1700" dirty="0"/>
              <a:t>]</a:t>
            </a:r>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4"/>
          <a:stretch>
            <a:fillRect/>
          </a:stretch>
        </p:blipFill>
        <p:spPr>
          <a:xfrm>
            <a:off x="337560" y="980728"/>
            <a:ext cx="8589976" cy="3366925"/>
          </a:xfrm>
          <a:prstGeom prst="rect">
            <a:avLst/>
          </a:prstGeom>
        </p:spPr>
      </p:pic>
      <p:sp>
        <p:nvSpPr>
          <p:cNvPr id="5" name="TextBox 4">
            <a:extLst>
              <a:ext uri="{FF2B5EF4-FFF2-40B4-BE49-F238E27FC236}">
                <a16:creationId xmlns:a16="http://schemas.microsoft.com/office/drawing/2014/main" id="{FFA0A5EF-3A3C-1949-B5F9-3039EB9E1909}"/>
              </a:ext>
            </a:extLst>
          </p:cNvPr>
          <p:cNvSpPr txBox="1"/>
          <p:nvPr/>
        </p:nvSpPr>
        <p:spPr>
          <a:xfrm>
            <a:off x="2483768" y="6381328"/>
            <a:ext cx="47420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3"/>
              </a:rPr>
              <a:t>https://arxiv.org/pdf/1802.00320.pdf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3239499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 Overview Paper II</a:t>
            </a:r>
          </a:p>
        </p:txBody>
      </p:sp>
      <p:sp>
        <p:nvSpPr>
          <p:cNvPr id="3" name="Content Placeholder 2"/>
          <p:cNvSpPr>
            <a:spLocks noGrp="1"/>
          </p:cNvSpPr>
          <p:nvPr>
            <p:ph idx="1"/>
          </p:nvPr>
        </p:nvSpPr>
        <p:spPr/>
        <p:txBody>
          <a:bodyPr/>
          <a:lstStyle/>
          <a:p>
            <a:r>
              <a:rPr lang="en-US" dirty="0"/>
              <a:t>Onur Mutlu and Lavanya Subramanian,</a:t>
            </a:r>
            <a:br>
              <a:rPr lang="en-US" dirty="0"/>
            </a:br>
            <a:r>
              <a:rPr lang="en-US" b="1" dirty="0">
                <a:hlinkClick r:id="rId2"/>
              </a:rPr>
              <a:t>"Research Problems and Opportunities in Memory Systems"</a:t>
            </a:r>
            <a:br>
              <a:rPr lang="en-US" dirty="0"/>
            </a:br>
            <a:r>
              <a:rPr lang="en-US" i="1" dirty="0"/>
              <a:t>Invited Article in </a:t>
            </a:r>
            <a:r>
              <a:rPr lang="en-US" i="1" dirty="0">
                <a:hlinkClick r:id="rId3"/>
              </a:rPr>
              <a:t>Supercomputing Frontiers and Innovations</a:t>
            </a:r>
            <a:r>
              <a:rPr lang="en-US" i="1" dirty="0"/>
              <a:t> (</a:t>
            </a:r>
            <a:r>
              <a:rPr lang="en-US" b="1" i="1" dirty="0"/>
              <a:t>SUPERFRI</a:t>
            </a:r>
            <a:r>
              <a:rPr lang="en-US" i="1" dirty="0"/>
              <a:t>)</a:t>
            </a:r>
            <a:r>
              <a:rPr lang="en-US" dirty="0"/>
              <a:t>, 2014/2015. </a:t>
            </a:r>
          </a:p>
          <a:p>
            <a:endParaRPr lang="en-US" dirty="0"/>
          </a:p>
        </p:txBody>
      </p:sp>
      <p:pic>
        <p:nvPicPr>
          <p:cNvPr id="5" name="Picture 4"/>
          <p:cNvPicPr>
            <a:picLocks noChangeAspect="1"/>
          </p:cNvPicPr>
          <p:nvPr/>
        </p:nvPicPr>
        <p:blipFill>
          <a:blip r:embed="rId4"/>
          <a:stretch>
            <a:fillRect/>
          </a:stretch>
        </p:blipFill>
        <p:spPr>
          <a:xfrm>
            <a:off x="127000" y="4467324"/>
            <a:ext cx="8890000" cy="977900"/>
          </a:xfrm>
          <a:prstGeom prst="rect">
            <a:avLst/>
          </a:prstGeom>
        </p:spPr>
      </p:pic>
      <p:sp>
        <p:nvSpPr>
          <p:cNvPr id="6" name="TextBox 5">
            <a:extLst>
              <a:ext uri="{FF2B5EF4-FFF2-40B4-BE49-F238E27FC236}">
                <a16:creationId xmlns:a16="http://schemas.microsoft.com/office/drawing/2014/main" id="{BAB96285-7F1A-C948-A4B7-54FCB0114C45}"/>
              </a:ext>
            </a:extLst>
          </p:cNvPr>
          <p:cNvSpPr txBox="1"/>
          <p:nvPr/>
        </p:nvSpPr>
        <p:spPr>
          <a:xfrm>
            <a:off x="184520" y="6453336"/>
            <a:ext cx="8779968"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Tahoma"/>
                <a:ea typeface="+mn-ea"/>
                <a:cs typeface="+mn-cs"/>
                <a:hlinkClick r:id="rId2"/>
              </a:rPr>
              <a:t>https://people.inf.ethz.ch/omutlu/pub/memory-systems-research_superfri14.pdf</a:t>
            </a:r>
            <a:r>
              <a:rPr kumimoji="0" lang="en-US" sz="1600" b="1"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1734258531"/>
      </p:ext>
    </p:extLst>
  </p:cSld>
  <p:clrMapOvr>
    <a:masterClrMapping/>
  </p:clrMapOvr>
  <p:transition/>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 Overview Paper III</a:t>
            </a: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07504" y="6520834"/>
            <a:ext cx="9865096"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srgbClr val="000000"/>
                </a:solidFill>
                <a:effectLst/>
                <a:uLnTx/>
                <a:uFillTx/>
                <a:latin typeface="Tahoma"/>
                <a:ea typeface="+mn-ea"/>
                <a:cs typeface="+mn-cs"/>
                <a:hlinkClick r:id="rId3"/>
              </a:rPr>
              <a:t>https://people.inf.ethz.ch/omutlu/pub/rowhammer-and-other-memory-issues_date17.pdf</a:t>
            </a:r>
            <a:r>
              <a:rPr kumimoji="0" lang="en-US" sz="1500" b="1"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2822856019"/>
      </p:ext>
    </p:extLst>
  </p:cSld>
  <p:clrMapOvr>
    <a:masterClrMapping/>
  </p:clrMapOvr>
  <p:transition/>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 Overview Paper IV</a:t>
            </a:r>
          </a:p>
        </p:txBody>
      </p:sp>
      <p:sp>
        <p:nvSpPr>
          <p:cNvPr id="3" name="Content Placeholder 2"/>
          <p:cNvSpPr>
            <a:spLocks noGrp="1"/>
          </p:cNvSpPr>
          <p:nvPr>
            <p:ph idx="1"/>
          </p:nvPr>
        </p:nvSpPr>
        <p:spPr/>
        <p:txBody>
          <a:bodyPr/>
          <a:lstStyle/>
          <a:p>
            <a:r>
              <a:rPr lang="en-US" dirty="0"/>
              <a:t>Onur Mutlu,</a:t>
            </a:r>
            <a:br>
              <a:rPr lang="en-US" dirty="0"/>
            </a:br>
            <a:r>
              <a:rPr lang="en-US" b="1" dirty="0">
                <a:hlinkClick r:id="rId2"/>
              </a:rPr>
              <a:t>"Memory Scaling: A Systems Architecture Perspective"</a:t>
            </a:r>
            <a:br>
              <a:rPr lang="en-US" dirty="0"/>
            </a:br>
            <a:r>
              <a:rPr lang="en-US" i="1" dirty="0"/>
              <a:t>Technical talk at </a:t>
            </a:r>
            <a:r>
              <a:rPr lang="en-US" i="1" dirty="0">
                <a:hlinkClick r:id="rId3"/>
              </a:rPr>
              <a:t>MemCon 2013</a:t>
            </a:r>
            <a:r>
              <a:rPr lang="en-US" i="1" dirty="0"/>
              <a:t> (</a:t>
            </a:r>
            <a:r>
              <a:rPr lang="en-US" b="1" i="1" dirty="0"/>
              <a:t>MEMCON</a:t>
            </a:r>
            <a:r>
              <a:rPr lang="en-US" i="1" dirty="0"/>
              <a:t>)</a:t>
            </a:r>
            <a:r>
              <a:rPr lang="en-US" dirty="0"/>
              <a:t>, Santa Clara, CA, August 2013. [</a:t>
            </a:r>
            <a:r>
              <a:rPr lang="en-US" dirty="0">
                <a:hlinkClick r:id="rId4"/>
              </a:rPr>
              <a:t>Slides (pptx)</a:t>
            </a:r>
            <a:r>
              <a:rPr lang="en-US" dirty="0"/>
              <a:t> </a:t>
            </a:r>
            <a:r>
              <a:rPr lang="en-US" dirty="0">
                <a:hlinkClick r:id="rId5"/>
              </a:rPr>
              <a:t>(pdf)</a:t>
            </a:r>
            <a:r>
              <a:rPr lang="en-US" dirty="0"/>
              <a:t>]</a:t>
            </a:r>
            <a:br>
              <a:rPr lang="en-US" dirty="0"/>
            </a:br>
            <a:r>
              <a:rPr lang="en-US" dirty="0"/>
              <a:t>[</a:t>
            </a:r>
            <a:r>
              <a:rPr lang="en-US" dirty="0">
                <a:hlinkClick r:id="rId6"/>
              </a:rPr>
              <a:t>Video</a:t>
            </a:r>
            <a:r>
              <a:rPr lang="en-US" dirty="0"/>
              <a:t>] [</a:t>
            </a:r>
            <a:r>
              <a:rPr lang="en-US" dirty="0">
                <a:hlinkClick r:id="rId7"/>
              </a:rPr>
              <a:t>Coverage on StorageSearch</a:t>
            </a:r>
            <a:r>
              <a:rPr lang="en-US" dirty="0"/>
              <a:t>] </a:t>
            </a:r>
          </a:p>
        </p:txBody>
      </p:sp>
      <p:pic>
        <p:nvPicPr>
          <p:cNvPr id="6" name="Picture 5"/>
          <p:cNvPicPr>
            <a:picLocks noChangeAspect="1"/>
          </p:cNvPicPr>
          <p:nvPr/>
        </p:nvPicPr>
        <p:blipFill>
          <a:blip r:embed="rId8"/>
          <a:stretch>
            <a:fillRect/>
          </a:stretch>
        </p:blipFill>
        <p:spPr>
          <a:xfrm>
            <a:off x="0" y="4149080"/>
            <a:ext cx="9144000" cy="1639019"/>
          </a:xfrm>
          <a:prstGeom prst="rect">
            <a:avLst/>
          </a:prstGeom>
        </p:spPr>
      </p:pic>
      <p:sp>
        <p:nvSpPr>
          <p:cNvPr id="5" name="TextBox 4">
            <a:extLst>
              <a:ext uri="{FF2B5EF4-FFF2-40B4-BE49-F238E27FC236}">
                <a16:creationId xmlns:a16="http://schemas.microsoft.com/office/drawing/2014/main" id="{2CB311F9-F741-644A-9EB2-894E4CF2F735}"/>
              </a:ext>
            </a:extLst>
          </p:cNvPr>
          <p:cNvSpPr txBox="1"/>
          <p:nvPr/>
        </p:nvSpPr>
        <p:spPr>
          <a:xfrm>
            <a:off x="192006" y="6488668"/>
            <a:ext cx="86837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2"/>
              </a:rPr>
              <a:t>https://people.inf.ethz.ch/omutlu/pub/memory-scaling_memcon13.pdf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3275435569"/>
      </p:ext>
    </p:extLst>
  </p:cSld>
  <p:clrMapOvr>
    <a:masterClrMapping/>
  </p:clrMapOvr>
  <p:transition/>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600" dirty="0"/>
              <a:t>Reference Overview Paper V</a:t>
            </a:r>
            <a:endParaRPr lang="en-US" sz="3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marL="0" marR="0" lvl="0" indent="0" algn="ctr" defTabSz="914400" rtl="0" eaLnBrk="1" fontAlgn="auto" latinLnBrk="0" hangingPunct="1">
              <a:lnSpc>
                <a:spcPct val="100000"/>
              </a:lnSpc>
              <a:spcBef>
                <a:spcPts val="45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mn-ea"/>
                <a:cs typeface="+mn-cs"/>
                <a:hlinkClick r:id="rId2"/>
              </a:rPr>
              <a:t>https://arxiv.org/pdf/1706.08642</a:t>
            </a: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mn-ea"/>
                <a:cs typeface="+mn-cs"/>
              </a:rPr>
              <a:t>  </a:t>
            </a: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162" y="1268760"/>
            <a:ext cx="7411230" cy="4527856"/>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596831" y="1545937"/>
            <a:ext cx="43524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0000"/>
                </a:solidFill>
                <a:effectLst/>
                <a:uLnTx/>
                <a:uFillTx/>
                <a:latin typeface="Tahoma"/>
                <a:ea typeface="+mn-ea"/>
                <a:cs typeface="+mn-cs"/>
              </a:rPr>
              <a:t>Proceedings of the IEEE, Sept. 2017</a:t>
            </a:r>
          </a:p>
        </p:txBody>
      </p:sp>
    </p:spTree>
    <p:extLst>
      <p:ext uri="{BB962C8B-B14F-4D97-AF65-F5344CB8AC3E}">
        <p14:creationId xmlns:p14="http://schemas.microsoft.com/office/powerpoint/2010/main" val="33893266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Related Videos and Course Materials (I)</a:t>
            </a:r>
          </a:p>
        </p:txBody>
      </p:sp>
      <p:sp>
        <p:nvSpPr>
          <p:cNvPr id="3" name="Content Placeholder 2"/>
          <p:cNvSpPr>
            <a:spLocks noGrp="1"/>
          </p:cNvSpPr>
          <p:nvPr>
            <p:ph idx="1"/>
          </p:nvPr>
        </p:nvSpPr>
        <p:spPr>
          <a:xfrm>
            <a:off x="228600" y="1115597"/>
            <a:ext cx="8915400" cy="5193723"/>
          </a:xfrm>
        </p:spPr>
        <p:txBody>
          <a:bodyPr/>
          <a:lstStyle/>
          <a:p>
            <a:r>
              <a:rPr lang="en-US" b="1" dirty="0">
                <a:hlinkClick r:id="rId2"/>
              </a:rPr>
              <a:t>Undergraduate Computer Architecture Course Lecture Videos</a:t>
            </a:r>
            <a:r>
              <a:rPr lang="en-US" b="1" dirty="0"/>
              <a:t> (</a:t>
            </a:r>
            <a:r>
              <a:rPr lang="en-US" b="1" dirty="0">
                <a:hlinkClick r:id="rId3"/>
              </a:rPr>
              <a:t>2015</a:t>
            </a:r>
            <a:r>
              <a:rPr lang="en-US" b="1" dirty="0"/>
              <a:t>, </a:t>
            </a:r>
            <a:r>
              <a:rPr lang="en-US" b="1" dirty="0">
                <a:hlinkClick r:id="rId4"/>
              </a:rPr>
              <a:t>2014</a:t>
            </a:r>
            <a:r>
              <a:rPr lang="en-US" b="1" dirty="0"/>
              <a:t>, </a:t>
            </a:r>
            <a:r>
              <a:rPr lang="en-US" b="1" dirty="0">
                <a:hlinkClick r:id="rId5"/>
              </a:rPr>
              <a:t>2013</a:t>
            </a:r>
            <a:r>
              <a:rPr lang="en-US" b="1" dirty="0"/>
              <a:t>)</a:t>
            </a:r>
          </a:p>
          <a:p>
            <a:r>
              <a:rPr lang="en-US" b="1" dirty="0">
                <a:hlinkClick r:id="rId6"/>
              </a:rPr>
              <a:t>Undergraduate Computer Architecture Course Materials</a:t>
            </a:r>
            <a:r>
              <a:rPr lang="en-US" b="1" dirty="0"/>
              <a:t> (</a:t>
            </a:r>
            <a:r>
              <a:rPr lang="en-US" b="1" dirty="0">
                <a:hlinkClick r:id="rId6"/>
              </a:rPr>
              <a:t>2015</a:t>
            </a:r>
            <a:r>
              <a:rPr lang="en-US" b="1" dirty="0"/>
              <a:t>, </a:t>
            </a:r>
            <a:r>
              <a:rPr lang="en-US" b="1" dirty="0">
                <a:hlinkClick r:id="rId7"/>
              </a:rPr>
              <a:t>2014</a:t>
            </a:r>
            <a:r>
              <a:rPr lang="en-US" b="1" dirty="0"/>
              <a:t>, </a:t>
            </a:r>
            <a:r>
              <a:rPr lang="en-US" b="1" dirty="0">
                <a:hlinkClick r:id="rId8"/>
              </a:rPr>
              <a:t>2013</a:t>
            </a:r>
            <a:r>
              <a:rPr lang="en-US" b="1" dirty="0"/>
              <a:t>)</a:t>
            </a:r>
          </a:p>
          <a:p>
            <a:endParaRPr lang="en-US" sz="1500" b="1" dirty="0">
              <a:hlinkClick r:id="" action="ppaction://noaction"/>
            </a:endParaRPr>
          </a:p>
          <a:p>
            <a:endParaRPr lang="en-US" sz="1500" b="1" dirty="0">
              <a:hlinkClick r:id="" action="ppaction://noaction"/>
            </a:endParaRPr>
          </a:p>
          <a:p>
            <a:r>
              <a:rPr lang="en-US" b="1" dirty="0">
                <a:hlinkClick r:id="rId9"/>
              </a:rPr>
              <a:t>Graduate Computer Architecture Course Lecture Videos</a:t>
            </a:r>
            <a:r>
              <a:rPr lang="en-US" b="1" dirty="0"/>
              <a:t> (</a:t>
            </a:r>
            <a:r>
              <a:rPr lang="en-US" b="1" dirty="0">
                <a:hlinkClick r:id="rId9"/>
              </a:rPr>
              <a:t>2017</a:t>
            </a:r>
            <a:r>
              <a:rPr lang="en-US" b="1" dirty="0"/>
              <a:t>, </a:t>
            </a:r>
            <a:r>
              <a:rPr lang="en-US" b="1" dirty="0">
                <a:hlinkClick r:id="rId10"/>
              </a:rPr>
              <a:t>2015</a:t>
            </a:r>
            <a:r>
              <a:rPr lang="en-US" b="1" dirty="0"/>
              <a:t>, </a:t>
            </a:r>
            <a:r>
              <a:rPr lang="en-US" b="1" dirty="0">
                <a:hlinkClick r:id="rId11"/>
              </a:rPr>
              <a:t>2013</a:t>
            </a:r>
            <a:r>
              <a:rPr lang="en-US" b="1" dirty="0"/>
              <a:t>)</a:t>
            </a:r>
          </a:p>
          <a:p>
            <a:r>
              <a:rPr lang="en-US" b="1" dirty="0">
                <a:hlinkClick r:id="rId12"/>
              </a:rPr>
              <a:t>Graduate Computer Architecture Course Materials</a:t>
            </a:r>
            <a:r>
              <a:rPr lang="en-US" b="1" dirty="0"/>
              <a:t> (</a:t>
            </a:r>
            <a:r>
              <a:rPr lang="en-US" b="1" dirty="0">
                <a:hlinkClick r:id="rId12"/>
              </a:rPr>
              <a:t>2017</a:t>
            </a:r>
            <a:r>
              <a:rPr lang="en-US" b="1" dirty="0"/>
              <a:t>, </a:t>
            </a:r>
            <a:r>
              <a:rPr lang="en-US" b="1" dirty="0">
                <a:hlinkClick r:id="rId13"/>
              </a:rPr>
              <a:t>2015</a:t>
            </a:r>
            <a:r>
              <a:rPr lang="en-US" b="1" dirty="0"/>
              <a:t>, </a:t>
            </a:r>
            <a:r>
              <a:rPr lang="en-US" b="1" dirty="0">
                <a:hlinkClick r:id="rId14"/>
              </a:rPr>
              <a:t>2013</a:t>
            </a:r>
            <a:r>
              <a:rPr lang="en-US" b="1" dirty="0"/>
              <a:t>)</a:t>
            </a:r>
          </a:p>
          <a:p>
            <a:endParaRPr lang="en-US" sz="1500" b="1" dirty="0">
              <a:hlinkClick r:id="" action="ppaction://noaction"/>
            </a:endParaRPr>
          </a:p>
          <a:p>
            <a:endParaRPr lang="en-US" sz="1500" b="1" dirty="0">
              <a:hlinkClick r:id="" action="ppaction://noaction"/>
            </a:endParaRPr>
          </a:p>
          <a:p>
            <a:r>
              <a:rPr lang="en-US" b="1" dirty="0">
                <a:hlinkClick r:id="rId15"/>
              </a:rPr>
              <a:t>Parallel Computer Architecture Course Materials</a:t>
            </a:r>
            <a:r>
              <a:rPr lang="en-US" b="1" dirty="0"/>
              <a:t> (</a:t>
            </a:r>
            <a:r>
              <a:rPr lang="en-US" b="1" dirty="0">
                <a:hlinkClick r:id="rId16"/>
              </a:rPr>
              <a:t>Lecture Videos</a:t>
            </a:r>
            <a:r>
              <a:rPr lang="en-US" b="1" dirty="0"/>
              <a:t>)</a:t>
            </a:r>
          </a:p>
          <a:p>
            <a:endParaRPr lang="en-US" sz="1200" b="1" dirty="0">
              <a:hlinkClick r:id="rId17"/>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121162147"/>
      </p:ext>
    </p:extLst>
  </p:cSld>
  <p:clrMapOvr>
    <a:masterClrMapping/>
  </p:clrMapOvr>
  <p:transition/>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Related Videos and Course Materials (II)</a:t>
            </a:r>
          </a:p>
        </p:txBody>
      </p:sp>
      <p:sp>
        <p:nvSpPr>
          <p:cNvPr id="3" name="Content Placeholder 2"/>
          <p:cNvSpPr>
            <a:spLocks noGrp="1"/>
          </p:cNvSpPr>
          <p:nvPr>
            <p:ph idx="1"/>
          </p:nvPr>
        </p:nvSpPr>
        <p:spPr>
          <a:xfrm>
            <a:off x="228600" y="823482"/>
            <a:ext cx="8915400" cy="5193723"/>
          </a:xfrm>
        </p:spPr>
        <p:txBody>
          <a:bodyPr/>
          <a:lstStyle/>
          <a:p>
            <a:endParaRPr lang="en-US" sz="1200" b="1" dirty="0">
              <a:hlinkClick r:id="rId2"/>
            </a:endParaRPr>
          </a:p>
          <a:p>
            <a:r>
              <a:rPr lang="en-US" b="1" dirty="0">
                <a:hlinkClick r:id="rId3"/>
              </a:rPr>
              <a:t>Freshman Digital Circuits and Computer Architecture Course Lecture Videos</a:t>
            </a:r>
            <a:r>
              <a:rPr lang="en-US" b="1" dirty="0"/>
              <a:t> (</a:t>
            </a:r>
            <a:r>
              <a:rPr lang="en-US" b="1" dirty="0">
                <a:hlinkClick r:id="rId4"/>
              </a:rPr>
              <a:t>2018</a:t>
            </a:r>
            <a:r>
              <a:rPr lang="en-US" b="1" dirty="0"/>
              <a:t>, </a:t>
            </a:r>
            <a:r>
              <a:rPr lang="en-US" b="1" dirty="0">
                <a:hlinkClick r:id="rId3"/>
              </a:rPr>
              <a:t>2017</a:t>
            </a:r>
            <a:r>
              <a:rPr lang="en-US" b="1" dirty="0"/>
              <a:t>)</a:t>
            </a:r>
          </a:p>
          <a:p>
            <a:r>
              <a:rPr lang="en-US" b="1" dirty="0">
                <a:hlinkClick r:id="rId5"/>
              </a:rPr>
              <a:t>Freshman Digital Circuits and Computer Architecture Course Materials</a:t>
            </a:r>
            <a:r>
              <a:rPr lang="en-US" b="1" dirty="0"/>
              <a:t> (</a:t>
            </a:r>
            <a:r>
              <a:rPr lang="en-US" b="1" dirty="0">
                <a:hlinkClick r:id="rId5"/>
              </a:rPr>
              <a:t>2018</a:t>
            </a:r>
            <a:r>
              <a:rPr lang="en-US" b="1" dirty="0"/>
              <a:t>)</a:t>
            </a:r>
          </a:p>
          <a:p>
            <a:pPr marL="0" indent="0">
              <a:buNone/>
            </a:pPr>
            <a:endParaRPr lang="en-US" b="1" dirty="0"/>
          </a:p>
          <a:p>
            <a:r>
              <a:rPr lang="en-US" b="1" dirty="0">
                <a:hlinkClick r:id="rId2"/>
              </a:rPr>
              <a:t>Memory Systems Short Course Materials</a:t>
            </a:r>
            <a:r>
              <a:rPr lang="en-US" b="1" dirty="0"/>
              <a:t> </a:t>
            </a:r>
          </a:p>
          <a:p>
            <a:pPr marL="0" indent="0">
              <a:buNone/>
            </a:pPr>
            <a:r>
              <a:rPr lang="en-US" b="1" dirty="0"/>
              <a:t>    (</a:t>
            </a:r>
            <a:r>
              <a:rPr lang="en-US" b="1" dirty="0">
                <a:hlinkClick r:id="rId6"/>
              </a:rPr>
              <a:t>Lecture Video on Main Memory and DRAM Basics</a:t>
            </a:r>
            <a:r>
              <a:rPr lang="en-US" b="1" dirty="0"/>
              <a:t>)</a:t>
            </a:r>
          </a:p>
          <a:p>
            <a:endParaRPr lang="en-US" b="1" dirty="0">
              <a:hlinkClick r:id="rId3"/>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150985239"/>
      </p:ext>
    </p:extLst>
  </p:cSld>
  <p:clrMapOvr>
    <a:masterClrMapping/>
  </p:clrMapOvr>
  <p:transition/>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Open Source Tools (I)</a:t>
            </a:r>
          </a:p>
        </p:txBody>
      </p:sp>
      <p:sp>
        <p:nvSpPr>
          <p:cNvPr id="3" name="Content Placeholder 2"/>
          <p:cNvSpPr>
            <a:spLocks noGrp="1"/>
          </p:cNvSpPr>
          <p:nvPr>
            <p:ph idx="1"/>
          </p:nvPr>
        </p:nvSpPr>
        <p:spPr>
          <a:xfrm>
            <a:off x="228600" y="836712"/>
            <a:ext cx="8610600" cy="5193723"/>
          </a:xfrm>
        </p:spPr>
        <p:txBody>
          <a:bodyPr/>
          <a:lstStyle/>
          <a:p>
            <a:r>
              <a:rPr lang="en-US" dirty="0" err="1">
                <a:solidFill>
                  <a:srgbClr val="0000FF"/>
                </a:solidFill>
              </a:rPr>
              <a:t>Rowhammer</a:t>
            </a:r>
            <a:r>
              <a:rPr lang="en-US" dirty="0">
                <a:solidFill>
                  <a:srgbClr val="0000FF"/>
                </a:solidFill>
              </a:rPr>
              <a:t> – Program to Induce RowHammer Errors</a:t>
            </a:r>
          </a:p>
          <a:p>
            <a:pPr lvl="1"/>
            <a:r>
              <a:rPr lang="en-US" dirty="0">
                <a:hlinkClick r:id="rId2"/>
              </a:rPr>
              <a:t>https://github.com/CMU-SAFARI/rowhammer</a:t>
            </a:r>
            <a:r>
              <a:rPr lang="en-US" dirty="0"/>
              <a:t> </a:t>
            </a:r>
          </a:p>
          <a:p>
            <a:r>
              <a:rPr lang="en-US" dirty="0" err="1">
                <a:solidFill>
                  <a:srgbClr val="0000FF"/>
                </a:solidFill>
              </a:rPr>
              <a:t>Ramulator</a:t>
            </a:r>
            <a:r>
              <a:rPr lang="en-US" dirty="0">
                <a:solidFill>
                  <a:srgbClr val="0000FF"/>
                </a:solidFill>
              </a:rPr>
              <a:t> – Fast and Extensible DRAM Simulator</a:t>
            </a:r>
          </a:p>
          <a:p>
            <a:pPr lvl="1"/>
            <a:r>
              <a:rPr lang="en-US" dirty="0">
                <a:hlinkClick r:id="rId3"/>
              </a:rPr>
              <a:t>https://github.com/CMU-SAFARI/ramulator</a:t>
            </a:r>
            <a:r>
              <a:rPr lang="en-US" dirty="0"/>
              <a:t> </a:t>
            </a:r>
          </a:p>
          <a:p>
            <a:r>
              <a:rPr lang="en-US" dirty="0" err="1">
                <a:solidFill>
                  <a:srgbClr val="0000FF"/>
                </a:solidFill>
              </a:rPr>
              <a:t>MemSim</a:t>
            </a:r>
            <a:r>
              <a:rPr lang="en-US" dirty="0">
                <a:solidFill>
                  <a:srgbClr val="0000FF"/>
                </a:solidFill>
              </a:rPr>
              <a:t> – Simple Memory Simulator</a:t>
            </a:r>
          </a:p>
          <a:p>
            <a:pPr lvl="1"/>
            <a:r>
              <a:rPr lang="en-US" dirty="0">
                <a:hlinkClick r:id="rId4"/>
              </a:rPr>
              <a:t>https://github.com/CMU-SAFARI/memsim</a:t>
            </a:r>
            <a:r>
              <a:rPr lang="en-US" dirty="0"/>
              <a:t> </a:t>
            </a:r>
          </a:p>
          <a:p>
            <a:r>
              <a:rPr lang="en-US" dirty="0" err="1">
                <a:solidFill>
                  <a:srgbClr val="0000FF"/>
                </a:solidFill>
              </a:rPr>
              <a:t>NOCulator</a:t>
            </a:r>
            <a:r>
              <a:rPr lang="en-US" dirty="0">
                <a:solidFill>
                  <a:srgbClr val="0000FF"/>
                </a:solidFill>
              </a:rPr>
              <a:t> – Flexible Network-on-Chip Simulator</a:t>
            </a:r>
          </a:p>
          <a:p>
            <a:pPr lvl="1"/>
            <a:r>
              <a:rPr lang="en-US" dirty="0">
                <a:hlinkClick r:id="rId5"/>
              </a:rPr>
              <a:t>https://github.com/CMU-SAFARI/NOCulator</a:t>
            </a:r>
            <a:r>
              <a:rPr lang="en-US" dirty="0"/>
              <a:t> </a:t>
            </a:r>
          </a:p>
          <a:p>
            <a:r>
              <a:rPr lang="en-US" dirty="0">
                <a:solidFill>
                  <a:srgbClr val="0000FF"/>
                </a:solidFill>
              </a:rPr>
              <a:t>SoftMC – FPGA-Based DRAM Testing Infrastructure</a:t>
            </a:r>
          </a:p>
          <a:p>
            <a:pPr lvl="1"/>
            <a:r>
              <a:rPr lang="en-US" dirty="0">
                <a:hlinkClick r:id="rId6"/>
              </a:rPr>
              <a:t>https://github.com/CMU-SAFARI/SoftMC</a:t>
            </a:r>
            <a:r>
              <a:rPr lang="en-US" dirty="0"/>
              <a:t> </a:t>
            </a:r>
          </a:p>
          <a:p>
            <a:pPr lvl="1"/>
            <a:endParaRPr lang="en-US" sz="1200" dirty="0"/>
          </a:p>
          <a:p>
            <a:r>
              <a:rPr lang="en-US" dirty="0">
                <a:solidFill>
                  <a:srgbClr val="FF0000"/>
                </a:solidFill>
              </a:rPr>
              <a:t>Other open-source software from my group</a:t>
            </a:r>
          </a:p>
          <a:p>
            <a:pPr lvl="1"/>
            <a:r>
              <a:rPr lang="en-US" b="1" dirty="0">
                <a:hlinkClick r:id="rId7"/>
              </a:rPr>
              <a:t>https://github.com/CMU-SAFARI/</a:t>
            </a:r>
            <a:r>
              <a:rPr lang="en-US" b="1" dirty="0"/>
              <a:t> </a:t>
            </a:r>
          </a:p>
          <a:p>
            <a:pPr lvl="1"/>
            <a:r>
              <a:rPr lang="en-US" b="1" dirty="0">
                <a:hlinkClick r:id="rId8"/>
              </a:rPr>
              <a:t>http://www.ece.cmu.edu/~safari/tools.html</a:t>
            </a:r>
            <a:r>
              <a:rPr lang="en-US" b="1"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018629323"/>
      </p:ext>
    </p:extLst>
  </p:cSld>
  <p:clrMapOvr>
    <a:masterClrMapping/>
  </p:clrMapOvr>
  <p:transition/>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Open Source Tools (II)</a:t>
            </a:r>
          </a:p>
        </p:txBody>
      </p:sp>
      <p:sp>
        <p:nvSpPr>
          <p:cNvPr id="3" name="Content Placeholder 2"/>
          <p:cNvSpPr>
            <a:spLocks noGrp="1"/>
          </p:cNvSpPr>
          <p:nvPr>
            <p:ph idx="1"/>
          </p:nvPr>
        </p:nvSpPr>
        <p:spPr>
          <a:xfrm>
            <a:off x="228600" y="836712"/>
            <a:ext cx="8610600" cy="5193723"/>
          </a:xfrm>
        </p:spPr>
        <p:txBody>
          <a:bodyPr/>
          <a:lstStyle/>
          <a:p>
            <a:r>
              <a:rPr lang="en-US" dirty="0" err="1">
                <a:solidFill>
                  <a:srgbClr val="0000FF"/>
                </a:solidFill>
              </a:rPr>
              <a:t>MQSim</a:t>
            </a:r>
            <a:r>
              <a:rPr lang="en-US" dirty="0">
                <a:solidFill>
                  <a:srgbClr val="0000FF"/>
                </a:solidFill>
              </a:rPr>
              <a:t> – A Fast Modern SSD Simulator </a:t>
            </a:r>
          </a:p>
          <a:p>
            <a:pPr lvl="1"/>
            <a:r>
              <a:rPr lang="en-US" dirty="0">
                <a:hlinkClick r:id="rId2"/>
              </a:rPr>
              <a:t>https://github.com/CMU-SAFARI/MQSim</a:t>
            </a:r>
            <a:r>
              <a:rPr lang="en-US" dirty="0"/>
              <a:t>  </a:t>
            </a:r>
          </a:p>
          <a:p>
            <a:r>
              <a:rPr lang="en-US" dirty="0">
                <a:solidFill>
                  <a:srgbClr val="0000FF"/>
                </a:solidFill>
              </a:rPr>
              <a:t>Mosaic – GPU Simulator Supporting Concurrent Applications</a:t>
            </a:r>
          </a:p>
          <a:p>
            <a:pPr lvl="1"/>
            <a:r>
              <a:rPr lang="en-US" dirty="0">
                <a:hlinkClick r:id="rId3"/>
              </a:rPr>
              <a:t>https://github.com/CMU-SAFARI/Mosaic</a:t>
            </a:r>
            <a:r>
              <a:rPr lang="en-US" dirty="0"/>
              <a:t>  </a:t>
            </a:r>
          </a:p>
          <a:p>
            <a:r>
              <a:rPr lang="en-US" dirty="0">
                <a:solidFill>
                  <a:srgbClr val="0000FF"/>
                </a:solidFill>
              </a:rPr>
              <a:t>IMPICA – Processing in 3D-Stacked Memory Simulator</a:t>
            </a:r>
          </a:p>
          <a:p>
            <a:pPr lvl="1"/>
            <a:r>
              <a:rPr lang="en-US" dirty="0">
                <a:hlinkClick r:id="rId4"/>
              </a:rPr>
              <a:t>https://github.com/CMU-SAFARI/IMPICA</a:t>
            </a:r>
            <a:r>
              <a:rPr lang="en-US" dirty="0"/>
              <a:t>  </a:t>
            </a:r>
          </a:p>
          <a:p>
            <a:r>
              <a:rPr lang="en-US" dirty="0">
                <a:solidFill>
                  <a:srgbClr val="0000FF"/>
                </a:solidFill>
              </a:rPr>
              <a:t>SMLA – Detailed 3D-Stacked Memory Simulator</a:t>
            </a:r>
          </a:p>
          <a:p>
            <a:pPr lvl="1"/>
            <a:r>
              <a:rPr lang="en-US" dirty="0">
                <a:hlinkClick r:id="rId5"/>
              </a:rPr>
              <a:t>https://github.com/CMU-SAFARI/SMLA</a:t>
            </a:r>
            <a:r>
              <a:rPr lang="en-US" dirty="0"/>
              <a:t>  </a:t>
            </a:r>
          </a:p>
          <a:p>
            <a:r>
              <a:rPr lang="en-US" dirty="0" err="1">
                <a:solidFill>
                  <a:srgbClr val="0000FF"/>
                </a:solidFill>
              </a:rPr>
              <a:t>HWASim</a:t>
            </a:r>
            <a:r>
              <a:rPr lang="en-US" dirty="0">
                <a:solidFill>
                  <a:srgbClr val="0000FF"/>
                </a:solidFill>
              </a:rPr>
              <a:t> – Simulator for Heterogeneous CPU-HWA Systems</a:t>
            </a:r>
          </a:p>
          <a:p>
            <a:pPr lvl="1"/>
            <a:r>
              <a:rPr lang="en-US" dirty="0">
                <a:hlinkClick r:id="rId6"/>
              </a:rPr>
              <a:t>https://github.com/CMU-SAFARI/HWASim</a:t>
            </a:r>
            <a:r>
              <a:rPr lang="en-US" dirty="0"/>
              <a:t> </a:t>
            </a:r>
          </a:p>
          <a:p>
            <a:pPr lvl="1"/>
            <a:endParaRPr lang="en-US" sz="1200" dirty="0"/>
          </a:p>
          <a:p>
            <a:r>
              <a:rPr lang="en-US" dirty="0">
                <a:solidFill>
                  <a:srgbClr val="FF0000"/>
                </a:solidFill>
              </a:rPr>
              <a:t>Other open-source software from my group</a:t>
            </a:r>
          </a:p>
          <a:p>
            <a:pPr lvl="1"/>
            <a:r>
              <a:rPr lang="en-US" b="1" dirty="0">
                <a:hlinkClick r:id="rId7"/>
              </a:rPr>
              <a:t>https://github.com/CMU-SAFARI/</a:t>
            </a:r>
            <a:r>
              <a:rPr lang="en-US" b="1" dirty="0"/>
              <a:t> </a:t>
            </a:r>
          </a:p>
          <a:p>
            <a:pPr lvl="1"/>
            <a:r>
              <a:rPr lang="en-US" b="1" dirty="0">
                <a:hlinkClick r:id="rId8"/>
              </a:rPr>
              <a:t>http://www.ece.cmu.edu/~safari/tools.html</a:t>
            </a:r>
            <a:r>
              <a:rPr lang="en-US" b="1"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003506676"/>
      </p:ext>
    </p:extLst>
  </p:cSld>
  <p:clrMapOvr>
    <a:masterClrMapping/>
  </p:clrMapOvr>
  <p:transition/>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Open Source Tools (III)</a:t>
            </a:r>
          </a:p>
        </p:txBody>
      </p:sp>
      <p:sp>
        <p:nvSpPr>
          <p:cNvPr id="3" name="Content Placeholder 2"/>
          <p:cNvSpPr>
            <a:spLocks noGrp="1"/>
          </p:cNvSpPr>
          <p:nvPr>
            <p:ph idx="1"/>
          </p:nvPr>
        </p:nvSpPr>
        <p:spPr>
          <a:xfrm>
            <a:off x="228600" y="692696"/>
            <a:ext cx="8610600" cy="5193723"/>
          </a:xfrm>
        </p:spPr>
        <p:txBody>
          <a:bodyPr/>
          <a:lstStyle/>
          <a:p>
            <a:pPr lvl="1"/>
            <a:endParaRPr lang="en-US" sz="1200" dirty="0"/>
          </a:p>
          <a:p>
            <a:r>
              <a:rPr lang="en-US" dirty="0">
                <a:solidFill>
                  <a:srgbClr val="FF0000"/>
                </a:solidFill>
              </a:rPr>
              <a:t>A lot more open-source software from my group</a:t>
            </a:r>
          </a:p>
          <a:p>
            <a:pPr lvl="1"/>
            <a:r>
              <a:rPr lang="en-US" b="1" dirty="0">
                <a:hlinkClick r:id="rId2"/>
              </a:rPr>
              <a:t>https://github.com/CMU-SAFARI/</a:t>
            </a:r>
            <a:r>
              <a:rPr lang="en-US" b="1" dirty="0"/>
              <a:t> </a:t>
            </a:r>
          </a:p>
          <a:p>
            <a:pPr lvl="1"/>
            <a:r>
              <a:rPr lang="en-US" b="1" dirty="0">
                <a:hlinkClick r:id="rId3"/>
              </a:rPr>
              <a:t>http://www.ece.cmu.edu/~safari/tools.html</a:t>
            </a:r>
            <a:r>
              <a:rPr lang="en-US" b="1"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33DBA81C-47FC-7447-8E5B-774D1DE2A5BE}"/>
              </a:ext>
            </a:extLst>
          </p:cNvPr>
          <p:cNvPicPr>
            <a:picLocks noChangeAspect="1"/>
          </p:cNvPicPr>
          <p:nvPr/>
        </p:nvPicPr>
        <p:blipFill>
          <a:blip r:embed="rId4"/>
          <a:stretch>
            <a:fillRect/>
          </a:stretch>
        </p:blipFill>
        <p:spPr>
          <a:xfrm>
            <a:off x="899591" y="2420888"/>
            <a:ext cx="7376851" cy="4005827"/>
          </a:xfrm>
          <a:prstGeom prst="rect">
            <a:avLst/>
          </a:prstGeom>
        </p:spPr>
      </p:pic>
    </p:spTree>
    <p:extLst>
      <p:ext uri="{BB962C8B-B14F-4D97-AF65-F5344CB8AC3E}">
        <p14:creationId xmlns:p14="http://schemas.microsoft.com/office/powerpoint/2010/main" val="4172683639"/>
      </p:ext>
    </p:extLst>
  </p:cSld>
  <p:clrMapOvr>
    <a:masterClrMapping/>
  </p:clrMapOvr>
  <p:transition/>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Referenced Papers</a:t>
            </a:r>
          </a:p>
        </p:txBody>
      </p:sp>
      <p:sp>
        <p:nvSpPr>
          <p:cNvPr id="3" name="Content Placeholder 2"/>
          <p:cNvSpPr>
            <a:spLocks noGrp="1"/>
          </p:cNvSpPr>
          <p:nvPr>
            <p:ph idx="1"/>
          </p:nvPr>
        </p:nvSpPr>
        <p:spPr/>
        <p:txBody>
          <a:bodyPr/>
          <a:lstStyle/>
          <a:p>
            <a:endParaRPr lang="en-US" dirty="0"/>
          </a:p>
          <a:p>
            <a:r>
              <a:rPr lang="en-US" dirty="0"/>
              <a:t>All are available at</a:t>
            </a:r>
          </a:p>
          <a:p>
            <a:pPr marL="0" indent="0">
              <a:buNone/>
            </a:pPr>
            <a:endParaRPr lang="en-US" dirty="0"/>
          </a:p>
          <a:p>
            <a:pPr marL="344487" lvl="1" indent="0">
              <a:buNone/>
            </a:pPr>
            <a:r>
              <a:rPr lang="en-US" b="1" dirty="0">
                <a:hlinkClick r:id="rId2"/>
              </a:rPr>
              <a:t>https://people.inf.ethz.ch/omutlu/projects.htm</a:t>
            </a:r>
            <a:r>
              <a:rPr lang="en-US" b="1" dirty="0"/>
              <a:t> </a:t>
            </a:r>
          </a:p>
          <a:p>
            <a:pPr marL="344487" lvl="1" indent="0">
              <a:buNone/>
            </a:pPr>
            <a:r>
              <a:rPr lang="en-US" dirty="0"/>
              <a:t> </a:t>
            </a:r>
            <a:r>
              <a:rPr lang="en-US" dirty="0">
                <a:hlinkClick r:id="rId3"/>
              </a:rPr>
              <a:t>http://scholar.google.com/citations?user=7XyGUGkAAAAJ&amp;hl=en</a:t>
            </a:r>
            <a:endParaRPr lang="en-US" dirty="0"/>
          </a:p>
          <a:p>
            <a:pPr marL="344487" lvl="1" indent="0">
              <a:buNone/>
            </a:pPr>
            <a:endParaRPr lang="en-US" dirty="0"/>
          </a:p>
          <a:p>
            <a:pPr marL="344487" lvl="1" indent="0">
              <a:buNone/>
            </a:pPr>
            <a:r>
              <a:rPr lang="en-US" b="1" dirty="0">
                <a:hlinkClick r:id="rId4"/>
              </a:rPr>
              <a:t>https://people.inf.ethz.ch/omutlu/acaces2018.html</a:t>
            </a:r>
            <a:r>
              <a:rPr lang="en-US" b="1" dirty="0"/>
              <a:t> </a:t>
            </a:r>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778783116"/>
      </p:ext>
    </p:extLst>
  </p:cSld>
  <p:clrMapOvr>
    <a:masterClrMapping/>
  </p:clrMapOvr>
  <p:transition/>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a:t>Ramulator</a:t>
            </a:r>
            <a:r>
              <a:rPr lang="en-US" sz="4000" dirty="0"/>
              <a:t>: A Fast and Extensible DRAM Simulator </a:t>
            </a:r>
            <a:br>
              <a:rPr lang="en-US" sz="4000" dirty="0"/>
            </a:br>
            <a:r>
              <a:rPr lang="en-US" sz="4000" dirty="0"/>
              <a:t>	</a:t>
            </a:r>
            <a:r>
              <a:rPr lang="en-US" sz="3000" b="1" dirty="0"/>
              <a:t>[IEEE Comp Arch Letters’15]</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526</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5416977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Motivation</a:t>
            </a:r>
          </a:p>
        </p:txBody>
      </p:sp>
      <p:sp>
        <p:nvSpPr>
          <p:cNvPr id="3" name="Content Placeholder 2"/>
          <p:cNvSpPr>
            <a:spLocks noGrp="1"/>
          </p:cNvSpPr>
          <p:nvPr>
            <p:ph idx="1"/>
          </p:nvPr>
        </p:nvSpPr>
        <p:spPr/>
        <p:txBody>
          <a:bodyPr/>
          <a:lstStyle/>
          <a:p>
            <a:r>
              <a:rPr lang="en-US" sz="2000" dirty="0"/>
              <a:t>DRAM and Memory Controller landscape is changing</a:t>
            </a:r>
          </a:p>
          <a:p>
            <a:r>
              <a:rPr lang="en-US" sz="2000" dirty="0"/>
              <a:t>Many new and upcoming standards</a:t>
            </a:r>
          </a:p>
          <a:p>
            <a:r>
              <a:rPr lang="en-US" sz="2000" dirty="0"/>
              <a:t>Many new controller designs</a:t>
            </a:r>
          </a:p>
          <a:p>
            <a:r>
              <a:rPr lang="en-US" sz="2000" dirty="0"/>
              <a:t>A fast and easy-to-extend simulator is very much needed</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3845478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a:t>
            </a:r>
          </a:p>
        </p:txBody>
      </p:sp>
      <p:sp>
        <p:nvSpPr>
          <p:cNvPr id="3" name="Content Placeholder 2"/>
          <p:cNvSpPr>
            <a:spLocks noGrp="1"/>
          </p:cNvSpPr>
          <p:nvPr>
            <p:ph idx="1"/>
          </p:nvPr>
        </p:nvSpPr>
        <p:spPr/>
        <p:txBody>
          <a:bodyPr/>
          <a:lstStyle/>
          <a:p>
            <a:r>
              <a:rPr lang="en-US" dirty="0"/>
              <a:t>Provides out-of-the box support for many DRAM standards:</a:t>
            </a:r>
          </a:p>
          <a:p>
            <a:pPr lvl="1"/>
            <a:r>
              <a:rPr lang="en-US" dirty="0"/>
              <a:t>DDR3/4, LPDDR3/4, GDDR5, WIO1/2, HBM, plus new proposals (SALP, AL-DRAM, TLDRAM, RowClone, and SARP)</a:t>
            </a:r>
          </a:p>
          <a:p>
            <a:r>
              <a:rPr lang="en-US" dirty="0"/>
              <a:t>~2.5X faster than fastest open-source simulator</a:t>
            </a:r>
          </a:p>
          <a:p>
            <a:r>
              <a:rPr lang="en-US" dirty="0"/>
              <a:t>Modular and extensible to different standards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1936351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Case Study: Comparison of DRAM Standards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Across 22 workloads, simple CPU model</a:t>
            </a:r>
          </a:p>
        </p:txBody>
      </p:sp>
    </p:spTree>
    <p:extLst>
      <p:ext uri="{BB962C8B-B14F-4D97-AF65-F5344CB8AC3E}">
        <p14:creationId xmlns:p14="http://schemas.microsoft.com/office/powerpoint/2010/main" val="917497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Paper and Source Code</a:t>
            </a:r>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Onur Mutlu,</a:t>
            </a:r>
            <a:br>
              <a:rPr lang="en-US" dirty="0"/>
            </a:br>
            <a:r>
              <a:rPr lang="en-US" b="1" dirty="0">
                <a:hlinkClick r:id="rId2"/>
              </a:rPr>
              <a:t>"Ramulator: A Fast and Extensible DRAM Simulator"</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p>
          <a:p>
            <a:endParaRPr lang="en-US" dirty="0"/>
          </a:p>
          <a:p>
            <a:r>
              <a:rPr lang="en-US" dirty="0"/>
              <a:t>Source code is released under the liberal MIT License</a:t>
            </a:r>
          </a:p>
          <a:p>
            <a:pPr lvl="1"/>
            <a:r>
              <a:rPr lang="en-US" dirty="0">
                <a:hlinkClick r:id="rId4"/>
              </a:rPr>
              <a:t>https://github.com/CMU-SAFARI/ramulator</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5"/>
          <a:stretch>
            <a:fillRect/>
          </a:stretch>
        </p:blipFill>
        <p:spPr>
          <a:xfrm>
            <a:off x="0" y="4365104"/>
            <a:ext cx="9144000" cy="1190231"/>
          </a:xfrm>
          <a:prstGeom prst="rect">
            <a:avLst/>
          </a:prstGeom>
        </p:spPr>
      </p:pic>
    </p:spTree>
    <p:extLst>
      <p:ext uri="{BB962C8B-B14F-4D97-AF65-F5344CB8AC3E}">
        <p14:creationId xmlns:p14="http://schemas.microsoft.com/office/powerpoint/2010/main" val="32170489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End of Backup Slides</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531</a:t>
            </a:fld>
            <a:endParaRPr lang="en-US">
              <a:solidFill>
                <a:srgbClr val="000000"/>
              </a:solidFill>
            </a:endParaRPr>
          </a:p>
        </p:txBody>
      </p:sp>
    </p:spTree>
    <p:extLst>
      <p:ext uri="{BB962C8B-B14F-4D97-AF65-F5344CB8AC3E}">
        <p14:creationId xmlns:p14="http://schemas.microsoft.com/office/powerpoint/2010/main" val="1020926108"/>
      </p:ext>
    </p:extLst>
  </p:cSld>
  <p:clrMapOvr>
    <a:masterClrMapping/>
  </p:clrMapOvr>
  <p:transition/>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09" name="Title 1">
            <a:extLst>
              <a:ext uri="{FF2B5EF4-FFF2-40B4-BE49-F238E27FC236}">
                <a16:creationId xmlns:a16="http://schemas.microsoft.com/office/drawing/2014/main" id="{0DF95D71-4717-9641-A2B1-944FC903286D}"/>
              </a:ext>
            </a:extLst>
          </p:cNvPr>
          <p:cNvSpPr>
            <a:spLocks noGrp="1" noChangeArrowheads="1"/>
          </p:cNvSpPr>
          <p:nvPr>
            <p:ph type="title"/>
          </p:nvPr>
        </p:nvSpPr>
        <p:spPr/>
        <p:txBody>
          <a:bodyPr/>
          <a:lstStyle/>
          <a:p>
            <a:r>
              <a:rPr lang="en-US" altLang="en-US" dirty="0">
                <a:ea typeface="ＭＳ Ｐゴシック" panose="020B0600070205080204" pitchFamily="34" charset="-128"/>
              </a:rPr>
              <a:t>Brief Self Introduction</a:t>
            </a:r>
          </a:p>
        </p:txBody>
      </p:sp>
      <p:sp>
        <p:nvSpPr>
          <p:cNvPr id="21506" name="Content Placeholder 2">
            <a:extLst>
              <a:ext uri="{FF2B5EF4-FFF2-40B4-BE49-F238E27FC236}">
                <a16:creationId xmlns:a16="http://schemas.microsoft.com/office/drawing/2014/main" id="{9CD130D2-C623-7247-B0C8-1800F218DB94}"/>
              </a:ext>
            </a:extLst>
          </p:cNvPr>
          <p:cNvSpPr>
            <a:spLocks noGrp="1" noChangeArrowheads="1"/>
          </p:cNvSpPr>
          <p:nvPr>
            <p:ph idx="1"/>
          </p:nvPr>
        </p:nvSpPr>
        <p:spPr>
          <a:xfrm>
            <a:off x="0" y="1196752"/>
            <a:ext cx="9144000" cy="5194300"/>
          </a:xfrm>
        </p:spPr>
        <p:txBody>
          <a:bodyPr/>
          <a:lstStyle/>
          <a:p>
            <a:r>
              <a:rPr lang="en-US" altLang="en-US" sz="2200" dirty="0">
                <a:ea typeface="ＭＳ Ｐゴシック" panose="020B0600070205080204" pitchFamily="34" charset="-128"/>
              </a:rPr>
              <a:t>Onur Mutlu</a:t>
            </a:r>
          </a:p>
          <a:p>
            <a:pPr lvl="1"/>
            <a:r>
              <a:rPr lang="en-US" altLang="en-US" sz="1800" dirty="0">
                <a:ea typeface="ＭＳ Ｐゴシック" panose="020B0600070205080204" pitchFamily="34" charset="-128"/>
              </a:rPr>
              <a:t>Full Professor @ ETH Zurich CS, since September 2015 (officially May 2016)</a:t>
            </a:r>
          </a:p>
          <a:p>
            <a:pPr lvl="1"/>
            <a:r>
              <a:rPr lang="en-US" altLang="en-US" sz="1800" dirty="0">
                <a:ea typeface="ＭＳ Ｐゴシック" panose="020B0600070205080204" pitchFamily="34" charset="-128"/>
              </a:rPr>
              <a:t>Strecker Professor @ Carnegie Mellon University ECE/CS, 2009-2016, 2016-…</a:t>
            </a:r>
          </a:p>
          <a:p>
            <a:pPr lvl="1"/>
            <a:r>
              <a:rPr lang="en-US" altLang="en-US" sz="1800" dirty="0">
                <a:ea typeface="ＭＳ Ｐゴシック" panose="020B0600070205080204" pitchFamily="34" charset="-128"/>
              </a:rPr>
              <a:t>PhD from UT-Austin, worked at Google, VMware, Microsoft Research, Intel, AMD</a:t>
            </a:r>
          </a:p>
          <a:p>
            <a:pPr lvl="1"/>
            <a:r>
              <a:rPr lang="en-US" altLang="en-US" sz="1800" dirty="0">
                <a:ea typeface="ＭＳ Ｐゴシック" panose="020B0600070205080204" pitchFamily="34" charset="-128"/>
                <a:hlinkClick r:id="rId2"/>
              </a:rPr>
              <a:t>https://people.inf.ethz.ch/omutlu/</a:t>
            </a:r>
            <a:endParaRPr lang="en-US" altLang="en-US" sz="1800" dirty="0">
              <a:ea typeface="ＭＳ Ｐゴシック" panose="020B0600070205080204" pitchFamily="34" charset="-128"/>
            </a:endParaRPr>
          </a:p>
          <a:p>
            <a:pPr lvl="1"/>
            <a:r>
              <a:rPr lang="en-US" altLang="en-US" sz="1800" dirty="0">
                <a:ea typeface="ＭＳ Ｐゴシック" panose="020B0600070205080204" pitchFamily="34" charset="-128"/>
                <a:hlinkClick r:id="rId3"/>
              </a:rPr>
              <a:t>omutlu@gmail.com</a:t>
            </a:r>
            <a:r>
              <a:rPr lang="en-US" altLang="en-US" sz="1800" dirty="0">
                <a:ea typeface="ＭＳ Ｐゴシック" panose="020B0600070205080204" pitchFamily="34" charset="-128"/>
              </a:rPr>
              <a:t> (Best way to reach me)</a:t>
            </a:r>
          </a:p>
          <a:p>
            <a:pPr lvl="1"/>
            <a:r>
              <a:rPr lang="en-US" sz="1800" dirty="0">
                <a:latin typeface="Tahoma" charset="0"/>
                <a:ea typeface="ＭＳ Ｐゴシック" charset="0"/>
                <a:hlinkClick r:id="rId4"/>
              </a:rPr>
              <a:t>https://people.inf.ethz.ch/omutlu/projects.htm</a:t>
            </a:r>
            <a:r>
              <a:rPr lang="en-US" sz="1800" dirty="0">
                <a:latin typeface="Tahoma" charset="0"/>
                <a:ea typeface="ＭＳ Ｐゴシック" charset="0"/>
              </a:rPr>
              <a:t> </a:t>
            </a:r>
            <a:endParaRPr lang="en-US" altLang="en-US" sz="1000" dirty="0">
              <a:ea typeface="ＭＳ Ｐゴシック" panose="020B0600070205080204" pitchFamily="34" charset="-128"/>
            </a:endParaRPr>
          </a:p>
          <a:p>
            <a:pPr lvl="1"/>
            <a:endParaRPr lang="en-US" altLang="en-US" sz="1000" dirty="0">
              <a:ea typeface="ＭＳ Ｐゴシック" panose="020B0600070205080204" pitchFamily="34" charset="-128"/>
            </a:endParaRPr>
          </a:p>
          <a:p>
            <a:r>
              <a:rPr lang="en-US" altLang="en-US" sz="2200" dirty="0">
                <a:solidFill>
                  <a:srgbClr val="FF0000"/>
                </a:solidFill>
                <a:ea typeface="ＭＳ Ｐゴシック" panose="020B0600070205080204" pitchFamily="34" charset="-128"/>
              </a:rPr>
              <a:t>Research and Teaching in:</a:t>
            </a:r>
            <a:endParaRPr lang="en-US" altLang="en-US" sz="2200" dirty="0">
              <a:ea typeface="ＭＳ Ｐゴシック" panose="020B0600070205080204" pitchFamily="34" charset="-128"/>
            </a:endParaRPr>
          </a:p>
          <a:p>
            <a:pPr lvl="1"/>
            <a:r>
              <a:rPr lang="en-US" altLang="en-US" sz="1800" dirty="0">
                <a:solidFill>
                  <a:srgbClr val="0000FF"/>
                </a:solidFill>
                <a:ea typeface="ＭＳ Ｐゴシック" panose="020B0600070205080204" pitchFamily="34" charset="-128"/>
              </a:rPr>
              <a:t>Computer architecture, computer systems, hardware security, bioinformatics</a:t>
            </a:r>
          </a:p>
          <a:p>
            <a:pPr lvl="1"/>
            <a:r>
              <a:rPr lang="en-US" altLang="en-US" sz="1800" dirty="0">
                <a:ea typeface="ＭＳ Ｐゴシック" panose="020B0600070205080204" pitchFamily="34" charset="-128"/>
              </a:rPr>
              <a:t>Memory and storage systems</a:t>
            </a:r>
          </a:p>
          <a:p>
            <a:pPr lvl="1"/>
            <a:r>
              <a:rPr lang="en-US" altLang="en-US" sz="1800" dirty="0">
                <a:ea typeface="ＭＳ Ｐゴシック" panose="020B0600070205080204" pitchFamily="34" charset="-128"/>
              </a:rPr>
              <a:t>Hardware security, safety, predictability</a:t>
            </a:r>
          </a:p>
          <a:p>
            <a:pPr lvl="1"/>
            <a:r>
              <a:rPr lang="en-US" altLang="en-US" sz="1800" dirty="0">
                <a:ea typeface="ＭＳ Ｐゴシック" panose="020B0600070205080204" pitchFamily="34" charset="-128"/>
              </a:rPr>
              <a:t>Fault tolerance</a:t>
            </a:r>
          </a:p>
          <a:p>
            <a:pPr lvl="1"/>
            <a:r>
              <a:rPr lang="en-US" altLang="en-US" sz="1800" dirty="0">
                <a:ea typeface="ＭＳ Ｐゴシック" panose="020B0600070205080204" pitchFamily="34" charset="-128"/>
              </a:rPr>
              <a:t>Hardware/software cooperation</a:t>
            </a:r>
          </a:p>
          <a:p>
            <a:pPr lvl="1"/>
            <a:r>
              <a:rPr lang="is-IS" altLang="en-US" sz="1800" dirty="0">
                <a:ea typeface="ＭＳ Ｐゴシック" panose="020B0600070205080204" pitchFamily="34" charset="-128"/>
              </a:rPr>
              <a:t>Architectures for bioinformatics, health, medicine</a:t>
            </a:r>
          </a:p>
          <a:p>
            <a:pPr lvl="1"/>
            <a:r>
              <a:rPr lang="is-IS" altLang="en-US" sz="1800" dirty="0">
                <a:ea typeface="ＭＳ Ｐゴシック" panose="020B0600070205080204" pitchFamily="34" charset="-128"/>
              </a:rPr>
              <a:t>… </a:t>
            </a:r>
            <a:endParaRPr lang="en-US" altLang="en-US" sz="1800" dirty="0">
              <a:ea typeface="ＭＳ Ｐゴシック" panose="020B0600070205080204" pitchFamily="34" charset="-128"/>
            </a:endParaRPr>
          </a:p>
          <a:p>
            <a:endParaRPr lang="en-US" altLang="en-US" dirty="0">
              <a:ea typeface="ＭＳ Ｐゴシック" panose="020B0600070205080204" pitchFamily="34" charset="-128"/>
            </a:endParaRPr>
          </a:p>
        </p:txBody>
      </p:sp>
      <p:sp>
        <p:nvSpPr>
          <p:cNvPr id="299011" name="Slide Number Placeholder 3">
            <a:extLst>
              <a:ext uri="{FF2B5EF4-FFF2-40B4-BE49-F238E27FC236}">
                <a16:creationId xmlns:a16="http://schemas.microsoft.com/office/drawing/2014/main" id="{382C1846-515D-6048-9FA0-627CDD03DE07}"/>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F3043E-DAD2-F347-A0C9-60754FCE566E}"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532</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99012" name="Picture 1">
            <a:extLst>
              <a:ext uri="{FF2B5EF4-FFF2-40B4-BE49-F238E27FC236}">
                <a16:creationId xmlns:a16="http://schemas.microsoft.com/office/drawing/2014/main" id="{EDA8380A-00B6-2F46-A5D1-F19A2EE594D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874000" y="0"/>
            <a:ext cx="1270000" cy="155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52290791"/>
      </p:ext>
    </p:extLst>
  </p:cSld>
  <p:clrMapOvr>
    <a:masterClrMapping/>
  </p:clrMapOvr>
  <p:transition spd="slow" advClick="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150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506">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1506">
                                            <p:txEl>
                                              <p:pRg st="6" end="6"/>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1506">
                                            <p:txEl>
                                              <p:pRg st="8" end="8"/>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1506">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1506">
                                            <p:txEl>
                                              <p:pRg st="10" end="10"/>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1506">
                                            <p:txEl>
                                              <p:pRg st="11" end="11"/>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1506">
                                            <p:txEl>
                                              <p:pRg st="12" end="1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1506">
                                            <p:txEl>
                                              <p:pRg st="13" end="1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1506">
                                            <p:txEl>
                                              <p:pRg st="14" end="14"/>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1506">
                                            <p:txEl>
                                              <p:pRg st="15" end="1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_rels/theme40.xml.rels><?xml version="1.0" encoding="UTF-8" standalone="yes"?>
<Relationships xmlns="http://schemas.openxmlformats.org/package/2006/relationships"><Relationship Id="rId1" Type="http://schemas.openxmlformats.org/officeDocument/2006/relationships/image" Target="../media/image7.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27.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1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1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36.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0.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2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2.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1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1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7.xml><?xml version="1.0" encoding="utf-8"?>
<a:theme xmlns:a="http://schemas.openxmlformats.org/drawingml/2006/main" name="2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1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9.xml><?xml version="1.0" encoding="utf-8"?>
<a:theme xmlns:a="http://schemas.openxmlformats.org/drawingml/2006/main" name="17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51.xml><?xml version="1.0" encoding="utf-8"?>
<a:theme xmlns:a="http://schemas.openxmlformats.org/drawingml/2006/main" name="1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1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7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9900"/>
      </a:accent5>
      <a:accent6>
        <a:srgbClr val="777777"/>
      </a:accent6>
      <a:hlink>
        <a:srgbClr val="0000FF"/>
      </a:hlink>
      <a:folHlink>
        <a:srgbClr val="800080"/>
      </a:folHlink>
    </a:clrScheme>
    <a:fontScheme name="Sesha">
      <a:majorFont>
        <a:latin typeface="Myriad Pro Cond"/>
        <a:ea typeface=""/>
        <a:cs typeface=""/>
      </a:majorFont>
      <a:minorFont>
        <a:latin typeface="Myriad Pro Cond"/>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a:solidFill>
            <a:schemeClr val="accent2"/>
          </a:solidFill>
          <a:headEnd type="none" w="med" len="med"/>
          <a:tailEnd type="arrow" w="med" len="med"/>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55.xml><?xml version="1.0" encoding="utf-8"?>
<a:theme xmlns:a="http://schemas.openxmlformats.org/drawingml/2006/main" name="5_Edg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wrap="square">
        <a:spAutoFit/>
      </a:bodyPr>
      <a:lstStyle>
        <a:defPPr algn="just">
          <a:defRPr sz="400" b="1" dirty="0">
            <a:solidFill>
              <a:schemeClr val="bg2"/>
            </a:solidFill>
            <a:latin typeface="europa"/>
          </a:defRPr>
        </a:defPPr>
      </a:lstStyle>
    </a:sp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78_Edg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wrap="square">
        <a:spAutoFit/>
      </a:bodyPr>
      <a:lstStyle>
        <a:defPPr algn="just">
          <a:defRPr sz="400" b="1" dirty="0">
            <a:solidFill>
              <a:schemeClr val="bg2"/>
            </a:solidFill>
            <a:latin typeface="europa"/>
          </a:defRPr>
        </a:defPPr>
      </a:lstStyle>
    </a:sp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3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65.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8.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2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1.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1"/>
          </a:solidFill>
          <a:tailEnd type="none"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72.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lIns="0" tIns="0" rIns="0" bIns="0" rtlCol="0" anchor="ctr"/>
      <a:lstStyle>
        <a:defPPr algn="ctr">
          <a:lnSpc>
            <a:spcPts val="2000"/>
          </a:lnSpc>
          <a:defRPr sz="2400" spc="-80" dirty="0" smtClean="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3.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1"/>
          </a:solidFill>
          <a:tailEnd type="none"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74.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1"/>
          </a:solidFill>
          <a:tailEnd type="none"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75.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6.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7.xml><?xml version="1.0" encoding="utf-8"?>
<a:theme xmlns:a="http://schemas.openxmlformats.org/drawingml/2006/main" name="10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ＭＳ Ｐゴシック"/>
        <a:cs typeface=""/>
      </a:majorFont>
      <a:minorFont>
        <a:latin typeface="Tahoma"/>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1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2.xml><?xml version="1.0" encoding="utf-8"?>
<a:theme xmlns:a="http://schemas.openxmlformats.org/drawingml/2006/main" name="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4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85.xml><?xml version="1.0" encoding="utf-8"?>
<a:theme xmlns:a="http://schemas.openxmlformats.org/drawingml/2006/main" name="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6.xml><?xml version="1.0" encoding="utf-8"?>
<a:theme xmlns:a="http://schemas.openxmlformats.org/drawingml/2006/main" name="2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50800">
          <a:solidFill>
            <a:schemeClr val="tx1"/>
          </a:solidFill>
          <a:headEnd type="none" w="lg" len="med"/>
          <a:tailEnd type="triangle" w="lg" len="med"/>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87.xml><?xml version="1.0" encoding="utf-8"?>
<a:theme xmlns:a="http://schemas.openxmlformats.org/drawingml/2006/main" name="1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50800">
          <a:solidFill>
            <a:schemeClr val="tx1"/>
          </a:solidFill>
          <a:headEnd type="none" w="lg" len="med"/>
          <a:tailEnd type="triangle" w="lg" len="med"/>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88.xml><?xml version="1.0" encoding="utf-8"?>
<a:theme xmlns:a="http://schemas.openxmlformats.org/drawingml/2006/main" name="1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2"/>
          </a:solidFill>
          <a:tailEnd type="arrow"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89.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emplate/>
  <TotalTime>194262</TotalTime>
  <Words>26914</Words>
  <Application>Microsoft Macintosh PowerPoint</Application>
  <PresentationFormat>On-screen Show (4:3)</PresentationFormat>
  <Paragraphs>5136</Paragraphs>
  <Slides>532</Slides>
  <Notes>132</Notes>
  <HiddenSlides>0</HiddenSlides>
  <MMClips>0</MMClips>
  <ScaleCrop>false</ScaleCrop>
  <HeadingPairs>
    <vt:vector size="8" baseType="variant">
      <vt:variant>
        <vt:lpstr>Fonts Used</vt:lpstr>
      </vt:variant>
      <vt:variant>
        <vt:i4>37</vt:i4>
      </vt:variant>
      <vt:variant>
        <vt:lpstr>Theme</vt:lpstr>
      </vt:variant>
      <vt:variant>
        <vt:i4>91</vt:i4>
      </vt:variant>
      <vt:variant>
        <vt:lpstr>Embedded OLE Servers</vt:lpstr>
      </vt:variant>
      <vt:variant>
        <vt:i4>1</vt:i4>
      </vt:variant>
      <vt:variant>
        <vt:lpstr>Slide Titles</vt:lpstr>
      </vt:variant>
      <vt:variant>
        <vt:i4>532</vt:i4>
      </vt:variant>
    </vt:vector>
  </HeadingPairs>
  <TitlesOfParts>
    <vt:vector size="661" baseType="lpstr">
      <vt:lpstr>굴림</vt:lpstr>
      <vt:lpstr>Meiryo</vt:lpstr>
      <vt:lpstr>MS PGothic</vt:lpstr>
      <vt:lpstr>MS PGothic</vt:lpstr>
      <vt:lpstr>ヒラギノ角ゴ ProN W6</vt:lpstr>
      <vt:lpstr>Adobe Garamond Pro</vt:lpstr>
      <vt:lpstr>Aparajita</vt:lpstr>
      <vt:lpstr>Arial</vt:lpstr>
      <vt:lpstr>Arial Black</vt:lpstr>
      <vt:lpstr>Arial Narrow</vt:lpstr>
      <vt:lpstr>Arial Rounded MT Bold</vt:lpstr>
      <vt:lpstr>Calibri</vt:lpstr>
      <vt:lpstr>Calibri Light</vt:lpstr>
      <vt:lpstr>Cambria</vt:lpstr>
      <vt:lpstr>Cambria Math</vt:lpstr>
      <vt:lpstr>Charter Black</vt:lpstr>
      <vt:lpstr>Consolas</vt:lpstr>
      <vt:lpstr>Corbel</vt:lpstr>
      <vt:lpstr>Courier New</vt:lpstr>
      <vt:lpstr>europa</vt:lpstr>
      <vt:lpstr>Futura Medium</vt:lpstr>
      <vt:lpstr>Garamond</vt:lpstr>
      <vt:lpstr>Gill Sans</vt:lpstr>
      <vt:lpstr>Gill Sans MT</vt:lpstr>
      <vt:lpstr>Lucida Grande</vt:lpstr>
      <vt:lpstr>Lucida Sans</vt:lpstr>
      <vt:lpstr>Mangal</vt:lpstr>
      <vt:lpstr>Myriad Pro Bold Cond</vt:lpstr>
      <vt:lpstr>Myriad Pro Cond</vt:lpstr>
      <vt:lpstr>나눔고딕</vt:lpstr>
      <vt:lpstr>Perpetua</vt:lpstr>
      <vt:lpstr>Tahoma</vt:lpstr>
      <vt:lpstr>Times New Roman</vt:lpstr>
      <vt:lpstr>Tw Cen MT</vt:lpstr>
      <vt:lpstr>Verdana</vt:lpstr>
      <vt:lpstr>Vista Sans OT Medium</vt:lpstr>
      <vt:lpstr>Wingdings</vt:lpstr>
      <vt:lpstr>Edge</vt:lpstr>
      <vt:lpstr>1_Edge</vt:lpstr>
      <vt:lpstr>3_Edge</vt:lpstr>
      <vt:lpstr>4_Edge</vt:lpstr>
      <vt:lpstr>6_Edge</vt:lpstr>
      <vt:lpstr>8_Edge</vt:lpstr>
      <vt:lpstr>2_Office Theme</vt:lpstr>
      <vt:lpstr>9_Edge</vt:lpstr>
      <vt:lpstr>16_Edge</vt:lpstr>
      <vt:lpstr>17_Edge</vt:lpstr>
      <vt:lpstr>13_Edge</vt:lpstr>
      <vt:lpstr>23_Edge</vt:lpstr>
      <vt:lpstr>35_Edge</vt:lpstr>
      <vt:lpstr>36_Edge</vt:lpstr>
      <vt:lpstr>39_Edge</vt:lpstr>
      <vt:lpstr>49_Edge</vt:lpstr>
      <vt:lpstr>56_Edge</vt:lpstr>
      <vt:lpstr>57_Edge</vt:lpstr>
      <vt:lpstr>58_Edge</vt:lpstr>
      <vt:lpstr>59_Edge</vt:lpstr>
      <vt:lpstr>64_Edge</vt:lpstr>
      <vt:lpstr>85_Edge</vt:lpstr>
      <vt:lpstr>90_Edge</vt:lpstr>
      <vt:lpstr>91_Edge</vt:lpstr>
      <vt:lpstr>95_Edge</vt:lpstr>
      <vt:lpstr>1_Metropolitan_bullet</vt:lpstr>
      <vt:lpstr>98_Edge</vt:lpstr>
      <vt:lpstr>1_Office 테마</vt:lpstr>
      <vt:lpstr>136_Edge</vt:lpstr>
      <vt:lpstr>143_Edge</vt:lpstr>
      <vt:lpstr>144_Edge</vt:lpstr>
      <vt:lpstr>147_Edge</vt:lpstr>
      <vt:lpstr>133_Edge</vt:lpstr>
      <vt:lpstr>148_Edge</vt:lpstr>
      <vt:lpstr>3_Metropolitan_bullet</vt:lpstr>
      <vt:lpstr>151_Edge</vt:lpstr>
      <vt:lpstr>152_Edge</vt:lpstr>
      <vt:lpstr>154_Edge</vt:lpstr>
      <vt:lpstr>4_Office Theme</vt:lpstr>
      <vt:lpstr>Title &amp; Bullets</vt:lpstr>
      <vt:lpstr>27_Office Theme</vt:lpstr>
      <vt:lpstr>156_Edge</vt:lpstr>
      <vt:lpstr>158_Edge</vt:lpstr>
      <vt:lpstr>159_Edge</vt:lpstr>
      <vt:lpstr>12_Office Theme</vt:lpstr>
      <vt:lpstr>15_Office Theme</vt:lpstr>
      <vt:lpstr>25_Office Theme</vt:lpstr>
      <vt:lpstr>11_Office Theme</vt:lpstr>
      <vt:lpstr>170_Edge</vt:lpstr>
      <vt:lpstr>safari</vt:lpstr>
      <vt:lpstr>150_Edge</vt:lpstr>
      <vt:lpstr>153_Edge</vt:lpstr>
      <vt:lpstr>2_Edge</vt:lpstr>
      <vt:lpstr>7_sesha-theme</vt:lpstr>
      <vt:lpstr>5_Edge</vt:lpstr>
      <vt:lpstr>78_Edge</vt:lpstr>
      <vt:lpstr>7_Edge</vt:lpstr>
      <vt:lpstr>11_Edge</vt:lpstr>
      <vt:lpstr>12_Edge</vt:lpstr>
      <vt:lpstr>40_Edge</vt:lpstr>
      <vt:lpstr>41_Edge</vt:lpstr>
      <vt:lpstr>14_Edge</vt:lpstr>
      <vt:lpstr>25_Edge</vt:lpstr>
      <vt:lpstr>3_sesha-theme</vt:lpstr>
      <vt:lpstr>10_Edge</vt:lpstr>
      <vt:lpstr>15_Edge</vt:lpstr>
      <vt:lpstr>3_Office Theme</vt:lpstr>
      <vt:lpstr>18_Edge</vt:lpstr>
      <vt:lpstr>19_Edge</vt:lpstr>
      <vt:lpstr>21_Office Theme</vt:lpstr>
      <vt:lpstr>5_Office Theme</vt:lpstr>
      <vt:lpstr>Office Theme</vt:lpstr>
      <vt:lpstr>7_Office Theme</vt:lpstr>
      <vt:lpstr>6_Office Theme</vt:lpstr>
      <vt:lpstr>1_Office Theme</vt:lpstr>
      <vt:lpstr>62_Edge</vt:lpstr>
      <vt:lpstr>102_Edge</vt:lpstr>
      <vt:lpstr>21_Edge</vt:lpstr>
      <vt:lpstr>26_Edge</vt:lpstr>
      <vt:lpstr>68_Edge</vt:lpstr>
      <vt:lpstr>17_Office Theme</vt:lpstr>
      <vt:lpstr>50_Edge</vt:lpstr>
      <vt:lpstr>42_Edge</vt:lpstr>
      <vt:lpstr>4_sesha-theme</vt:lpstr>
      <vt:lpstr>8_Office Theme</vt:lpstr>
      <vt:lpstr>20_Office Theme</vt:lpstr>
      <vt:lpstr>13_Office Theme</vt:lpstr>
      <vt:lpstr>14_Office Theme</vt:lpstr>
      <vt:lpstr>137_Edge</vt:lpstr>
      <vt:lpstr>20_Edge</vt:lpstr>
      <vt:lpstr>22_Edge</vt:lpstr>
      <vt:lpstr>Visio</vt:lpstr>
      <vt:lpstr>Memory Systems  and Memory-Centric Computing Systems Lecture 1: Trends &amp; Reliability/Security</vt:lpstr>
      <vt:lpstr>Current Research Focus Areas</vt:lpstr>
      <vt:lpstr>Four Key Directions</vt:lpstr>
      <vt:lpstr>Four Key Directions</vt:lpstr>
      <vt:lpstr>A Motivating Detour:  Genome Sequence Analysis</vt:lpstr>
      <vt:lpstr>Our Dream</vt:lpstr>
      <vt:lpstr>What Is a Genome Made Of?</vt:lpstr>
      <vt:lpstr>DNA Under Electron Microscope</vt:lpstr>
      <vt:lpstr>DNA Sequencing</vt:lpstr>
      <vt:lpstr>Untangling Yarn Balls &amp; DNA Sequencing</vt:lpstr>
      <vt:lpstr>PowerPoint Presentation</vt:lpstr>
      <vt:lpstr>PowerPoint Presentation</vt:lpstr>
      <vt:lpstr>Genome Sequence Alignment: Example</vt:lpstr>
      <vt:lpstr>PowerPoint Presentation</vt:lpstr>
      <vt:lpstr>Hash Table Based Read Mappers</vt:lpstr>
      <vt:lpstr>Read Mapping Execution Time Breakdown </vt:lpstr>
      <vt:lpstr>Idea</vt:lpstr>
      <vt:lpstr>Our First Filter: Pure Software Approach</vt:lpstr>
      <vt:lpstr>Shifted Hamming Distance: SIMD Acceleration</vt:lpstr>
      <vt:lpstr>PowerPoint Presentation</vt:lpstr>
      <vt:lpstr>GateKeeper: FPGA-Based Alignment Filtering</vt:lpstr>
      <vt:lpstr>DNA Read Mapping &amp; Filtering</vt:lpstr>
      <vt:lpstr>In-Memory DNA Sequence Analysis</vt:lpstr>
      <vt:lpstr>Quick Note: Key Principles and Results</vt:lpstr>
      <vt:lpstr>New Genome Sequencing Technologies</vt:lpstr>
      <vt:lpstr>Nanopore Genome Assembly Pipeline</vt:lpstr>
      <vt:lpstr>More on Genome Analysis: Another Talk</vt:lpstr>
      <vt:lpstr>Recall Our Dream</vt:lpstr>
      <vt:lpstr>Four Key Directions</vt:lpstr>
      <vt:lpstr>Memory &amp; Storage</vt:lpstr>
      <vt:lpstr>The Main Memory System</vt:lpstr>
      <vt:lpstr>The Main Memory System</vt:lpstr>
      <vt:lpstr>The Main Memory System</vt:lpstr>
      <vt:lpstr>Memory System: A Shared Resource View</vt:lpstr>
      <vt:lpstr>State of the Main Memory System</vt:lpstr>
      <vt:lpstr>Agenda</vt:lpstr>
      <vt:lpstr>Major Trends Affecting Main Memory (I)</vt:lpstr>
      <vt:lpstr>Major Trends Affecting Main Memory (II)</vt:lpstr>
      <vt:lpstr>Example: The Memory Capacity Gap</vt:lpstr>
      <vt:lpstr>DRAM Capacity, Bandwidth, Latency Trends</vt:lpstr>
      <vt:lpstr>DRAM Is Critical for Performance</vt:lpstr>
      <vt:lpstr>DRAM Is Critical for Performance</vt:lpstr>
      <vt:lpstr>Popular Consumer Workloads</vt:lpstr>
      <vt:lpstr>Popular Consumer Workloads</vt:lpstr>
      <vt:lpstr>Major Trends Affecting Main Memory (III)</vt:lpstr>
      <vt:lpstr>Energy Waste in Mobile Devices</vt:lpstr>
      <vt:lpstr>Major Trends Affecting Main Memory (IV)</vt:lpstr>
      <vt:lpstr>Major Trends Affecting Main Memory (V)</vt:lpstr>
      <vt:lpstr>Major Trends Affecting Main Memory (V)</vt:lpstr>
      <vt:lpstr>Major Trend: Hybrid Main Memory</vt:lpstr>
      <vt:lpstr>One Foreshadowing</vt:lpstr>
      <vt:lpstr>Industry Is Writing Papers About It, Too</vt:lpstr>
      <vt:lpstr>Call for Intelligent Memory Controllers</vt:lpstr>
      <vt:lpstr>Agenda</vt:lpstr>
      <vt:lpstr>Four Key Issues in Future Platforms</vt:lpstr>
      <vt:lpstr>Maslow’s (Human) Hierarchy of Needs</vt:lpstr>
      <vt:lpstr>How Reliable/Secure/Safe is This Bridge?</vt:lpstr>
      <vt:lpstr>Collapse of the “Galloping Gertie”</vt:lpstr>
      <vt:lpstr>How Secure Are These People?</vt:lpstr>
      <vt:lpstr>The DRAM Scaling Problem</vt:lpstr>
      <vt:lpstr>As Memory Scales, It Becomes Unreliable</vt:lpstr>
      <vt:lpstr>Large-Scale Failure Analysis of DRAM Chips</vt:lpstr>
      <vt:lpstr>Infrastructures to Understand Such Issues</vt:lpstr>
      <vt:lpstr>Infrastructures to Understand Such Issues</vt:lpstr>
      <vt:lpstr>SoftMC: Open Source DRAM Infrastructure</vt:lpstr>
      <vt:lpstr>SoftMC</vt:lpstr>
      <vt:lpstr>Data Retention in Memory [Liu et al., ISCA 2013]</vt:lpstr>
      <vt:lpstr>Takeaway</vt:lpstr>
      <vt:lpstr>A Curious Discovery [Kim et al., ISCA 2014]</vt:lpstr>
      <vt:lpstr>DRAM RowHammer</vt:lpstr>
      <vt:lpstr>Modern DRAM is Prone to Disturbance Errors</vt:lpstr>
      <vt:lpstr>Most DRAM Modules Are Vulnerable</vt:lpstr>
      <vt:lpstr>Recent DRAM Is More Vulnerable</vt:lpstr>
      <vt:lpstr>Recent DRAM Is More Vulnerable</vt:lpstr>
      <vt:lpstr>Recent DRAM Is More Vulnerable</vt:lpstr>
      <vt:lpstr>A Simple Program Can Induce Many Errors</vt:lpstr>
      <vt:lpstr>A Simple Program Can Induce Many Errors</vt:lpstr>
      <vt:lpstr>A Simple Program Can Induce Many Errors</vt:lpstr>
      <vt:lpstr>A Simple Program Can Induce Many Errors</vt:lpstr>
      <vt:lpstr>A Simple Program Can Induce Many Errors</vt:lpstr>
      <vt:lpstr>Observed Errors in Real Systems</vt:lpstr>
      <vt:lpstr>One Can Take Over an Otherwise-Secure System</vt:lpstr>
      <vt:lpstr>RowHammer Security Attack Example</vt:lpstr>
      <vt:lpstr>Security Implications</vt:lpstr>
      <vt:lpstr>Security Implications</vt:lpstr>
      <vt:lpstr>Selected Readings on RowHammer (I)</vt:lpstr>
      <vt:lpstr>Selected Readings on RowHammer (II)</vt:lpstr>
      <vt:lpstr>Selected Readings on RowHammer (III)</vt:lpstr>
      <vt:lpstr>Selected Readings on RowHammer (IV)</vt:lpstr>
      <vt:lpstr>Selected Readings on RowHammer (V)</vt:lpstr>
      <vt:lpstr>Selected Readings on RowHammer (VI)</vt:lpstr>
      <vt:lpstr>More Security Implications (I)</vt:lpstr>
      <vt:lpstr>More Security Implications (II)</vt:lpstr>
      <vt:lpstr>More Security Implications (III)</vt:lpstr>
      <vt:lpstr>More Security Implications (IV)</vt:lpstr>
      <vt:lpstr>More Security Implications (V)</vt:lpstr>
      <vt:lpstr>More Security Implications?</vt:lpstr>
      <vt:lpstr>Some Potential Solutions</vt:lpstr>
      <vt:lpstr>Apple’s Patch for RowHammer</vt:lpstr>
      <vt:lpstr>Our Solution to RowHammer</vt:lpstr>
      <vt:lpstr>Advantages of PARA</vt:lpstr>
      <vt:lpstr>Requirements for PARA</vt:lpstr>
      <vt:lpstr>Probabilistic Activation in Real Life (I)</vt:lpstr>
      <vt:lpstr>Probabilistic Activation in Real Life (II)</vt:lpstr>
      <vt:lpstr>More on RowHammer Analysis</vt:lpstr>
      <vt:lpstr>Future of Memory Reliability/Security</vt:lpstr>
      <vt:lpstr>Industry Is Writing Papers About It, Too</vt:lpstr>
      <vt:lpstr>Call for Intelligent Memory Controllers</vt:lpstr>
      <vt:lpstr>Aside: Intelligent Controller for NAND Flash</vt:lpstr>
      <vt:lpstr>Aside: Intelligent Controller for NAND Flash</vt:lpstr>
      <vt:lpstr>A Key Takeaway</vt:lpstr>
      <vt:lpstr>Challenge and Opportunity for Future</vt:lpstr>
      <vt:lpstr>Future Memory Reliability/Security Challenges</vt:lpstr>
      <vt:lpstr>Future of Main Memory</vt:lpstr>
      <vt:lpstr>Large-Scale Failure Analysis of DRAM Chips</vt:lpstr>
      <vt:lpstr>PowerPoint Presentation</vt:lpstr>
      <vt:lpstr>Aside: SSD Error Analysis in the Field</vt:lpstr>
      <vt:lpstr>Future of Main Memory</vt:lpstr>
      <vt:lpstr>DRAM Data Retention Time Failures</vt:lpstr>
      <vt:lpstr>Analysis of Data Retention Failures [ISCA’13]</vt:lpstr>
      <vt:lpstr>Two Challenges to Retention Time Profiling</vt:lpstr>
      <vt:lpstr>Two Challenges to Retention Time Profiling</vt:lpstr>
      <vt:lpstr>Data Pattern Dependence</vt:lpstr>
      <vt:lpstr>Data Pattern Dependence</vt:lpstr>
      <vt:lpstr>Two Challenges to Retention Time Profiling</vt:lpstr>
      <vt:lpstr>Modern DRAM Retention Time Distribution</vt:lpstr>
      <vt:lpstr>An Example VRT Cell</vt:lpstr>
      <vt:lpstr>Variable Retention Time</vt:lpstr>
      <vt:lpstr>More on Data Retention Failures [ISCA’13]</vt:lpstr>
      <vt:lpstr>Industry Is Writing Papers About It, Too</vt:lpstr>
      <vt:lpstr>Industry Is Writing Papers About It, Too</vt:lpstr>
      <vt:lpstr>Mitigation of Retention Issues [SIGMETRICS’14]</vt:lpstr>
      <vt:lpstr>Towards an Online Profiling System</vt:lpstr>
      <vt:lpstr>Towards an Online Profiling System</vt:lpstr>
      <vt:lpstr>Handling Variable Retention Time [DSN’15] </vt:lpstr>
      <vt:lpstr>Handling Data-Dependent Failures [DSN’16]  </vt:lpstr>
      <vt:lpstr>Handling Data-Dependent Failures [MICRO’17]  </vt:lpstr>
      <vt:lpstr>Handling Both DPD and VRT [ISCA’17]</vt:lpstr>
      <vt:lpstr>The DRAM Latency PUF:   Quickly Evaluating Physical Unclonable Functions  by Exploiting the Latency-Reliability Tradeoff  in Modern Commodity DRAM Devices</vt:lpstr>
      <vt:lpstr>Keeping Future Memory Secure</vt:lpstr>
      <vt:lpstr>How Do We Keep Memory Secure?</vt:lpstr>
      <vt:lpstr>Solution Direction: Principled Designs</vt:lpstr>
      <vt:lpstr>Recall: Collapse of the “Galloping Gertie”</vt:lpstr>
      <vt:lpstr>Another Example (1994)</vt:lpstr>
      <vt:lpstr>Yet Another Example (2007)</vt:lpstr>
      <vt:lpstr>A More Recent Example (2018)</vt:lpstr>
      <vt:lpstr>Architecting for Security </vt:lpstr>
      <vt:lpstr>PowerPoint Presentation</vt:lpstr>
      <vt:lpstr>Understand and Model with Experiments (Flash)</vt:lpstr>
      <vt:lpstr>Understanding Flash Memory Reliability</vt:lpstr>
      <vt:lpstr>Understanding Flash Memory Reliability</vt:lpstr>
      <vt:lpstr>NAND Flash Vulnerabilities [HPCA’17]</vt:lpstr>
      <vt:lpstr>3D NAND Flash Reliability I [HPCA’18] </vt:lpstr>
      <vt:lpstr>3D NAND Flash Reliability II [SIGMETRICS’18] </vt:lpstr>
      <vt:lpstr>Another Talk: NAND Flash Memory Robustness</vt:lpstr>
      <vt:lpstr>There are Two Other Solution Directions</vt:lpstr>
      <vt:lpstr>Exploiting Memory Error Tolerance  with Hybrid Memory Systems</vt:lpstr>
      <vt:lpstr>More on Heterogeneous-Reliability Memory</vt:lpstr>
      <vt:lpstr>Conclusion</vt:lpstr>
      <vt:lpstr>Summary: Memory Reliability and Security</vt:lpstr>
      <vt:lpstr>Challenge and Opportunity for Future</vt:lpstr>
      <vt:lpstr>One Important Takeaway</vt:lpstr>
      <vt:lpstr>Memory Systems  and Memory-Centric Computing Systems Lecture 1: Trends &amp; Reliability/Security</vt:lpstr>
      <vt:lpstr>Memory Systems  and Memory-Centric Computing Systems Lecture 2: Computation in Memory</vt:lpstr>
      <vt:lpstr>Agenda</vt:lpstr>
      <vt:lpstr>Sub-Agenda: In-Memory Computation</vt:lpstr>
      <vt:lpstr>Three Key Systems Trends</vt:lpstr>
      <vt:lpstr>Observation and Opportunity</vt:lpstr>
      <vt:lpstr>Four Key Issues in Future Platforms</vt:lpstr>
      <vt:lpstr>Maslow’s (Human) Hierarchy of Needs, Revisited</vt:lpstr>
      <vt:lpstr>Do We Want This?</vt:lpstr>
      <vt:lpstr>Or This?</vt:lpstr>
      <vt:lpstr>Challenge and Opportunity for Future</vt:lpstr>
      <vt:lpstr>The Problem</vt:lpstr>
      <vt:lpstr>The Problem</vt:lpstr>
      <vt:lpstr>A Computing System</vt:lpstr>
      <vt:lpstr>A Computing System</vt:lpstr>
      <vt:lpstr>Today’s Computing Systems</vt:lpstr>
      <vt:lpstr>Yet …</vt:lpstr>
      <vt:lpstr>The Performance Perspective</vt:lpstr>
      <vt:lpstr>The Performance Perspective (Today)</vt:lpstr>
      <vt:lpstr>The Performance Perspective (Today)</vt:lpstr>
      <vt:lpstr>Perils of Processor-Centric Design</vt:lpstr>
      <vt:lpstr>Perils of Processor-Centric Design</vt:lpstr>
      <vt:lpstr>The Energy Perspective</vt:lpstr>
      <vt:lpstr>Data Movement vs. Computation Energy</vt:lpstr>
      <vt:lpstr>Data Movement vs. Computation Energy</vt:lpstr>
      <vt:lpstr>Energy Waste in Mobile Devices</vt:lpstr>
      <vt:lpstr>We Do Not Want to Move Data!</vt:lpstr>
      <vt:lpstr>We Need A Paradigm Shift To …</vt:lpstr>
      <vt:lpstr>Goal: Processing Inside Memory</vt:lpstr>
      <vt:lpstr>Why In-Memory Computation Today?</vt:lpstr>
      <vt:lpstr>Sub-Agenda: In-Memory Computation</vt:lpstr>
      <vt:lpstr>Processing in Memory:   Two Approaches</vt:lpstr>
      <vt:lpstr>Approach 1: Minimally Changing DRAM</vt:lpstr>
      <vt:lpstr>Starting Simple: Data Copy and Initialization</vt:lpstr>
      <vt:lpstr>Starting Simple: Data Copy and Initialization</vt:lpstr>
      <vt:lpstr>Today’s Systems: Bulk Data Copy</vt:lpstr>
      <vt:lpstr>Future Systems: In-Memory Copy</vt:lpstr>
      <vt:lpstr>RowClone: In-DRAM Row Copy</vt:lpstr>
      <vt:lpstr>RowClone: Inter-Bank</vt:lpstr>
      <vt:lpstr>Generalized RowClone</vt:lpstr>
      <vt:lpstr>RowClone: Latency and Energy Savings</vt:lpstr>
      <vt:lpstr>More on RowClone</vt:lpstr>
      <vt:lpstr>In-Memory Bulk Bitwise Operations</vt:lpstr>
      <vt:lpstr>In-DRAM AND/OR: Triple Row Activation</vt:lpstr>
      <vt:lpstr>In-DRAM Bulk Bitwise AND/OR Operation</vt:lpstr>
      <vt:lpstr>In-DRAM NOT: Dual Contact Cell</vt:lpstr>
      <vt:lpstr>Performance: In-DRAM Bitwise Operations</vt:lpstr>
      <vt:lpstr>Energy of In-DRAM Bitwise Operations</vt:lpstr>
      <vt:lpstr>Ambit vs. DDR3: Performance and Energy</vt:lpstr>
      <vt:lpstr>Bulk Bitwise Operations in Workloads</vt:lpstr>
      <vt:lpstr>Example Data Structure: Bitmap Index</vt:lpstr>
      <vt:lpstr>Performance: Bitmap Index on Ambit</vt:lpstr>
      <vt:lpstr>Performance: BitWeaving on Ambit</vt:lpstr>
      <vt:lpstr>More on In-DRAM Bulk AND/OR</vt:lpstr>
      <vt:lpstr>More on In-DRAM Bitwise Operations</vt:lpstr>
      <vt:lpstr>Challenge: Intelligent Memory Device</vt:lpstr>
      <vt:lpstr>Challenge and Opportunity for Future</vt:lpstr>
      <vt:lpstr>Sub-Agenda: In-Memory Computation</vt:lpstr>
      <vt:lpstr>Processing in Memory:   Two Approaches</vt:lpstr>
      <vt:lpstr>Opportunity: 3D-Stacked Logic+Memory</vt:lpstr>
      <vt:lpstr>DRAM Landscape (circa 2015)</vt:lpstr>
      <vt:lpstr>Several Questions in 3D-Stacked PIM</vt:lpstr>
      <vt:lpstr>Another Example: In-Memory Graph Processing</vt:lpstr>
      <vt:lpstr>Key Bottlenecks in Graph Processing</vt:lpstr>
      <vt:lpstr>Tesseract System for Graph Processing</vt:lpstr>
      <vt:lpstr>Tesseract System for Graph Processing</vt:lpstr>
      <vt:lpstr>Communications In Tesseract (I)</vt:lpstr>
      <vt:lpstr>Communications In Tesseract (II)</vt:lpstr>
      <vt:lpstr>Communications In Tesseract (III)</vt:lpstr>
      <vt:lpstr>Remote Function Call (Non-Blocking)</vt:lpstr>
      <vt:lpstr>Tesseract System for Graph Processing</vt:lpstr>
      <vt:lpstr>Evaluated Systems</vt:lpstr>
      <vt:lpstr>Tesseract Graph Processing Performance</vt:lpstr>
      <vt:lpstr>Tesseract Graph Processing Performance</vt:lpstr>
      <vt:lpstr>Effect of Bandwidth &amp; Programming Model</vt:lpstr>
      <vt:lpstr>Tesseract Graph Processing System Energy</vt:lpstr>
      <vt:lpstr>More on Tesseract</vt:lpstr>
      <vt:lpstr>Several Questions in 3D-Stacked PIM</vt:lpstr>
      <vt:lpstr>3D-Stacked PIM on Mobile Devices</vt:lpstr>
      <vt:lpstr>Google Workloads  for Consumer Devices: Mitigating Data Movement Bottlenecks</vt:lpstr>
      <vt:lpstr>Consumer Devices</vt:lpstr>
      <vt:lpstr>Popular Google Consumer Workloads</vt:lpstr>
      <vt:lpstr>Energy Cost of Data Movement</vt:lpstr>
      <vt:lpstr>Using PIM to Reduce Data Movement</vt:lpstr>
      <vt:lpstr>Goals</vt:lpstr>
      <vt:lpstr>Workload Analysis</vt:lpstr>
      <vt:lpstr>TensorFlow Mobile</vt:lpstr>
      <vt:lpstr>Packing</vt:lpstr>
      <vt:lpstr>Quantization</vt:lpstr>
      <vt:lpstr>Quantization</vt:lpstr>
      <vt:lpstr>Evaluation Methodology </vt:lpstr>
      <vt:lpstr>Normalized Energy </vt:lpstr>
      <vt:lpstr>Normalized Runtime</vt:lpstr>
      <vt:lpstr>Google Workloads  for Consumer Devices: Mitigating Data Movement Bottlenecks</vt:lpstr>
      <vt:lpstr>More on PIM for Mobile Devices</vt:lpstr>
      <vt:lpstr>Truly Distributed GPU Processing with PIM?</vt:lpstr>
      <vt:lpstr>Accelerating GPU Execution with PIM (I)</vt:lpstr>
      <vt:lpstr>Accelerating GPU Execution with PIM (II)</vt:lpstr>
      <vt:lpstr>Accelerating Linked Data Structures</vt:lpstr>
      <vt:lpstr>Accelerating Dependent Cache Misses</vt:lpstr>
      <vt:lpstr>Several Questions in 3D-Stacked PIM</vt:lpstr>
      <vt:lpstr>PIM-Enabled Instructions</vt:lpstr>
      <vt:lpstr>PEI: PIM-Enabled Instructions (Ideas)</vt:lpstr>
      <vt:lpstr>Simple PIM Operations as ISA Extensions (II)</vt:lpstr>
      <vt:lpstr>Simple PIM Operations as ISA Extensions (III)</vt:lpstr>
      <vt:lpstr>Always Executing in Memory? Not A Good Idea</vt:lpstr>
      <vt:lpstr>PEI: PIM-Enabled Instructions (Example)</vt:lpstr>
      <vt:lpstr>PIM-Enabled Instructions</vt:lpstr>
      <vt:lpstr>PEI: Initial Evaluation Results</vt:lpstr>
      <vt:lpstr>Evaluated Data-Intensive Applications</vt:lpstr>
      <vt:lpstr>PEI Performance Delta: Large Data Sets</vt:lpstr>
      <vt:lpstr>PEI Performance: Large Data Sets</vt:lpstr>
      <vt:lpstr>PEI Performance Delta: Small Data Sets</vt:lpstr>
      <vt:lpstr>PEI Performance: Small Data Sets</vt:lpstr>
      <vt:lpstr>PEI Performance Delta: Medium Data Sets</vt:lpstr>
      <vt:lpstr>PEI Energy Consumption</vt:lpstr>
      <vt:lpstr>PEI: Advantages &amp; Disadvantages</vt:lpstr>
      <vt:lpstr>Simpler PIM: PIM-Enabled Instructions</vt:lpstr>
      <vt:lpstr>Automatic Code and Data Mapping</vt:lpstr>
      <vt:lpstr>Automatic Offloading of Critical Code</vt:lpstr>
      <vt:lpstr>Automatic Offloading of Prefetch Mechanisms</vt:lpstr>
      <vt:lpstr>Efficient Automatic Data Coherence Support</vt:lpstr>
      <vt:lpstr>Challenge and Opportunity for Future</vt:lpstr>
      <vt:lpstr>Challenge and Opportunity for Future</vt:lpstr>
      <vt:lpstr>Challenge and Opportunity for Future</vt:lpstr>
      <vt:lpstr>Sub-Agenda: In-Memory Computation</vt:lpstr>
      <vt:lpstr>Eliminating the Adoption Barriers</vt:lpstr>
      <vt:lpstr>Barriers to Adoption of PIM</vt:lpstr>
      <vt:lpstr>We Need to Revisit the Entire Stack</vt:lpstr>
      <vt:lpstr>Open Problems: PIM Adoption</vt:lpstr>
      <vt:lpstr>Key Challenge 1: Code Mapping</vt:lpstr>
      <vt:lpstr>Key Challenge 2: Data Mapping</vt:lpstr>
      <vt:lpstr>How to Do the Code and Data Mapping?</vt:lpstr>
      <vt:lpstr>How to Schedule Code?</vt:lpstr>
      <vt:lpstr>Challenge: Coherence for Hybrid CPU-PIM Apps</vt:lpstr>
      <vt:lpstr>How to Maintain Coherence?</vt:lpstr>
      <vt:lpstr>How to Support Virtual Memory?</vt:lpstr>
      <vt:lpstr>How to Design Data Structures for PIM?</vt:lpstr>
      <vt:lpstr>Simulation Infrastructures for PIM</vt:lpstr>
      <vt:lpstr>An FPGA-based Test-bed for PIM?</vt:lpstr>
      <vt:lpstr>Simulation Infrastructures for PIM (in SSDs) </vt:lpstr>
      <vt:lpstr>New Applications and Use Cases for PIM</vt:lpstr>
      <vt:lpstr>Genome Read In-Memory (GRIM) Filter:  Fast Seed Location Filtering in DNA Read Mapping  using Processing-in-Memory Technologies</vt:lpstr>
      <vt:lpstr>Executive Summary</vt:lpstr>
      <vt:lpstr>Google Workloads  for Consumer Devices: Mitigating Data Movement Bottlenecks</vt:lpstr>
      <vt:lpstr>Open Problems: PIM Adoption</vt:lpstr>
      <vt:lpstr>Challenge and Opportunity for Future</vt:lpstr>
      <vt:lpstr>Challenge and Opportunity for Future</vt:lpstr>
      <vt:lpstr>Challenge and Opportunity for Future</vt:lpstr>
      <vt:lpstr>One Important Takeaway</vt:lpstr>
      <vt:lpstr>Sub-Agenda: In-Memory Computation</vt:lpstr>
      <vt:lpstr>Concluding Remarks</vt:lpstr>
      <vt:lpstr>The Future of Processing in Memory is Bright</vt:lpstr>
      <vt:lpstr>If In Doubt, See Other Doubtful Technologies</vt:lpstr>
      <vt:lpstr>For Some Open Problems, See</vt:lpstr>
      <vt:lpstr>Memory Systems  and Memory-Centric Computing Systems Lecture 2: Computation in Memory</vt:lpstr>
      <vt:lpstr>Memory Systems  and Memory-Centric Computing Systems Lecture 3: Low-Latency Memory</vt:lpstr>
      <vt:lpstr>Agenda</vt:lpstr>
      <vt:lpstr>Four Key Issues in Future Platforms</vt:lpstr>
      <vt:lpstr>Solving the Hardest Problems</vt:lpstr>
      <vt:lpstr>Maslow’s Hierarchy of Needs, A Third Time</vt:lpstr>
      <vt:lpstr>Challenge and Opportunity for Future</vt:lpstr>
      <vt:lpstr>Main Memory Latency Lags Behind</vt:lpstr>
      <vt:lpstr>A Closer Look …</vt:lpstr>
      <vt:lpstr>DRAM Latency Is Critical for Performance</vt:lpstr>
      <vt:lpstr>DRAM Latency Is Critical for Performance</vt:lpstr>
      <vt:lpstr>The Memory Latency Problem</vt:lpstr>
      <vt:lpstr>Retrospective: Conventional Latency Tolerance Techniques</vt:lpstr>
      <vt:lpstr>Truly Reducing Memory Latency</vt:lpstr>
      <vt:lpstr>Two Major Sources of Latency Inefficiency</vt:lpstr>
      <vt:lpstr>Why the Long Memory Latency?</vt:lpstr>
      <vt:lpstr>Tackling the Fixed Latency Mindset</vt:lpstr>
      <vt:lpstr>Latency Variation in Memory Chips</vt:lpstr>
      <vt:lpstr>Why is Latency High?</vt:lpstr>
      <vt:lpstr>What Causes the Long Memory Latency?</vt:lpstr>
      <vt:lpstr>Understanding and Exploiting Variation in DRAM Latency</vt:lpstr>
      <vt:lpstr>DRAM Characterization Infrastructure</vt:lpstr>
      <vt:lpstr>DRAM Characterization Infrastructure</vt:lpstr>
      <vt:lpstr>SoftMC: Open Source DRAM Infrastructure</vt:lpstr>
      <vt:lpstr>Adaptive-Latency DRAM</vt:lpstr>
      <vt:lpstr>PowerPoint Presentation</vt:lpstr>
      <vt:lpstr>PowerPoint Presentation</vt:lpstr>
      <vt:lpstr>PowerPoint Presentation</vt:lpstr>
      <vt:lpstr>PowerPoint Presentation</vt:lpstr>
      <vt:lpstr>Reducing Latency Also Reduces Energy</vt:lpstr>
      <vt:lpstr>AL-DRAM: Advantages &amp; Disadvantages</vt:lpstr>
      <vt:lpstr>More on Adaptive-Latency DRAM</vt:lpstr>
      <vt:lpstr>Different Types of Latency Variation</vt:lpstr>
      <vt:lpstr>Spatial Locality of Activation Errors</vt:lpstr>
      <vt:lpstr>Heterogeneous Latency within A Chip</vt:lpstr>
      <vt:lpstr>FLY-DRAM Configurations</vt:lpstr>
      <vt:lpstr>Heterogeneous Latency within A Chip</vt:lpstr>
      <vt:lpstr>FLY-DRAM: Advantages &amp; Disadvantages</vt:lpstr>
      <vt:lpstr>Analysis of Latency Variation in DRAM Chips</vt:lpstr>
      <vt:lpstr>Why Is There   Spatial Latency Variation      Within a Chip?</vt:lpstr>
      <vt:lpstr>PowerPoint Presentation</vt:lpstr>
      <vt:lpstr>PowerPoint Presentation</vt:lpstr>
      <vt:lpstr>PowerPoint Presentation</vt:lpstr>
      <vt:lpstr>PowerPoint Presentation</vt:lpstr>
      <vt:lpstr>DIVA-DRAM: Advantages &amp; Disadvantages</vt:lpstr>
      <vt:lpstr>Design-Induced Latency Variation in DRAM</vt:lpstr>
      <vt:lpstr>Understanding &amp; Exploiting the   Voltage-Latency-Reliability      Relationship</vt:lpstr>
      <vt:lpstr>High DRAM Power Consumption</vt:lpstr>
      <vt:lpstr>Executive Summary</vt:lpstr>
      <vt:lpstr>Custom Testing Platform</vt:lpstr>
      <vt:lpstr>Reliability Worsens with Lower Voltage</vt:lpstr>
      <vt:lpstr>Source of Errors</vt:lpstr>
      <vt:lpstr>Higher Access Latency  Fewer Errors</vt:lpstr>
      <vt:lpstr>Spatial Locality of Errors</vt:lpstr>
      <vt:lpstr>Voltron Overview</vt:lpstr>
      <vt:lpstr>Linear Model to Predict Performance</vt:lpstr>
      <vt:lpstr>Energy Savings with Bounded Performance</vt:lpstr>
      <vt:lpstr>Voltron: Advantages &amp; Disadvantages</vt:lpstr>
      <vt:lpstr>Analysis of Latency-Voltage in DRAM Chips</vt:lpstr>
      <vt:lpstr>And, What If …</vt:lpstr>
      <vt:lpstr>The DRAM Latency PUF:   Quickly Evaluating Physical Unclonable Functions  by Exploiting the Latency-Reliability Tradeoff  in Modern Commodity DRAM Devices</vt:lpstr>
      <vt:lpstr>Motivation</vt:lpstr>
      <vt:lpstr>DRAM Latency Characterization of 223 LPDDR4 DRAM Devices</vt:lpstr>
      <vt:lpstr>DRAM Latency PUF Key Idea</vt:lpstr>
      <vt:lpstr>DRAM Accesses and Failures</vt:lpstr>
      <vt:lpstr>DRAM Accesses and Failures</vt:lpstr>
      <vt:lpstr>The DRAM Latency PUF Evaluation</vt:lpstr>
      <vt:lpstr>Results</vt:lpstr>
      <vt:lpstr>The DRAM Latency PUF:   Quickly Evaluating Physical Unclonable Functions  by Exploiting the Latency-Reliability Tradeoff  in Modern Commodity DRAM Devices</vt:lpstr>
      <vt:lpstr>DRAM Latency PUFs</vt:lpstr>
      <vt:lpstr>D-RaNGe: Using Commodity DRAM Devices  to Generate True Random Numbers  with Low Latency and High Throughput</vt:lpstr>
      <vt:lpstr>DRAM Latency Characterization of 282 LPDDR4 DRAM Devices</vt:lpstr>
      <vt:lpstr>D-RaNGe Key Idea</vt:lpstr>
      <vt:lpstr>D-RaNGe Key Idea</vt:lpstr>
      <vt:lpstr>Our D-RaNGe Evaluation</vt:lpstr>
      <vt:lpstr>D-RaNGe: Using Commodity DRAM Devices  to Generate True Random Numbers  with Low Latency and High Throughput</vt:lpstr>
      <vt:lpstr>DRAM Latency True Random Number Generator</vt:lpstr>
      <vt:lpstr>Other Ideas on   Reducing DRAM Latency</vt:lpstr>
      <vt:lpstr>Solar-DRAM: Exploiting Spatial Variation</vt:lpstr>
      <vt:lpstr>ChargeCache: Exploiting Access Patterns</vt:lpstr>
      <vt:lpstr>Reducing Refresh Latency</vt:lpstr>
      <vt:lpstr>Why the Long Memory Latency?</vt:lpstr>
      <vt:lpstr>Tiered-Latency DRAM</vt:lpstr>
      <vt:lpstr>LISA: Low-cost Inter-linked Subarrays</vt:lpstr>
      <vt:lpstr>Tiered Latency DRAM</vt:lpstr>
      <vt:lpstr>   What Causes the Long Latency?</vt:lpstr>
      <vt:lpstr>   Why is the Subarray So Slow?</vt:lpstr>
      <vt:lpstr>   Trade-Off: Area (Die Size) vs. Latency</vt:lpstr>
      <vt:lpstr>   Trade-Off: Area (Die Size) vs. Latency</vt:lpstr>
      <vt:lpstr>   Approximating the Best of Both Worlds</vt:lpstr>
      <vt:lpstr>   Approximating the Best of Both Worlds</vt:lpstr>
      <vt:lpstr> Commodity DRAM vs. TL-DRAM [HPCA 2013] </vt:lpstr>
      <vt:lpstr>   Trade-Off: Area (Die-Area) vs. Latency</vt:lpstr>
      <vt:lpstr>   Leveraging Tiered-Latency DRAM </vt:lpstr>
      <vt:lpstr>   Near Segment as Hardware-Managed Cache</vt:lpstr>
      <vt:lpstr>   Performance &amp; Power Consumption  </vt:lpstr>
      <vt:lpstr>More on TL-DRAM</vt:lpstr>
      <vt:lpstr>LISA: Low-Cost Inter-Linked Subarrays [HPCA 2016]</vt:lpstr>
      <vt:lpstr>Problem: Inefficient Bulk Data Movement</vt:lpstr>
      <vt:lpstr>Moving Data Inside DRAM?</vt:lpstr>
      <vt:lpstr>Key Idea and Applications</vt:lpstr>
      <vt:lpstr>3. Linked Precharge (LIP)</vt:lpstr>
      <vt:lpstr>More on LISA</vt:lpstr>
      <vt:lpstr>Summary: Low-Latency Memory</vt:lpstr>
      <vt:lpstr>Summary: Tackling Long Memory Latency</vt:lpstr>
      <vt:lpstr>Challenge and Opportunity for Future</vt:lpstr>
      <vt:lpstr>One Important Takeaway</vt:lpstr>
      <vt:lpstr>On DRAM Power Consumption</vt:lpstr>
      <vt:lpstr>VAMPIRE DRAM Power Model</vt:lpstr>
      <vt:lpstr>Memory Systems  and Memory-Centric Computing Systems Lecture 3: Low-Latency Memory</vt:lpstr>
      <vt:lpstr>Memory Systems  and Memory-Centric Computing Systems Lecture X: Emerging Memory Technology</vt:lpstr>
      <vt:lpstr>Agenda: Emerging Tech. for Another Time</vt:lpstr>
      <vt:lpstr>Maslow’s Hierarchy of Needs, A Final Time</vt:lpstr>
      <vt:lpstr>Challenge and Opportunity for Future</vt:lpstr>
      <vt:lpstr>Scaling Limits of Charge Memory</vt:lpstr>
      <vt:lpstr>Solution: New Memory Technologies</vt:lpstr>
      <vt:lpstr>Charge vs. Resistive Memories</vt:lpstr>
      <vt:lpstr>Promising Resistive Memory Technologies</vt:lpstr>
      <vt:lpstr>What is Phase Change Memory?</vt:lpstr>
      <vt:lpstr>Phase Change Memory Properties</vt:lpstr>
      <vt:lpstr>PowerPoint Presentation</vt:lpstr>
      <vt:lpstr>Phase Change Memory Properties: Latency</vt:lpstr>
      <vt:lpstr>Phase Change Memory Properties</vt:lpstr>
      <vt:lpstr>Phase Change Memory: Pros and Cons</vt:lpstr>
      <vt:lpstr>PCM-based Main Memory (I)</vt:lpstr>
      <vt:lpstr>PCM-based Main Memory (II)</vt:lpstr>
      <vt:lpstr>An Initial Study: Replace DRAM with PCM</vt:lpstr>
      <vt:lpstr>Results: Naïve Replacement of DRAM with PCM</vt:lpstr>
      <vt:lpstr>Architecting PCM to Mitigate Shortcomings</vt:lpstr>
      <vt:lpstr>Results: Architected PCM as Main Memory </vt:lpstr>
      <vt:lpstr>More on PCM as Main Memory (I)</vt:lpstr>
      <vt:lpstr>More on PCM as Main Memory (II)</vt:lpstr>
      <vt:lpstr>More on PCM as Main Memory (III)</vt:lpstr>
      <vt:lpstr>STT-MRAM as Main Memory</vt:lpstr>
      <vt:lpstr>STT-MRAM: Pros and Cons</vt:lpstr>
      <vt:lpstr>Architected STT-MRAM as Main Memory</vt:lpstr>
      <vt:lpstr>More on STT-MRAM as Main Memory</vt:lpstr>
      <vt:lpstr>A More Viable Approach: Hybrid Memory Systems</vt:lpstr>
      <vt:lpstr>Challenge and Opportunity</vt:lpstr>
      <vt:lpstr>Challenge and Opportunity</vt:lpstr>
      <vt:lpstr>Hybrid Memory Systems: Issues</vt:lpstr>
      <vt:lpstr>One Option: DRAM as a Cache for PCM</vt:lpstr>
      <vt:lpstr>Data Placement in Hybrid Memory</vt:lpstr>
      <vt:lpstr>Data Placement Between DRAM and PCM</vt:lpstr>
      <vt:lpstr>More on Hybrid Memory Data Placement</vt:lpstr>
      <vt:lpstr>Utility-Based Hybrid Memory Management</vt:lpstr>
      <vt:lpstr>On Large DRAM Cache Design</vt:lpstr>
      <vt:lpstr>HW/SW Cooperative DRAM Cache Design</vt:lpstr>
      <vt:lpstr>Other Opportunities with Emerging Technologies</vt:lpstr>
      <vt:lpstr>TWO-LEVEL STORAGE MODEL</vt:lpstr>
      <vt:lpstr>TWO-LEVEL STORAGE MODEL</vt:lpstr>
      <vt:lpstr>Two-Level Memory/Storage Model</vt:lpstr>
      <vt:lpstr>Unified Memory and Storage with NVM</vt:lpstr>
      <vt:lpstr>PERSISTENT MEMORY</vt:lpstr>
      <vt:lpstr>The Persistent Memory Manager (PMM)</vt:lpstr>
      <vt:lpstr>The Persistent Memory Manager (PMM)</vt:lpstr>
      <vt:lpstr>Performance Benefits of a Single-Level Store</vt:lpstr>
      <vt:lpstr>Energy Benefits of a Single-Level Store</vt:lpstr>
      <vt:lpstr>On Persistent Memory Benefits &amp; Challenges </vt:lpstr>
      <vt:lpstr>Challenge and Opportunity</vt:lpstr>
      <vt:lpstr>Challenge and Opportunity</vt:lpstr>
      <vt:lpstr>Another Key Challenge in Persistent Memory</vt:lpstr>
      <vt:lpstr>Enabling Crash Consistency</vt:lpstr>
      <vt:lpstr>Enabling Storage Consistency</vt:lpstr>
      <vt:lpstr>Tools/Libraries to Help Programmers</vt:lpstr>
      <vt:lpstr>Persistent Memory Control Infrastructure</vt:lpstr>
      <vt:lpstr>The Future of Emerging Technologies is Bright</vt:lpstr>
      <vt:lpstr>Challenge and Opportunity for Future</vt:lpstr>
      <vt:lpstr>Memory Systems  and Memory-Centric Computing Systems Lecture X: Emerging Memory Technology</vt:lpstr>
      <vt:lpstr>Memory Systems  and Memory-Centric Computing Systems Lecture 3: Principles and Conclusion</vt:lpstr>
      <vt:lpstr>Agenda</vt:lpstr>
      <vt:lpstr>Some Solution Principles (So Far)</vt:lpstr>
      <vt:lpstr>Some Solution Principles (More Compact)</vt:lpstr>
      <vt:lpstr>Agenda</vt:lpstr>
      <vt:lpstr> Concluding Remarks</vt:lpstr>
      <vt:lpstr>A Quote from A Famous Architect</vt:lpstr>
      <vt:lpstr>Precedent-Based Design?</vt:lpstr>
      <vt:lpstr>Principled Design</vt:lpstr>
      <vt:lpstr>PowerPoint Presentation</vt:lpstr>
      <vt:lpstr>The Overarching Principle</vt:lpstr>
      <vt:lpstr>Another Example: Precedent-Based Design</vt:lpstr>
      <vt:lpstr>Principled Design</vt:lpstr>
      <vt:lpstr>Another Principled Design</vt:lpstr>
      <vt:lpstr>Another Principled Design</vt:lpstr>
      <vt:lpstr>Principle Applied to Another Structure</vt:lpstr>
      <vt:lpstr>The Overarching Principle</vt:lpstr>
      <vt:lpstr>Overarching Principle for Computing?</vt:lpstr>
      <vt:lpstr>Concluding Remarks</vt:lpstr>
      <vt:lpstr>We Need to Think Across the Stack</vt:lpstr>
      <vt:lpstr>If In Doubt, See Other Doubtful Technologies</vt:lpstr>
      <vt:lpstr>Accelerated Memory Course (~6.5 hours)</vt:lpstr>
      <vt:lpstr>Memory Systems  and Memory-Centric Computing Systems Lecture 3: Principles and Conclusion</vt:lpstr>
      <vt:lpstr>Acknowledgments</vt:lpstr>
      <vt:lpstr>Funding Acknowledgments</vt:lpstr>
      <vt:lpstr>Slides Not Covered     But Could Be Useful</vt:lpstr>
      <vt:lpstr>Readings, Videos, Reference Materials</vt:lpstr>
      <vt:lpstr>Accelerated Memory Course (~6.5 hours)</vt:lpstr>
      <vt:lpstr>Reference Overview Paper I</vt:lpstr>
      <vt:lpstr>Reference Overview Paper II</vt:lpstr>
      <vt:lpstr>Reference Overview Paper III</vt:lpstr>
      <vt:lpstr>Reference Overview Paper IV</vt:lpstr>
      <vt:lpstr>Reference Overview Paper V</vt:lpstr>
      <vt:lpstr>Related Videos and Course Materials (I)</vt:lpstr>
      <vt:lpstr>Related Videos and Course Materials (II)</vt:lpstr>
      <vt:lpstr>Some Open Source Tools (I)</vt:lpstr>
      <vt:lpstr>Some Open Source Tools (II)</vt:lpstr>
      <vt:lpstr>More Open Source Tools (III)</vt:lpstr>
      <vt:lpstr>Referenced Papers</vt:lpstr>
      <vt:lpstr>Ramulator: A Fast and Extensible DRAM Simulator   [IEEE Comp Arch Letters’15]</vt:lpstr>
      <vt:lpstr>Ramulator Motivation</vt:lpstr>
      <vt:lpstr>Ramulator </vt:lpstr>
      <vt:lpstr>Case Study: Comparison of DRAM Standards</vt:lpstr>
      <vt:lpstr>Ramulator Paper and Source Code</vt:lpstr>
      <vt:lpstr>End of Backup Slides</vt:lpstr>
      <vt:lpstr>Brief Self Introduction</vt:lpstr>
    </vt:vector>
  </TitlesOfParts>
  <LinksUpToDate>false</LinksUpToDate>
  <SharedDoc>false</SharedDoc>
  <HyperlinksChanged>false</HyperlinksChanged>
  <AppVersion>16.0016</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Onur Mutlu</cp:lastModifiedBy>
  <cp:revision>2786</cp:revision>
  <cp:lastPrinted>2017-09-14T13:39:03Z</cp:lastPrinted>
  <dcterms:created xsi:type="dcterms:W3CDTF">2010-10-08T20:41:54Z</dcterms:created>
  <dcterms:modified xsi:type="dcterms:W3CDTF">2019-02-01T20:05:48Z</dcterms:modified>
</cp:coreProperties>
</file>